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337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2730" autoAdjust="0"/>
  </p:normalViewPr>
  <p:slideViewPr>
    <p:cSldViewPr>
      <p:cViewPr varScale="1">
        <p:scale>
          <a:sx n="155" d="100"/>
          <a:sy n="155" d="100"/>
        </p:scale>
        <p:origin x="1124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8/18/2025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E19B-FBD4-91D9-F45B-F25078A768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Addition and subtraction modes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B0AEA2-68F0-EAAB-6BFB-5D55CC776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50" y="1600200"/>
            <a:ext cx="4045750" cy="2689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ACB8E9-2F77-76DD-FB93-00A63541B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57600"/>
            <a:ext cx="4045750" cy="268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6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06929-637B-7CFA-AEE1-5C4AEA1EDB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Extending the 4-bit adder:</a:t>
            </a:r>
            <a:br>
              <a:rPr lang="en-US" dirty="0"/>
            </a:br>
            <a:r>
              <a:rPr lang="en-US" dirty="0"/>
              <a:t>ripple carry adders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3D79AB4-7482-1CD8-C364-C71907C282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47" b="16830"/>
          <a:stretch>
            <a:fillRect/>
          </a:stretch>
        </p:blipFill>
        <p:spPr bwMode="auto">
          <a:xfrm>
            <a:off x="609600" y="1752600"/>
            <a:ext cx="7924800" cy="326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6B7F4-A408-145A-5AF4-EF836775DDE6}"/>
              </a:ext>
            </a:extLst>
          </p:cNvPr>
          <p:cNvSpPr txBox="1"/>
          <p:nvPr/>
        </p:nvSpPr>
        <p:spPr>
          <a:xfrm>
            <a:off x="838200" y="5181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long does the addition take?</a:t>
            </a:r>
          </a:p>
        </p:txBody>
      </p:sp>
    </p:spTree>
    <p:extLst>
      <p:ext uri="{BB962C8B-B14F-4D97-AF65-F5344CB8AC3E}">
        <p14:creationId xmlns:p14="http://schemas.microsoft.com/office/powerpoint/2010/main" val="23378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9952-3FBB-7BE2-A917-4D6C5C278F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Ripple carry delays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5EF7E-43A5-0B2B-3214-AB05A08E1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810000"/>
            <a:ext cx="8229600" cy="2438400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long does a 4-bit adder take to perform addition?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many gates does the input signal have to flow through?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an n-bit adder, how many gates does the signal have to flow through?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2n + 1 (for a 64-bit adder, 129 gates!)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Assuming ~1 ns propagation delay per gate, how many 64-bit additions can you perform per second?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many do modern processors carry out?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241857-5551-D530-3689-F9281A081876}"/>
              </a:ext>
            </a:extLst>
          </p:cNvPr>
          <p:cNvGrpSpPr/>
          <p:nvPr/>
        </p:nvGrpSpPr>
        <p:grpSpPr>
          <a:xfrm>
            <a:off x="1" y="1796001"/>
            <a:ext cx="9067799" cy="1809212"/>
            <a:chOff x="1" y="1796001"/>
            <a:chExt cx="9067799" cy="1809212"/>
          </a:xfrm>
        </p:grpSpPr>
        <p:pic>
          <p:nvPicPr>
            <p:cNvPr id="13" name="Picture 12" descr="A diagram of a circuit&#10;&#10;AI-generated content may be incorrect.">
              <a:extLst>
                <a:ext uri="{FF2B5EF4-FFF2-40B4-BE49-F238E27FC236}">
                  <a16:creationId xmlns:a16="http://schemas.microsoft.com/office/drawing/2014/main" id="{FA514F2A-7AE8-0CD7-70D4-1F1E2025C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14" b="47759"/>
            <a:stretch>
              <a:fillRect/>
            </a:stretch>
          </p:blipFill>
          <p:spPr>
            <a:xfrm>
              <a:off x="1" y="1828800"/>
              <a:ext cx="4648200" cy="1776413"/>
            </a:xfrm>
            <a:prstGeom prst="rect">
              <a:avLst/>
            </a:prstGeom>
          </p:spPr>
        </p:pic>
        <p:pic>
          <p:nvPicPr>
            <p:cNvPr id="15" name="Picture 14" descr="A diagram of a circuit&#10;&#10;AI-generated content may be incorrect.">
              <a:extLst>
                <a:ext uri="{FF2B5EF4-FFF2-40B4-BE49-F238E27FC236}">
                  <a16:creationId xmlns:a16="http://schemas.microsoft.com/office/drawing/2014/main" id="{347540B4-B388-B5E2-CC52-FF036E026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65" t="55182"/>
            <a:stretch>
              <a:fillRect/>
            </a:stretch>
          </p:blipFill>
          <p:spPr>
            <a:xfrm>
              <a:off x="4657725" y="1796001"/>
              <a:ext cx="4410075" cy="1523999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CDAA0A-9710-39E5-0000-769C114995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9909" y="2788305"/>
              <a:ext cx="685" cy="1334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F0D277-877D-ACF3-0FC7-501B5871F12A}"/>
                </a:ext>
              </a:extLst>
            </p:cNvPr>
            <p:cNvSpPr txBox="1"/>
            <p:nvPr/>
          </p:nvSpPr>
          <p:spPr>
            <a:xfrm>
              <a:off x="6255917" y="3276391"/>
              <a:ext cx="381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S</a:t>
              </a:r>
              <a:r>
                <a:rPr lang="en-US" sz="1100" b="1" baseline="-25000" dirty="0"/>
                <a:t>3</a:t>
              </a:r>
              <a:endParaRPr lang="en-IN" b="1" baseline="-25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E77B0B-DD1B-AE99-43AA-110036C98BC8}"/>
                </a:ext>
              </a:extLst>
            </p:cNvPr>
            <p:cNvSpPr txBox="1"/>
            <p:nvPr/>
          </p:nvSpPr>
          <p:spPr>
            <a:xfrm>
              <a:off x="8534400" y="3276391"/>
              <a:ext cx="381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S</a:t>
              </a:r>
              <a:r>
                <a:rPr lang="en-US" sz="1100" b="1" baseline="-25000" dirty="0"/>
                <a:t>4</a:t>
              </a:r>
              <a:endParaRPr lang="en-IN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677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45D44E-FA5F-A575-0A5D-3832C1F4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57CD-DC69-5A37-1FAC-375E7268342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Can we have faster adders?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49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FFDB2-FE97-5FF7-87A3-18D0BD5A27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Binary addition – terminology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3EAF08-EBEE-D433-0DA6-7AAB4788B4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47700" y="1524000"/>
            <a:ext cx="7848600" cy="4897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15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EE1E-BFBD-2D7C-4E2E-EDB82B9D05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Adding two bits: half adder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EBCA37-2EB7-58F9-B68B-FE93C0D528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85" b="62470"/>
          <a:stretch>
            <a:fillRect/>
          </a:stretch>
        </p:blipFill>
        <p:spPr bwMode="auto">
          <a:xfrm>
            <a:off x="553622" y="1714500"/>
            <a:ext cx="8036756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3A2343F-EC49-099E-2E61-76F28178E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" t="50583" r="70859" b="6526"/>
          <a:stretch>
            <a:fillRect/>
          </a:stretch>
        </p:blipFill>
        <p:spPr bwMode="auto">
          <a:xfrm>
            <a:off x="990600" y="3124200"/>
            <a:ext cx="1905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C3A927D-4939-C37D-9A4D-0B271F99B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1" t="50583" r="48103" b="6526"/>
          <a:stretch>
            <a:fillRect/>
          </a:stretch>
        </p:blipFill>
        <p:spPr bwMode="auto">
          <a:xfrm>
            <a:off x="2895600" y="3124200"/>
            <a:ext cx="1828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2B0A6A3-1DC8-8E7B-CED7-1FD4509E9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7" t="50583" r="21554" b="6526"/>
          <a:stretch>
            <a:fillRect/>
          </a:stretch>
        </p:blipFill>
        <p:spPr bwMode="auto">
          <a:xfrm>
            <a:off x="4724400" y="3124200"/>
            <a:ext cx="2133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315C6BF-9C0D-DC71-4D99-F62963AE37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46" t="50583" r="2591" b="6526"/>
          <a:stretch>
            <a:fillRect/>
          </a:stretch>
        </p:blipFill>
        <p:spPr bwMode="auto">
          <a:xfrm>
            <a:off x="6858000" y="3124200"/>
            <a:ext cx="1524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477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F912-2386-1791-5111-78FC489666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Adding three bits: full adder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89C5539-B8D3-803D-8971-5107F87B2D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" b="131"/>
          <a:stretch/>
        </p:blipFill>
        <p:spPr bwMode="auto">
          <a:xfrm>
            <a:off x="609600" y="1676400"/>
            <a:ext cx="7924800" cy="4484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185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F920-6E07-19A4-9A38-B7F15D86C7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Full adder equations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224046-F523-6376-86F7-2689BF5AE2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/>
          <a:stretch>
            <a:fillRect/>
          </a:stretch>
        </p:blipFill>
        <p:spPr bwMode="auto">
          <a:xfrm>
            <a:off x="561615" y="1600200"/>
            <a:ext cx="802077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51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D80E-3DB7-A114-B66F-B483F81021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Full adder circuit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0D2AFE2-555C-9A3D-BBFB-60630DB677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63769"/>
          <a:stretch>
            <a:fillRect/>
          </a:stretch>
        </p:blipFill>
        <p:spPr bwMode="auto">
          <a:xfrm>
            <a:off x="914400" y="1600201"/>
            <a:ext cx="7315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DE956DD-8242-35E2-84CF-C0C926237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31" b="24826"/>
          <a:stretch>
            <a:fillRect/>
          </a:stretch>
        </p:blipFill>
        <p:spPr bwMode="auto">
          <a:xfrm>
            <a:off x="914400" y="2895600"/>
            <a:ext cx="7315200" cy="198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1B9935A-43BA-A3B1-41B3-4026256428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74" b="861"/>
          <a:stretch>
            <a:fillRect/>
          </a:stretch>
        </p:blipFill>
        <p:spPr bwMode="auto">
          <a:xfrm>
            <a:off x="914400" y="4876798"/>
            <a:ext cx="7315200" cy="1219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3820-77EA-2E97-CF8B-ECF381FF25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four-bit adder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7A7700-74DD-5801-7015-CFA1F3622E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1" b="17596"/>
          <a:stretch>
            <a:fillRect/>
          </a:stretch>
        </p:blipFill>
        <p:spPr bwMode="auto">
          <a:xfrm>
            <a:off x="338970" y="1524001"/>
            <a:ext cx="8466059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6FB71B3-2F6D-FBD8-9C87-907F4EE9A7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04" b="430"/>
          <a:stretch>
            <a:fillRect/>
          </a:stretch>
        </p:blipFill>
        <p:spPr bwMode="auto">
          <a:xfrm>
            <a:off x="338969" y="5181600"/>
            <a:ext cx="846605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00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02E22-4D6F-F157-08D4-CD78E0B84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complement method for subtraction?</a:t>
            </a:r>
          </a:p>
          <a:p>
            <a:pPr>
              <a:buFontTx/>
              <a:buChar char="-"/>
            </a:pPr>
            <a:r>
              <a:rPr lang="en-US" dirty="0"/>
              <a:t>The subtraction A-B can be performed by taking the 2’s complement of B and adding to A.</a:t>
            </a:r>
          </a:p>
          <a:p>
            <a:pPr>
              <a:buFontTx/>
              <a:buChar char="-"/>
            </a:pPr>
            <a:r>
              <a:rPr lang="en-US" dirty="0"/>
              <a:t>The 2's complement of B can be obtained by complementing B and adding one to the result.</a:t>
            </a:r>
          </a:p>
          <a:p>
            <a:pPr marL="0" indent="0"/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Aptos Mono" panose="020F0502020204030204" pitchFamily="49" charset="0"/>
              </a:rPr>
              <a:t>A-B = A + 2C(B) </a:t>
            </a:r>
            <a:br>
              <a:rPr lang="en-US" dirty="0">
                <a:latin typeface="Aptos Mono" panose="020F0502020204030204" pitchFamily="49" charset="0"/>
              </a:rPr>
            </a:br>
            <a:r>
              <a:rPr lang="en-US" dirty="0">
                <a:latin typeface="Aptos Mono" panose="020F0502020204030204" pitchFamily="49" charset="0"/>
              </a:rPr>
              <a:t> 	    = A + 1C(B) + 1</a:t>
            </a:r>
            <a:br>
              <a:rPr lang="en-US" dirty="0">
                <a:latin typeface="Aptos Mono" panose="020F0502020204030204" pitchFamily="49" charset="0"/>
              </a:rPr>
            </a:br>
            <a:r>
              <a:rPr lang="en-US" dirty="0">
                <a:latin typeface="Aptos Mono" panose="020F0502020204030204" pitchFamily="49" charset="0"/>
              </a:rPr>
              <a:t>	    = A + B’ + 1</a:t>
            </a:r>
            <a:endParaRPr lang="en-IN" dirty="0">
              <a:latin typeface="Aptos Mono" panose="020F0502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B05CC-682A-9AD2-AB13-3384265A6D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71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1932-3B1E-BD8F-E960-6C9D68A298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4-bit binary adder / subtractor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EDC30D-0116-E52F-B455-4CF64FC8EE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48148" r="19444" b="18518"/>
          <a:stretch>
            <a:fillRect/>
          </a:stretch>
        </p:blipFill>
        <p:spPr bwMode="auto">
          <a:xfrm>
            <a:off x="76201" y="1524001"/>
            <a:ext cx="561338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3A53C2-7F80-0121-270D-6C220D217729}"/>
              </a:ext>
            </a:extLst>
          </p:cNvPr>
          <p:cNvSpPr txBox="1"/>
          <p:nvPr/>
        </p:nvSpPr>
        <p:spPr>
          <a:xfrm>
            <a:off x="5943600" y="2133600"/>
            <a:ext cx="2895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How does this circuit work?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When S = 0: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Inputs are A and B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Result is A + B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When S = 1: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Inputs become A and B’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 = 1, so 1 is added to A + B’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Result is A - B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58500-E29C-0874-045A-5515C9306836}"/>
              </a:ext>
            </a:extLst>
          </p:cNvPr>
          <p:cNvSpPr txBox="1"/>
          <p:nvPr/>
        </p:nvSpPr>
        <p:spPr>
          <a:xfrm>
            <a:off x="163543" y="4724400"/>
            <a:ext cx="5562600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XOR gate acts as a programmable inverter!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Is the subtraction result correct as is?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When A &gt; B?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When B &gt; A?</a:t>
            </a:r>
          </a:p>
        </p:txBody>
      </p:sp>
    </p:spTree>
    <p:extLst>
      <p:ext uri="{BB962C8B-B14F-4D97-AF65-F5344CB8AC3E}">
        <p14:creationId xmlns:p14="http://schemas.microsoft.com/office/powerpoint/2010/main" val="228277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7839</TotalTime>
  <Words>313</Words>
  <Application>Microsoft Office PowerPoint</Application>
  <PresentationFormat>On-screen Show (4:3)</PresentationFormat>
  <Paragraphs>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 Mono</vt:lpstr>
      <vt:lpstr>Arial</vt:lpstr>
      <vt:lpstr>Calibri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558</cp:revision>
  <dcterms:created xsi:type="dcterms:W3CDTF">2010-01-15T20:22:21Z</dcterms:created>
  <dcterms:modified xsi:type="dcterms:W3CDTF">2025-08-18T06:16:30Z</dcterms:modified>
</cp:coreProperties>
</file>