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37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  <p:sldId id="411" r:id="rId12"/>
    <p:sldId id="41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124" d="100"/>
          <a:sy n="124" d="100"/>
        </p:scale>
        <p:origin x="92" y="7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9/30/2025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13E15E-956B-8453-F5AD-164559093B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343400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Multiplier and multiplicand are placed in Q and M registers.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A 1-bit register is placed to the right of the least significant bit (Q</a:t>
            </a:r>
            <a:r>
              <a:rPr lang="en-GB" altLang="en-US" baseline="-25000" dirty="0"/>
              <a:t>0</a:t>
            </a:r>
            <a:r>
              <a:rPr lang="en-GB" altLang="en-US" dirty="0"/>
              <a:t>) and designated Q</a:t>
            </a:r>
            <a:r>
              <a:rPr lang="en-GB" altLang="en-US" baseline="-25000" dirty="0"/>
              <a:t>-1</a:t>
            </a:r>
            <a:endParaRPr lang="en-GB" altLang="en-US" dirty="0"/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Control logic scans the bits of the multiplier one at a time – the </a:t>
            </a:r>
            <a:r>
              <a:rPr lang="en-GB" altLang="en-US" b="1" dirty="0"/>
              <a:t>LSB AND its bit to the right</a:t>
            </a:r>
            <a:r>
              <a:rPr lang="en-GB" altLang="en-US" dirty="0"/>
              <a:t> are examined.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If the bits are the same (1-1 or 0-0) then all bits of the A, Q and Q - 1 registers are shifted to the right 1 bit.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If the two bits differ, then the multiplicand is added/subtracted depending on whether the bits are 0-1 or 1-0. 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Addition is followed by a </a:t>
            </a:r>
            <a:r>
              <a:rPr lang="en-GB" altLang="en-US" b="1" dirty="0"/>
              <a:t>right arithmetic shift.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05329-6095-E34C-B513-9161AE4CC01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Booth’s algorithm</a:t>
            </a:r>
            <a:endParaRPr lang="en-IN" dirty="0"/>
          </a:p>
        </p:txBody>
      </p:sp>
      <p:pic>
        <p:nvPicPr>
          <p:cNvPr id="6" name="Picture 3">
            <a:extLst>
              <a:ext uri="{FF2B5EF4-FFF2-40B4-BE49-F238E27FC236}">
                <a16:creationId xmlns:a16="http://schemas.microsoft.com/office/drawing/2014/main" id="{A2650F54-DFF6-C461-AAAD-571A58604B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2586" y="1447800"/>
            <a:ext cx="4136887" cy="5067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66750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CE3B5-F216-551D-F0E2-25D6C9DB9B3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en-IN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BE9DAF4-17AD-14C9-A060-EA6E21ABAC5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265" y="2286000"/>
            <a:ext cx="7377858" cy="4258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DC193424-DF4F-0BF3-ED1A-159A33F99E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2927" y="0"/>
            <a:ext cx="2701073" cy="3308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18819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2852377-697E-065E-B83D-D476953059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687530"/>
            <a:ext cx="3124200" cy="4332270"/>
          </a:xfrm>
        </p:spPr>
        <p:txBody>
          <a:bodyPr/>
          <a:lstStyle/>
          <a:p>
            <a:r>
              <a:rPr lang="en-US" sz="2000" dirty="0"/>
              <a:t>Verify the operation of:</a:t>
            </a:r>
          </a:p>
          <a:p>
            <a:r>
              <a:rPr lang="en-US" altLang="en-US" sz="2000" dirty="0"/>
              <a:t>(+7)  x (-3)</a:t>
            </a:r>
          </a:p>
          <a:p>
            <a:r>
              <a:rPr lang="en-US" altLang="en-US" sz="2000" dirty="0"/>
              <a:t>Multiplicand M = 0111</a:t>
            </a:r>
          </a:p>
          <a:p>
            <a:r>
              <a:rPr lang="en-US" altLang="en-US" sz="2000" dirty="0"/>
              <a:t>Multiplier      Q = 1101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FA4CA-FA10-F4A4-31DC-AF62B8F158F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262C2A26-E5DC-4100-4E23-ED9E5DF48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87530"/>
            <a:ext cx="4724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/>
              <a:t>    </a:t>
            </a:r>
            <a:r>
              <a:rPr lang="en-US" altLang="en-US" sz="2000" b="1" dirty="0"/>
              <a:t>A               Q              Q</a:t>
            </a:r>
            <a:r>
              <a:rPr lang="en-US" altLang="en-US" sz="2000" b="1" baseline="-25000" dirty="0"/>
              <a:t>-1                </a:t>
            </a:r>
            <a:r>
              <a:rPr lang="en-US" altLang="en-US" sz="2000" b="1" dirty="0"/>
              <a:t>M = 0111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endParaRPr lang="en-US" altLang="en-US" sz="900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900" dirty="0"/>
              <a:t>    </a:t>
            </a:r>
            <a:r>
              <a:rPr lang="en-US" altLang="en-US" sz="2000" b="1" dirty="0"/>
              <a:t>0000          1101          0          initial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</a:t>
            </a:r>
            <a:r>
              <a:rPr lang="en-US" altLang="en-US" sz="2000" b="1" dirty="0"/>
              <a:t>1001          1101          0           A ⟵ A-M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2000" b="1" dirty="0"/>
              <a:t>  1100          1110          1 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20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0011             1110             1           A ⟵ A+M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0001             1111             0 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1010              1111             0          A ⟵ A-M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1101              0111             1          shift</a:t>
            </a:r>
          </a:p>
          <a:p>
            <a:pPr>
              <a:lnSpc>
                <a:spcPct val="80000"/>
              </a:lnSpc>
              <a:buFontTx/>
              <a:buNone/>
            </a:pPr>
            <a:endParaRPr lang="en-US" altLang="en-US" sz="1800" b="1" dirty="0"/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en-US" sz="1800" b="1" dirty="0"/>
              <a:t>  1110              1011             1          shift</a:t>
            </a:r>
            <a:endParaRPr lang="en-US" altLang="en-US" sz="9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C5B623-6040-C7DF-D3B4-CF1252E44D07}"/>
              </a:ext>
            </a:extLst>
          </p:cNvPr>
          <p:cNvSpPr txBox="1"/>
          <p:nvPr/>
        </p:nvSpPr>
        <p:spPr>
          <a:xfrm>
            <a:off x="304800" y="3886835"/>
            <a:ext cx="32004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Now: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Verify the operation of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(-7)  x (+3)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Multiplicand M = 1001</a:t>
            </a:r>
          </a:p>
          <a:p>
            <a:pPr>
              <a:buFontTx/>
              <a:buNone/>
            </a:pPr>
            <a:r>
              <a:rPr lang="en-US" altLang="en-US" sz="2000" dirty="0">
                <a:solidFill>
                  <a:schemeClr val="tx2">
                    <a:lumMod val="60000"/>
                    <a:lumOff val="40000"/>
                  </a:schemeClr>
                </a:solidFill>
                <a:latin typeface="+mn-lt"/>
              </a:rPr>
              <a:t>Multiplier      Q = 0011</a:t>
            </a:r>
          </a:p>
        </p:txBody>
      </p:sp>
    </p:spTree>
    <p:extLst>
      <p:ext uri="{BB962C8B-B14F-4D97-AF65-F5344CB8AC3E}">
        <p14:creationId xmlns:p14="http://schemas.microsoft.com/office/powerpoint/2010/main" val="3799343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20ED98-4EB3-6C60-F528-AE14977360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800600" cy="4525963"/>
          </a:xfrm>
        </p:spPr>
        <p:txBody>
          <a:bodyPr>
            <a:normAutofit fontScale="70000" lnSpcReduction="20000"/>
          </a:bodyPr>
          <a:lstStyle/>
          <a:p>
            <a:pPr>
              <a:spcBef>
                <a:spcPct val="50000"/>
              </a:spcBef>
            </a:pPr>
            <a:r>
              <a:rPr lang="en-GB" altLang="en-US" dirty="0"/>
              <a:t>Some general observations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Multiplication involves the generation of partial products – one for each digit in the multiplier.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Partial products are summed to produce the final product.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Partial products are very simple to define for binary multiplication.  If the digit is a ‘one’ the partial product is the multiplicand, otherwise the partial product is zero.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The total product is the sum of the partial products.  Each successive partial product is shifted one position to the left.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dirty="0"/>
              <a:t>The multiplication of two n-bit binary numbers results in a product of up to 2n bits in length.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2CFC4-7161-74BD-9EF3-9BD5709282E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Revisiting multiplication</a:t>
            </a:r>
            <a:endParaRPr lang="en-IN" dirty="0"/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43869C2F-4585-A928-D27B-CEEE38567E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1887537"/>
            <a:ext cx="3124200" cy="3082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240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9pPr>
          </a:lstStyle>
          <a:p>
            <a:r>
              <a:rPr lang="en-US" altLang="en-US">
                <a:latin typeface="Arial" panose="020B0604020202020204" pitchFamily="34" charset="0"/>
              </a:rPr>
              <a:t>                    </a:t>
            </a:r>
            <a:r>
              <a:rPr lang="en-US" altLang="en-US" sz="2800" b="1">
                <a:latin typeface="Courier" pitchFamily="49" charset="0"/>
              </a:rPr>
              <a:t>1011</a:t>
            </a:r>
          </a:p>
          <a:p>
            <a:r>
              <a:rPr lang="en-US" altLang="en-US" sz="2800" b="1">
                <a:latin typeface="Courier" pitchFamily="49" charset="0"/>
              </a:rPr>
              <a:t>     X  1101</a:t>
            </a:r>
          </a:p>
          <a:p>
            <a:r>
              <a:rPr lang="en-US" altLang="en-US" sz="2800" b="1">
                <a:latin typeface="Courier" pitchFamily="49" charset="0"/>
              </a:rPr>
              <a:t>        1011</a:t>
            </a:r>
          </a:p>
          <a:p>
            <a:r>
              <a:rPr lang="en-US" altLang="en-US" sz="2800" b="1">
                <a:latin typeface="Courier" pitchFamily="49" charset="0"/>
              </a:rPr>
              <a:t>       0000</a:t>
            </a:r>
          </a:p>
          <a:p>
            <a:r>
              <a:rPr lang="en-US" altLang="en-US" sz="2800" b="1">
                <a:latin typeface="Courier" pitchFamily="49" charset="0"/>
              </a:rPr>
              <a:t>      1011</a:t>
            </a:r>
          </a:p>
          <a:p>
            <a:r>
              <a:rPr lang="en-US" altLang="en-US" sz="2800" b="1">
                <a:latin typeface="Courier" pitchFamily="49" charset="0"/>
              </a:rPr>
              <a:t>     1011</a:t>
            </a:r>
          </a:p>
          <a:p>
            <a:r>
              <a:rPr lang="en-US" altLang="en-US" sz="2800" b="1">
                <a:latin typeface="Courier" pitchFamily="49" charset="0"/>
              </a:rPr>
              <a:t>    10001111</a:t>
            </a:r>
          </a:p>
        </p:txBody>
      </p:sp>
    </p:spTree>
    <p:extLst>
      <p:ext uri="{BB962C8B-B14F-4D97-AF65-F5344CB8AC3E}">
        <p14:creationId xmlns:p14="http://schemas.microsoft.com/office/powerpoint/2010/main" val="97233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465237-CF96-764C-CC2E-C4803F54FD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2895600" cy="4525963"/>
          </a:xfrm>
        </p:spPr>
        <p:txBody>
          <a:bodyPr/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The processor can keep a running product rather than summing at the end.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For each ‘1’ in the multiplier we can apply an add and a shift.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For each ‘0’ only a shift is needed.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024081-9D83-25E2-D21B-417A38DB914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 using our new tools!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0ED3A7-AD5F-9ACC-0DEF-EB301AA7C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1447800"/>
            <a:ext cx="4943582" cy="5048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45356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ED6562-39D1-EE2B-3417-0ECE8B73A3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Multiplier and multiplicand are loaded into registers Q and M.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A third register (A) is initially set to zero.</a:t>
            </a:r>
          </a:p>
          <a:p>
            <a:pPr>
              <a:spcBef>
                <a:spcPct val="50000"/>
              </a:spcBef>
              <a:buFontTx/>
              <a:buAutoNum type="arabicPeriod"/>
            </a:pPr>
            <a:r>
              <a:rPr lang="en-GB" altLang="en-US" sz="1700" dirty="0"/>
              <a:t>A one-bit C register (initialised to zero) holds carry bits.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315E0-266F-DE8D-740A-2109667EB83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 using our new tools!</a:t>
            </a:r>
            <a:endParaRPr lang="en-IN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E4FAA-3DC2-B44A-29D7-2283A0DCCB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267581" y="2760936"/>
            <a:ext cx="6608838" cy="34447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89897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D0CBD2-04A1-485D-965A-5A896AE570F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Simplifying multiplication…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5EE5AC-1D5F-AD61-E8DC-484D6CA912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418669" y="95904"/>
            <a:ext cx="3725332" cy="19417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D15A73-81DF-9918-CEAD-BC0EDBB6D74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4044"/>
          <a:stretch>
            <a:fillRect/>
          </a:stretch>
        </p:blipFill>
        <p:spPr bwMode="auto">
          <a:xfrm>
            <a:off x="152400" y="2038602"/>
            <a:ext cx="7010400" cy="11617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29908948-F8DC-E438-A453-8D5E94E1DE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956" b="62127"/>
          <a:stretch>
            <a:fillRect/>
          </a:stretch>
        </p:blipFill>
        <p:spPr bwMode="auto">
          <a:xfrm>
            <a:off x="152400" y="3200400"/>
            <a:ext cx="7010400" cy="533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Content Placeholder 4">
            <a:extLst>
              <a:ext uri="{FF2B5EF4-FFF2-40B4-BE49-F238E27FC236}">
                <a16:creationId xmlns:a16="http://schemas.microsoft.com/office/drawing/2014/main" id="{09979B95-CD9A-05B1-F1B2-50E56B675D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72" b="56619"/>
          <a:stretch>
            <a:fillRect/>
          </a:stretch>
        </p:blipFill>
        <p:spPr bwMode="auto">
          <a:xfrm>
            <a:off x="152400" y="3733800"/>
            <a:ext cx="7010400" cy="2465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2A3DA14D-5C2F-6A3D-C732-550515385B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402" b="45083"/>
          <a:stretch>
            <a:fillRect/>
          </a:stretch>
        </p:blipFill>
        <p:spPr bwMode="auto">
          <a:xfrm>
            <a:off x="152400" y="3980392"/>
            <a:ext cx="7010400" cy="515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Content Placeholder 4">
            <a:extLst>
              <a:ext uri="{FF2B5EF4-FFF2-40B4-BE49-F238E27FC236}">
                <a16:creationId xmlns:a16="http://schemas.microsoft.com/office/drawing/2014/main" id="{E070E632-0D93-A520-C851-E2EF3BC7002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4666" b="38525"/>
          <a:stretch>
            <a:fillRect/>
          </a:stretch>
        </p:blipFill>
        <p:spPr bwMode="auto">
          <a:xfrm>
            <a:off x="152400" y="4495799"/>
            <a:ext cx="701040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Content Placeholder 4">
            <a:extLst>
              <a:ext uri="{FF2B5EF4-FFF2-40B4-BE49-F238E27FC236}">
                <a16:creationId xmlns:a16="http://schemas.microsoft.com/office/drawing/2014/main" id="{CA3A51D0-B590-C3E9-CB59-9703CEB1FE5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303" b="8053"/>
          <a:stretch>
            <a:fillRect/>
          </a:stretch>
        </p:blipFill>
        <p:spPr bwMode="auto">
          <a:xfrm>
            <a:off x="152400" y="4800599"/>
            <a:ext cx="7010400" cy="137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" name="Content Placeholder 4">
            <a:extLst>
              <a:ext uri="{FF2B5EF4-FFF2-40B4-BE49-F238E27FC236}">
                <a16:creationId xmlns:a16="http://schemas.microsoft.com/office/drawing/2014/main" id="{1C5A0E1A-C686-185A-03DC-172DA962FB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-862"/>
          <a:stretch>
            <a:fillRect/>
          </a:stretch>
        </p:blipFill>
        <p:spPr bwMode="auto">
          <a:xfrm>
            <a:off x="152400" y="2038602"/>
            <a:ext cx="7010400" cy="45145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0327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275F06C-0547-A257-7E18-6F03B7C0A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 dirty="0"/>
              <a:t>Will not work if both or any one of the Multiplicand &amp; Multiplier are negative.</a:t>
            </a:r>
          </a:p>
          <a:p>
            <a:endParaRPr lang="en-IN" dirty="0"/>
          </a:p>
          <a:p>
            <a:r>
              <a:rPr lang="en-IN" dirty="0"/>
              <a:t>Solution: Booth’s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CEFE6-B128-F5AE-AA30-6F6241478F6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 problem with our multiplier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40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E8C1E07-8645-0AB4-A9C7-B1622CE20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Multiplicand M unchanged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Recode the multiplier Q to a recoded value 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Each digit can assume a negative as well as positive and zero values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Signed Digit (SD) encoding</a:t>
            </a:r>
          </a:p>
          <a:p>
            <a:pPr marL="0" indent="0"/>
            <a:endParaRPr lang="en-US" altLang="en-US" sz="2000" dirty="0"/>
          </a:p>
          <a:p>
            <a:pPr marL="0" indent="0"/>
            <a:r>
              <a:rPr lang="en-US" altLang="en-US" sz="2000" dirty="0"/>
              <a:t>Recoding (Skipping over ones):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String of 1s replaced by 0s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For ex: 30  = 0011110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= 32 – 2 = 0100000 – 0000010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sz="2000" dirty="0"/>
              <a:t>In the coded form = 0100010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en-US" sz="2000" dirty="0"/>
          </a:p>
          <a:p>
            <a:endParaRPr lang="en-US" altLang="en-US" sz="2000" dirty="0"/>
          </a:p>
          <a:p>
            <a:endParaRPr lang="en-IN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7D7A8-1E7D-23B4-22E9-AE510F5E20A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 err="1"/>
              <a:t>Prereqs</a:t>
            </a:r>
            <a:r>
              <a:rPr lang="en-US" dirty="0"/>
              <a:t> for Booth’s algorithm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6EB57C-3ED3-9188-17DB-B22CB7CE1DFE}"/>
              </a:ext>
            </a:extLst>
          </p:cNvPr>
          <p:cNvSpPr txBox="1"/>
          <p:nvPr/>
        </p:nvSpPr>
        <p:spPr>
          <a:xfrm>
            <a:off x="4191000" y="2792499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Booth recoding Procedure: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Working from LSB to MSB retain each 0 until a 1 is reached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When a 1 is encountered insert 1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̅ 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at that position and complement all the succeeding 1’s until a 0 is encountered</a:t>
            </a: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Replace that 0 with 1 and continue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en-US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While multiplying with 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</a:rPr>
              <a:t>1</a:t>
            </a:r>
            <a:r>
              <a:rPr lang="en-US" altLang="en-US" dirty="0">
                <a:solidFill>
                  <a:schemeClr val="tx2">
                    <a:lumMod val="60000"/>
                    <a:lumOff val="40000"/>
                  </a:schemeClr>
                </a:solidFill>
                <a:latin typeface="Lucida Sans Unicode" panose="020B0602030504020204" pitchFamily="34" charset="0"/>
                <a:cs typeface="Lucida Sans Unicode" panose="020B0602030504020204" pitchFamily="34" charset="0"/>
              </a:rPr>
              <a:t>̅</a:t>
            </a:r>
            <a:r>
              <a:rPr lang="en-US" altLang="en-US" sz="18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2’s compliment is taken</a:t>
            </a:r>
          </a:p>
        </p:txBody>
      </p:sp>
    </p:spTree>
    <p:extLst>
      <p:ext uri="{BB962C8B-B14F-4D97-AF65-F5344CB8AC3E}">
        <p14:creationId xmlns:p14="http://schemas.microsoft.com/office/powerpoint/2010/main" val="518087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5A1C0C5-0D86-4CE4-6DB2-589754C40E5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67164"/>
          <a:stretch>
            <a:fillRect/>
          </a:stretch>
        </p:blipFill>
        <p:spPr>
          <a:xfrm>
            <a:off x="588718" y="1524000"/>
            <a:ext cx="7966564" cy="16002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16FD6A-909F-96F0-1849-A7D4A95E9275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How it works</a:t>
            </a:r>
            <a:endParaRPr lang="en-IN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2FA21C4-DFC8-FEC8-414E-68FD4B0274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35892"/>
          <a:stretch>
            <a:fillRect/>
          </a:stretch>
        </p:blipFill>
        <p:spPr bwMode="auto">
          <a:xfrm>
            <a:off x="588718" y="1524000"/>
            <a:ext cx="7966564" cy="312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Content Placeholder 6">
            <a:extLst>
              <a:ext uri="{FF2B5EF4-FFF2-40B4-BE49-F238E27FC236}">
                <a16:creationId xmlns:a16="http://schemas.microsoft.com/office/drawing/2014/main" id="{AC4852AB-A011-EAC3-E968-087C054532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1" b="1493"/>
          <a:stretch>
            <a:fillRect/>
          </a:stretch>
        </p:blipFill>
        <p:spPr bwMode="auto">
          <a:xfrm>
            <a:off x="588718" y="1524000"/>
            <a:ext cx="7966564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00378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13753</TotalTime>
  <Words>638</Words>
  <Application>Microsoft Office PowerPoint</Application>
  <PresentationFormat>On-screen Show (4:3)</PresentationFormat>
  <Paragraphs>92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</vt:lpstr>
      <vt:lpstr>Lucida Sans Unicode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583</cp:revision>
  <dcterms:created xsi:type="dcterms:W3CDTF">2010-01-15T20:22:21Z</dcterms:created>
  <dcterms:modified xsi:type="dcterms:W3CDTF">2025-09-30T07:53:20Z</dcterms:modified>
</cp:coreProperties>
</file>