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337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02" r:id="rId13"/>
    <p:sldId id="413" r:id="rId14"/>
    <p:sldId id="414" r:id="rId15"/>
    <p:sldId id="415" r:id="rId16"/>
    <p:sldId id="416" r:id="rId17"/>
    <p:sldId id="41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106" d="100"/>
          <a:sy n="106" d="100"/>
        </p:scale>
        <p:origin x="80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10/13/2025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E3B5-F216-551D-F0E2-25D6C9DB9B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E9DAF4-17AD-14C9-A060-EA6E21ABA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5" y="2286000"/>
            <a:ext cx="7377858" cy="425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C193424-DF4F-0BF3-ED1A-159A33F9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27" y="0"/>
            <a:ext cx="2701073" cy="33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88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852377-697E-065E-B83D-D4769530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7530"/>
            <a:ext cx="3124200" cy="4332270"/>
          </a:xfrm>
        </p:spPr>
        <p:txBody>
          <a:bodyPr/>
          <a:lstStyle/>
          <a:p>
            <a:r>
              <a:rPr lang="en-US" sz="2000" dirty="0"/>
              <a:t>Verify the operation of:</a:t>
            </a:r>
          </a:p>
          <a:p>
            <a:r>
              <a:rPr lang="en-US" altLang="en-US" sz="2000" dirty="0"/>
              <a:t>(+7)  x (-3)</a:t>
            </a:r>
          </a:p>
          <a:p>
            <a:r>
              <a:rPr lang="en-US" altLang="en-US" sz="2000" dirty="0"/>
              <a:t>Multiplicand M = 0111</a:t>
            </a:r>
          </a:p>
          <a:p>
            <a:r>
              <a:rPr lang="en-US" altLang="en-US" sz="2000" dirty="0"/>
              <a:t>Multiplier      Q = 1101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A4CA-FA10-F4A4-31DC-AF62B8F15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2C2A26-E5DC-4100-4E23-ED9E5DF4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87530"/>
            <a:ext cx="4724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/>
              <a:t>    </a:t>
            </a:r>
            <a:r>
              <a:rPr lang="en-US" altLang="en-US" sz="2000" b="1" dirty="0"/>
              <a:t>A               Q              Q</a:t>
            </a:r>
            <a:r>
              <a:rPr lang="en-US" altLang="en-US" sz="2000" b="1" baseline="-25000" dirty="0"/>
              <a:t>-1                </a:t>
            </a:r>
            <a:r>
              <a:rPr lang="en-US" altLang="en-US" sz="2000" b="1" dirty="0"/>
              <a:t>M = 0111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/>
              <a:t>    </a:t>
            </a:r>
            <a:r>
              <a:rPr lang="en-US" altLang="en-US" sz="2000" b="1" dirty="0"/>
              <a:t>0000          1101          0          initial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</a:t>
            </a:r>
            <a:r>
              <a:rPr lang="en-US" altLang="en-US" sz="2000" b="1" dirty="0"/>
              <a:t>1001          1101          0           A ⟵ A-M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  1100          1110          1           shift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0011             1110             1           A ⟵ A+M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0001             1111             0           shift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1010              1111             0          A ⟵ A-M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1101              0111             1          shift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1110              1011             1          shift</a:t>
            </a:r>
            <a:endParaRPr lang="en-US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5B623-6040-C7DF-D3B4-CF1252E44D07}"/>
              </a:ext>
            </a:extLst>
          </p:cNvPr>
          <p:cNvSpPr txBox="1"/>
          <p:nvPr/>
        </p:nvSpPr>
        <p:spPr>
          <a:xfrm>
            <a:off x="304800" y="3886835"/>
            <a:ext cx="3200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Now: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Verify the operation of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(-7)  x (+3)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Multiplicand M = 1001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Multiplier      Q = 0011</a:t>
            </a:r>
          </a:p>
        </p:txBody>
      </p:sp>
    </p:spTree>
    <p:extLst>
      <p:ext uri="{BB962C8B-B14F-4D97-AF65-F5344CB8AC3E}">
        <p14:creationId xmlns:p14="http://schemas.microsoft.com/office/powerpoint/2010/main" val="37993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46218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C8BD6-FF2E-9D89-7532-39EBBC5A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21637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Dividend (numerator) and divisor (denominator)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Bits of dividend are examined from left to right until set of bits examined represents a number greater than or equal to the divisor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Till then place 0s in the quotient from left to right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When dividend exceeds divisor (like step 2 above), place 1 in quotient and subtract divisor from dividend (called the </a:t>
            </a:r>
            <a:r>
              <a:rPr lang="en-US" i="1" dirty="0"/>
              <a:t>partial remainder</a:t>
            </a:r>
            <a:r>
              <a:rPr lang="en-US" dirty="0"/>
              <a:t>)</a:t>
            </a:r>
          </a:p>
          <a:p>
            <a:pPr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A76E8-FA34-523A-6013-3A0F8FDB67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division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D5F04C-CC91-CD4D-A295-59EA9736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6" y="4163275"/>
            <a:ext cx="4725355" cy="23479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41717-F52C-EBA1-35DA-6EB095C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327032"/>
            <a:ext cx="3791500" cy="316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5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0FDE8-48D8-67E0-AC9C-C0B32E91E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03437"/>
            <a:ext cx="8229600" cy="45259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The divisor placed in register M</a:t>
            </a:r>
          </a:p>
          <a:p>
            <a:pPr marL="457200" indent="-457200">
              <a:buAutoNum type="arabicPeriod"/>
            </a:pPr>
            <a:r>
              <a:rPr lang="en-US" dirty="0"/>
              <a:t>Dividend placed in register Q</a:t>
            </a:r>
          </a:p>
          <a:p>
            <a:pPr marL="457200" indent="-457200">
              <a:buAutoNum type="arabicPeriod"/>
            </a:pPr>
            <a:r>
              <a:rPr lang="en-US" dirty="0"/>
              <a:t>Register A initially cleared</a:t>
            </a:r>
          </a:p>
          <a:p>
            <a:pPr marL="457200" indent="-457200">
              <a:buAutoNum type="arabicPeriod"/>
            </a:pPr>
            <a:r>
              <a:rPr lang="en-US" dirty="0"/>
              <a:t>Each step A and Q are shifted to left 1 bit</a:t>
            </a:r>
          </a:p>
          <a:p>
            <a:pPr marL="457200" indent="-457200">
              <a:buAutoNum type="arabicPeriod"/>
            </a:pPr>
            <a:r>
              <a:rPr lang="en-US" dirty="0"/>
              <a:t>A </a:t>
            </a:r>
            <a:r>
              <a:rPr lang="en-US" dirty="0">
                <a:sym typeface="Wingdings" panose="05000000000000000000" pitchFamily="2" charset="2"/>
              </a:rPr>
              <a:t> A – M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If MSB of A is 0 (</a:t>
            </a:r>
            <a:r>
              <a:rPr lang="en-US" dirty="0" err="1"/>
              <a:t>ie</a:t>
            </a:r>
            <a:r>
              <a:rPr lang="en-US" dirty="0"/>
              <a:t> subtraction result is positive), 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If MSB of A is 1 (</a:t>
            </a:r>
            <a:r>
              <a:rPr lang="en-US" dirty="0" err="1"/>
              <a:t>ie</a:t>
            </a:r>
            <a:r>
              <a:rPr lang="en-US" dirty="0"/>
              <a:t> subtraction result is negative), Q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0 </a:t>
            </a:r>
            <a:r>
              <a:rPr lang="en-US" i="1" dirty="0">
                <a:sym typeface="Wingdings" panose="05000000000000000000" pitchFamily="2" charset="2"/>
              </a:rPr>
              <a:t>AND</a:t>
            </a:r>
            <a:r>
              <a:rPr lang="en-US" dirty="0">
                <a:sym typeface="Wingdings" panose="05000000000000000000" pitchFamily="2" charset="2"/>
              </a:rPr>
              <a:t> A  A + M (</a:t>
            </a:r>
            <a:r>
              <a:rPr lang="en-US" i="1" dirty="0">
                <a:sym typeface="Wingdings" panose="05000000000000000000" pitchFamily="2" charset="2"/>
              </a:rPr>
              <a:t>restore</a:t>
            </a:r>
            <a:r>
              <a:rPr lang="en-US" dirty="0">
                <a:sym typeface="Wingdings" panose="05000000000000000000" pitchFamily="2" charset="2"/>
              </a:rPr>
              <a:t> A by undoing subtraction)</a:t>
            </a:r>
            <a:endParaRPr lang="en-US" i="1" dirty="0"/>
          </a:p>
          <a:p>
            <a:pPr marL="457200" indent="-457200">
              <a:buAutoNum type="arabicPeriod"/>
            </a:pPr>
            <a:r>
              <a:rPr lang="en-US" dirty="0"/>
              <a:t>Repeat </a:t>
            </a:r>
            <a:r>
              <a:rPr lang="en-US" i="1" dirty="0"/>
              <a:t>n</a:t>
            </a:r>
            <a:r>
              <a:rPr lang="en-US" dirty="0"/>
              <a:t> times (</a:t>
            </a:r>
            <a:r>
              <a:rPr lang="en-US" i="1" dirty="0"/>
              <a:t>n</a:t>
            </a:r>
            <a:r>
              <a:rPr lang="en-US" dirty="0"/>
              <a:t> is the number of bits in the dividend)</a:t>
            </a:r>
          </a:p>
          <a:p>
            <a:pPr marL="457200" indent="-457200">
              <a:buAutoNum type="arabicPeriod"/>
            </a:pPr>
            <a:r>
              <a:rPr lang="en-US" dirty="0"/>
              <a:t>At the end Quotient in Q and remainder in 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E901-4475-9AAD-1C1C-2C16F438FDC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Division by restoration algorithm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73234F-4FA0-C785-4AC8-2DCD3FF3A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26" y="1493837"/>
            <a:ext cx="3587774" cy="20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5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A70614-9745-C450-FE19-C49F566D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/>
              <a:t>Dividend : 0111              Divisor    : 0011           M  : 0011</a:t>
            </a:r>
          </a:p>
          <a:p>
            <a:endParaRPr lang="en-IN" dirty="0"/>
          </a:p>
          <a:p>
            <a:r>
              <a:rPr lang="en-IN" dirty="0">
                <a:latin typeface="Aptos Mono" panose="020B0009020202020204" pitchFamily="49" charset="0"/>
              </a:rPr>
              <a:t>A    Q</a:t>
            </a:r>
          </a:p>
          <a:p>
            <a:r>
              <a:rPr lang="en-IN" dirty="0">
                <a:latin typeface="Aptos Mono" panose="020B0009020202020204" pitchFamily="49" charset="0"/>
              </a:rPr>
              <a:t>0000 0111 Initial value</a:t>
            </a:r>
          </a:p>
          <a:p>
            <a:r>
              <a:rPr lang="en-IN" dirty="0">
                <a:latin typeface="Aptos Mono" panose="020B0009020202020204" pitchFamily="49" charset="0"/>
              </a:rPr>
              <a:t>0000 1110 Shift left</a:t>
            </a:r>
          </a:p>
          <a:p>
            <a:r>
              <a:rPr lang="en-IN" dirty="0">
                <a:latin typeface="Aptos Mono" panose="020B0009020202020204" pitchFamily="49" charset="0"/>
              </a:rPr>
              <a:t>1101 1110 A</a:t>
            </a:r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A-M (MSB is 1, Q</a:t>
            </a:r>
            <a:r>
              <a:rPr lang="en-IN" baseline="-25000" dirty="0">
                <a:latin typeface="Aptos Mono" panose="020B0009020202020204" pitchFamily="49" charset="0"/>
                <a:sym typeface="Wingdings" panose="05000000000000000000" pitchFamily="2" charset="2"/>
              </a:rPr>
              <a:t>0</a:t>
            </a:r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0)</a:t>
            </a: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0000 1110 Add M to restore A</a:t>
            </a:r>
          </a:p>
          <a:p>
            <a:endParaRPr lang="en-IN" dirty="0">
              <a:latin typeface="Aptos Mono" panose="020B0009020202020204" pitchFamily="49" charset="0"/>
              <a:sym typeface="Wingdings" panose="05000000000000000000" pitchFamily="2" charset="2"/>
            </a:endParaRP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0001 1100 Shift left</a:t>
            </a: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1101 1100 AA-M (MSB is 1, Q</a:t>
            </a:r>
            <a:r>
              <a:rPr lang="en-IN" baseline="-25000" dirty="0">
                <a:latin typeface="Aptos Mono" panose="020B0009020202020204" pitchFamily="49" charset="0"/>
                <a:sym typeface="Wingdings" panose="05000000000000000000" pitchFamily="2" charset="2"/>
              </a:rPr>
              <a:t>0</a:t>
            </a:r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0)</a:t>
            </a: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0001 1100 Add M to restore A</a:t>
            </a:r>
          </a:p>
          <a:p>
            <a:endParaRPr lang="en-IN" dirty="0">
              <a:latin typeface="Aptos Mono" panose="020B0009020202020204" pitchFamily="49" charset="0"/>
              <a:sym typeface="Wingdings" panose="05000000000000000000" pitchFamily="2" charset="2"/>
            </a:endParaRP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0011 1000 Shift left</a:t>
            </a: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0000 1001 AA-M (MSB is 0, Q</a:t>
            </a:r>
            <a:r>
              <a:rPr lang="en-IN" baseline="-25000" dirty="0">
                <a:latin typeface="Aptos Mono" panose="020B0009020202020204" pitchFamily="49" charset="0"/>
                <a:sym typeface="Wingdings" panose="05000000000000000000" pitchFamily="2" charset="2"/>
              </a:rPr>
              <a:t>0</a:t>
            </a:r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1)</a:t>
            </a:r>
          </a:p>
          <a:p>
            <a:endParaRPr lang="en-IN" dirty="0">
              <a:latin typeface="Aptos Mono" panose="020B0009020202020204" pitchFamily="49" charset="0"/>
              <a:sym typeface="Wingdings" panose="05000000000000000000" pitchFamily="2" charset="2"/>
            </a:endParaRP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0001 0010 Shift left</a:t>
            </a: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1110 0010 AA-M (MSB is 1, Q</a:t>
            </a:r>
            <a:r>
              <a:rPr lang="en-IN" baseline="-25000" dirty="0">
                <a:latin typeface="Aptos Mono" panose="020B0009020202020204" pitchFamily="49" charset="0"/>
                <a:sym typeface="Wingdings" panose="05000000000000000000" pitchFamily="2" charset="2"/>
              </a:rPr>
              <a:t>0</a:t>
            </a:r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0)</a:t>
            </a: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0001 0010 Add M to restore A</a:t>
            </a:r>
          </a:p>
          <a:p>
            <a:endParaRPr lang="en-IN" dirty="0">
              <a:latin typeface="Aptos Mono" panose="020B0009020202020204" pitchFamily="49" charset="0"/>
              <a:sym typeface="Wingdings" panose="05000000000000000000" pitchFamily="2" charset="2"/>
            </a:endParaRPr>
          </a:p>
          <a:p>
            <a:r>
              <a:rPr lang="en-IN" dirty="0">
                <a:latin typeface="Aptos Mono" panose="020B0009020202020204" pitchFamily="49" charset="0"/>
                <a:sym typeface="Wingdings" panose="05000000000000000000" pitchFamily="2" charset="2"/>
              </a:rPr>
              <a:t>Result: Q = 0010; remainder = 0001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3F9AF-3EC8-2755-34D0-D01D928355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divide 7 by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658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C36C1A-72A7-5E92-481D-FD2330F79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Eliminates the need for restoring A after result of subtraction is negative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Divisor loaded in M, dividend loaded in Q, A cleared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sign(A) positive, shift A, Q left by 1 bit and subtract M from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sign(A) negative, shift A, Q left by 1 bit and add M to 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MSB is 1, Q</a:t>
            </a:r>
            <a:r>
              <a:rPr lang="en-US" baseline="-25000" dirty="0"/>
              <a:t>0</a:t>
            </a:r>
            <a:r>
              <a:rPr lang="en-US" dirty="0"/>
              <a:t> set to 0; else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Repeat </a:t>
            </a:r>
            <a:r>
              <a:rPr lang="en-US" i="1" dirty="0"/>
              <a:t>n </a:t>
            </a:r>
            <a:r>
              <a:rPr lang="en-US" dirty="0"/>
              <a:t>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At the end, if sign(A) is negative, add M to A to get correct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ACA7-429E-E6DD-60EC-6D18488356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Non-restoration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72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436F8-8991-C1A5-17A0-248840BB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Aptos Mono" panose="020B0009020202020204" pitchFamily="49" charset="0"/>
              </a:rPr>
              <a:t>A    Q</a:t>
            </a:r>
          </a:p>
          <a:p>
            <a:r>
              <a:rPr lang="en-IN" dirty="0">
                <a:latin typeface="Aptos Mono" panose="020B0009020202020204" pitchFamily="49" charset="0"/>
              </a:rPr>
              <a:t>0000 0111 Initial values</a:t>
            </a:r>
          </a:p>
          <a:p>
            <a:r>
              <a:rPr lang="en-IN" dirty="0">
                <a:latin typeface="Aptos Mono" panose="020B0009020202020204" pitchFamily="49" charset="0"/>
              </a:rPr>
              <a:t>0000 1110 Shift left; MSB is 0</a:t>
            </a:r>
          </a:p>
          <a:p>
            <a:r>
              <a:rPr lang="en-IN" dirty="0">
                <a:latin typeface="Aptos Mono" panose="020B0009020202020204" pitchFamily="49" charset="0"/>
              </a:rPr>
              <a:t>1101 1110 Subtract M; since MSB = 1, Q</a:t>
            </a:r>
            <a:r>
              <a:rPr lang="en-IN" baseline="-25000" dirty="0">
                <a:latin typeface="Aptos Mono" panose="020B0009020202020204" pitchFamily="49" charset="0"/>
              </a:rPr>
              <a:t>0</a:t>
            </a:r>
            <a:r>
              <a:rPr lang="en-IN" dirty="0">
                <a:latin typeface="Aptos Mono" panose="020B0009020202020204" pitchFamily="49" charset="0"/>
              </a:rPr>
              <a:t> = 0</a:t>
            </a:r>
          </a:p>
          <a:p>
            <a:r>
              <a:rPr lang="en-IN" dirty="0">
                <a:latin typeface="Aptos Mono" panose="020B0009020202020204" pitchFamily="49" charset="0"/>
              </a:rPr>
              <a:t>1011 1100 Shift left; MSB is 1</a:t>
            </a:r>
          </a:p>
          <a:p>
            <a:r>
              <a:rPr lang="en-IN" dirty="0">
                <a:latin typeface="Aptos Mono" panose="020B0009020202020204" pitchFamily="49" charset="0"/>
              </a:rPr>
              <a:t>1110 1100 Add M</a:t>
            </a:r>
          </a:p>
          <a:p>
            <a:r>
              <a:rPr lang="en-IN" dirty="0">
                <a:latin typeface="Aptos Mono" panose="020B0009020202020204" pitchFamily="49" charset="0"/>
              </a:rPr>
              <a:t>1101 1000 Shift left; MSB is 1</a:t>
            </a:r>
          </a:p>
          <a:p>
            <a:r>
              <a:rPr lang="en-IN" dirty="0">
                <a:latin typeface="Aptos Mono" panose="020B0009020202020204" pitchFamily="49" charset="0"/>
              </a:rPr>
              <a:t>0000 1001 Add M; since MSB = 0, Q</a:t>
            </a:r>
            <a:r>
              <a:rPr lang="en-IN" baseline="-25000" dirty="0">
                <a:latin typeface="Aptos Mono" panose="020B0009020202020204" pitchFamily="49" charset="0"/>
              </a:rPr>
              <a:t>0</a:t>
            </a:r>
            <a:r>
              <a:rPr lang="en-IN" dirty="0">
                <a:latin typeface="Aptos Mono" panose="020B0009020202020204" pitchFamily="49" charset="0"/>
              </a:rPr>
              <a:t> = 1</a:t>
            </a:r>
          </a:p>
          <a:p>
            <a:r>
              <a:rPr lang="en-IN" dirty="0">
                <a:latin typeface="Aptos Mono" panose="020B0009020202020204" pitchFamily="49" charset="0"/>
              </a:rPr>
              <a:t>0001 0010 Shift left; MSB is 0</a:t>
            </a:r>
          </a:p>
          <a:p>
            <a:r>
              <a:rPr lang="en-IN" dirty="0">
                <a:latin typeface="Aptos Mono" panose="020B0009020202020204" pitchFamily="49" charset="0"/>
              </a:rPr>
              <a:t>1110 0010 Subtract M; MAB is 1</a:t>
            </a:r>
          </a:p>
          <a:p>
            <a:r>
              <a:rPr lang="en-IN" dirty="0">
                <a:latin typeface="Aptos Mono" panose="020B0009020202020204" pitchFamily="49" charset="0"/>
              </a:rPr>
              <a:t>0001 0010 Add M to adjust remainder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6A2F1-47DB-A62B-C083-ABAFF53B0D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divide 7 by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8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20ED98-4EB3-6C60-F528-AE149773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800600" cy="452596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GB" altLang="en-US" dirty="0"/>
              <a:t>Some general observations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Multiplication involves the generation of partial products – one for each digit in the multiplier.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Partial products are summed to produce the final product.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Partial products are very simple to define for binary multiplication.  If the digit is a ‘one’ the partial product is the multiplicand, otherwise the partial product is zero.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The total product is the sum of the partial products.  Each successive partial product is shifted one position to the left.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The multiplication of two n-bit binary numbers results in a product of up to 2n bits in length.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CFC4-7161-74BD-9EF3-9BD5709282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Revisiting multiplication</a:t>
            </a: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3869C2F-4585-A928-D27B-CEEE3856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87537"/>
            <a:ext cx="31242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                    </a:t>
            </a:r>
            <a:r>
              <a:rPr lang="en-US" altLang="en-US" sz="2800" b="1">
                <a:latin typeface="Courier" pitchFamily="49" charset="0"/>
              </a:rPr>
              <a:t>1011</a:t>
            </a:r>
          </a:p>
          <a:p>
            <a:r>
              <a:rPr lang="en-US" altLang="en-US" sz="2800" b="1">
                <a:latin typeface="Courier" pitchFamily="49" charset="0"/>
              </a:rPr>
              <a:t>     X  1101</a:t>
            </a:r>
          </a:p>
          <a:p>
            <a:r>
              <a:rPr lang="en-US" altLang="en-US" sz="2800" b="1">
                <a:latin typeface="Courier" pitchFamily="49" charset="0"/>
              </a:rPr>
              <a:t>        1011</a:t>
            </a:r>
          </a:p>
          <a:p>
            <a:r>
              <a:rPr lang="en-US" altLang="en-US" sz="2800" b="1">
                <a:latin typeface="Courier" pitchFamily="49" charset="0"/>
              </a:rPr>
              <a:t>       0000</a:t>
            </a:r>
          </a:p>
          <a:p>
            <a:r>
              <a:rPr lang="en-US" altLang="en-US" sz="2800" b="1">
                <a:latin typeface="Courier" pitchFamily="49" charset="0"/>
              </a:rPr>
              <a:t>      1011</a:t>
            </a:r>
          </a:p>
          <a:p>
            <a:r>
              <a:rPr lang="en-US" altLang="en-US" sz="2800" b="1">
                <a:latin typeface="Courier" pitchFamily="49" charset="0"/>
              </a:rPr>
              <a:t>     1011</a:t>
            </a:r>
          </a:p>
          <a:p>
            <a:r>
              <a:rPr lang="en-US" altLang="en-US" sz="2800" b="1">
                <a:latin typeface="Courier" pitchFamily="49" charset="0"/>
              </a:rPr>
              <a:t>    10001111</a:t>
            </a:r>
          </a:p>
        </p:txBody>
      </p:sp>
    </p:spTree>
    <p:extLst>
      <p:ext uri="{BB962C8B-B14F-4D97-AF65-F5344CB8AC3E}">
        <p14:creationId xmlns:p14="http://schemas.microsoft.com/office/powerpoint/2010/main" val="972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65237-CF96-764C-CC2E-C4803F5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2895600" cy="45259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The processor can keep a running product rather than summing at the end.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For each ‘1’ in the multiplier we can apply an add and a shift.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For each ‘0’ only a shift is needed.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4081-9D83-25E2-D21B-417A38DB91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Simplifying multiplication using our new tools!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ED3A7-AD5F-9ACC-0DEF-EB301AA7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943582" cy="504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5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ED6562-39D1-EE2B-3417-0ECE8B73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Multiplier and multiplicand are loaded into registers Q and M.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A third register (A) is initially set to zero.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A one-bit C register (initialised to zero) holds carry bits.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15E0-266F-DE8D-740A-2109667EB8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Simplifying multiplication using our new tools!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E4FAA-3DC2-B44A-29D7-2283A0DC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7581" y="2760936"/>
            <a:ext cx="6608838" cy="34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9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CBD2-04A1-485D-965A-5A896AE570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Simplifying multiplication…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E5AC-1D5F-AD61-E8DC-484D6CA9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8669" y="95904"/>
            <a:ext cx="3725332" cy="194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15A73-81DF-9918-CEAD-BC0EDBB6D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4"/>
          <a:stretch>
            <a:fillRect/>
          </a:stretch>
        </p:blipFill>
        <p:spPr bwMode="auto">
          <a:xfrm>
            <a:off x="152400" y="2038602"/>
            <a:ext cx="7010400" cy="116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9908948-F8DC-E438-A453-8D5E94E1D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6" b="62127"/>
          <a:stretch>
            <a:fillRect/>
          </a:stretch>
        </p:blipFill>
        <p:spPr bwMode="auto">
          <a:xfrm>
            <a:off x="152400" y="32004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9979B95-CD9A-05B1-F1B2-50E56B675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2" b="56619"/>
          <a:stretch>
            <a:fillRect/>
          </a:stretch>
        </p:blipFill>
        <p:spPr bwMode="auto">
          <a:xfrm>
            <a:off x="152400" y="3733800"/>
            <a:ext cx="7010400" cy="24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A3DA14D-5C2F-6A3D-C732-550515385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2" b="45083"/>
          <a:stretch>
            <a:fillRect/>
          </a:stretch>
        </p:blipFill>
        <p:spPr bwMode="auto">
          <a:xfrm>
            <a:off x="152400" y="3980392"/>
            <a:ext cx="7010400" cy="5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070E632-0D93-A520-C851-E2EF3BC70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6" b="38525"/>
          <a:stretch>
            <a:fillRect/>
          </a:stretch>
        </p:blipFill>
        <p:spPr bwMode="auto">
          <a:xfrm>
            <a:off x="152400" y="4495799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A3A51D0-B590-C3E9-CB59-9703CEB1F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3" b="8053"/>
          <a:stretch>
            <a:fillRect/>
          </a:stretch>
        </p:blipFill>
        <p:spPr bwMode="auto">
          <a:xfrm>
            <a:off x="152400" y="4800599"/>
            <a:ext cx="7010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C5A0E1A-C686-185A-03DC-172DA962F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862"/>
          <a:stretch>
            <a:fillRect/>
          </a:stretch>
        </p:blipFill>
        <p:spPr bwMode="auto">
          <a:xfrm>
            <a:off x="152400" y="2038602"/>
            <a:ext cx="7010400" cy="45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3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75F06C-0547-A257-7E18-6F03B7C0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Will not work if both or any one of the Multiplicand &amp; Multiplier are negative.</a:t>
            </a:r>
          </a:p>
          <a:p>
            <a:endParaRPr lang="en-IN" dirty="0"/>
          </a:p>
          <a:p>
            <a:r>
              <a:rPr lang="en-IN" dirty="0"/>
              <a:t>Solution: Booth’s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EFE6-B128-F5AE-AA30-6F6241478F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problem with our multiplier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C1E07-8645-0AB4-A9C7-B1622CE2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Multiplicand M unchanged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Recode the multiplier Q to a recoded value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Each digit can assume a negative as well as positive and zero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Signed Digit (SD) encoding</a:t>
            </a:r>
          </a:p>
          <a:p>
            <a:pPr marL="0" indent="0"/>
            <a:endParaRPr lang="en-US" altLang="en-US" sz="2000" dirty="0"/>
          </a:p>
          <a:p>
            <a:pPr marL="0" indent="0"/>
            <a:r>
              <a:rPr lang="en-US" altLang="en-US" sz="2000" dirty="0"/>
              <a:t>Recoding (Skipping over ones):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String of 1s replaced by 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For ex: 30  = 0011110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= 32 – 2 = 0100000 – 0000010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In the coded form = 0100010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endParaRPr lang="en-US" altLang="en-US" sz="2000" dirty="0"/>
          </a:p>
          <a:p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D7A8-1E7D-23B4-22E9-AE510F5E20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r>
              <a:rPr lang="en-US" dirty="0"/>
              <a:t> for Booth’s algorithm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EB57C-3ED3-9188-17DB-B22CB7CE1DFE}"/>
              </a:ext>
            </a:extLst>
          </p:cNvPr>
          <p:cNvSpPr txBox="1"/>
          <p:nvPr/>
        </p:nvSpPr>
        <p:spPr>
          <a:xfrm>
            <a:off x="4191000" y="2792499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Booth recoding Procedure: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from LSB to MSB retain each 0 until a 1 is reached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 a 1 is encountered insert 1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̅ 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 that position and complement all the succeeding 1’s until a 0 is encountered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Replace that 0 with 1 and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 multiplying with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̅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2’s compliment is taken</a:t>
            </a:r>
          </a:p>
        </p:txBody>
      </p:sp>
    </p:spTree>
    <p:extLst>
      <p:ext uri="{BB962C8B-B14F-4D97-AF65-F5344CB8AC3E}">
        <p14:creationId xmlns:p14="http://schemas.microsoft.com/office/powerpoint/2010/main" val="5180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A1C0C5-0D86-4CE4-6DB2-589754C4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164"/>
          <a:stretch>
            <a:fillRect/>
          </a:stretch>
        </p:blipFill>
        <p:spPr>
          <a:xfrm>
            <a:off x="588718" y="1524000"/>
            <a:ext cx="7966564" cy="1600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FD6A-909F-96F0-1849-A7D4A95E92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observation with binary numbers</a:t>
            </a:r>
            <a:endParaRPr lang="en-IN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2FA21C4-DFC8-FEC8-414E-68FD4B027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5892"/>
          <a:stretch>
            <a:fillRect/>
          </a:stretch>
        </p:blipFill>
        <p:spPr bwMode="auto">
          <a:xfrm>
            <a:off x="588718" y="1524000"/>
            <a:ext cx="796656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C4852AB-A011-EAC3-E968-087C05453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493"/>
          <a:stretch>
            <a:fillRect/>
          </a:stretch>
        </p:blipFill>
        <p:spPr bwMode="auto">
          <a:xfrm>
            <a:off x="588718" y="1524000"/>
            <a:ext cx="796656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7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13E15E-956B-8453-F5AD-16455909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343400" cy="452596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Multiplier and multiplicand are placed in Q and M registers.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A 1-bit register is placed to the right of the least significant bit (Q</a:t>
            </a:r>
            <a:r>
              <a:rPr lang="en-GB" altLang="en-US" baseline="-25000" dirty="0"/>
              <a:t>0</a:t>
            </a:r>
            <a:r>
              <a:rPr lang="en-GB" altLang="en-US" dirty="0"/>
              <a:t>) and designated Q</a:t>
            </a:r>
            <a:r>
              <a:rPr lang="en-GB" altLang="en-US" baseline="-25000" dirty="0"/>
              <a:t>-1</a:t>
            </a:r>
            <a:endParaRPr lang="en-GB" altLang="en-US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Control logic scans the bits of the multiplier one at a time – the </a:t>
            </a:r>
            <a:r>
              <a:rPr lang="en-GB" altLang="en-US" b="1" dirty="0"/>
              <a:t>LSB </a:t>
            </a:r>
            <a:r>
              <a:rPr lang="en-GB" altLang="en-US" b="1" i="1" dirty="0"/>
              <a:t>and</a:t>
            </a:r>
            <a:r>
              <a:rPr lang="en-GB" altLang="en-US" b="1" dirty="0"/>
              <a:t> the bit to its right</a:t>
            </a:r>
            <a:r>
              <a:rPr lang="en-GB" altLang="en-US" dirty="0"/>
              <a:t> are examined.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If the bits are the same (1-1 or 0-0) then all bits of the A, Q and Q - 1 registers are shifted to the right 1 bit.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If the two bits differ, then the multiplicand is added/subtracted depending on whether the bits are 0-1 or 1-0.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Addition is followed by a </a:t>
            </a:r>
            <a:r>
              <a:rPr lang="en-GB" altLang="en-US" b="1" dirty="0"/>
              <a:t>right arithmetic shift.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5329-6095-E34C-B513-9161AE4CC0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Booth’s algorithm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2650F54-DFF6-C461-AAAD-571A5860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86" y="1447800"/>
            <a:ext cx="413688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7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13835</TotalTime>
  <Words>1129</Words>
  <Application>Microsoft Office PowerPoint</Application>
  <PresentationFormat>On-screen Show (4:3)</PresentationFormat>
  <Paragraphs>149</Paragraphs>
  <Slides>17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 Mono</vt:lpstr>
      <vt:lpstr>Arial</vt:lpstr>
      <vt:lpstr>Calibri</vt:lpstr>
      <vt:lpstr>Courier</vt:lpstr>
      <vt:lpstr>Lucida Sans Unicode</vt:lpstr>
      <vt:lpstr>Wingdings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584</cp:revision>
  <dcterms:created xsi:type="dcterms:W3CDTF">2010-01-15T20:22:21Z</dcterms:created>
  <dcterms:modified xsi:type="dcterms:W3CDTF">2025-10-13T06:21:47Z</dcterms:modified>
</cp:coreProperties>
</file>