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37" r:id="rId2"/>
    <p:sldId id="431" r:id="rId3"/>
    <p:sldId id="432" r:id="rId4"/>
    <p:sldId id="433" r:id="rId5"/>
    <p:sldId id="434" r:id="rId6"/>
    <p:sldId id="435" r:id="rId7"/>
    <p:sldId id="436" r:id="rId8"/>
    <p:sldId id="437" r:id="rId9"/>
    <p:sldId id="438" r:id="rId10"/>
    <p:sldId id="439" r:id="rId11"/>
    <p:sldId id="440" r:id="rId12"/>
    <p:sldId id="441" r:id="rId13"/>
    <p:sldId id="442" r:id="rId14"/>
    <p:sldId id="443" r:id="rId15"/>
    <p:sldId id="444" r:id="rId16"/>
    <p:sldId id="445" r:id="rId17"/>
    <p:sldId id="447" r:id="rId18"/>
    <p:sldId id="448" r:id="rId19"/>
    <p:sldId id="446" r:id="rId20"/>
    <p:sldId id="449" r:id="rId21"/>
    <p:sldId id="450" r:id="rId22"/>
    <p:sldId id="451" r:id="rId23"/>
    <p:sldId id="452" r:id="rId24"/>
    <p:sldId id="453" r:id="rId25"/>
    <p:sldId id="454" r:id="rId26"/>
    <p:sldId id="455" r:id="rId27"/>
    <p:sldId id="402" r:id="rId28"/>
    <p:sldId id="456" r:id="rId29"/>
    <p:sldId id="457" r:id="rId30"/>
    <p:sldId id="458" r:id="rId31"/>
    <p:sldId id="459" r:id="rId32"/>
    <p:sldId id="460" r:id="rId33"/>
    <p:sldId id="461" r:id="rId34"/>
    <p:sldId id="462" r:id="rId35"/>
    <p:sldId id="46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3578" autoAdjust="0"/>
  </p:normalViewPr>
  <p:slideViewPr>
    <p:cSldViewPr>
      <p:cViewPr varScale="1">
        <p:scale>
          <a:sx n="106" d="100"/>
          <a:sy n="106" d="100"/>
        </p:scale>
        <p:origin x="80" y="1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9/17/2025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B8B21-C423-DDD6-8E68-96D09B952D9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1.1: Make the state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D27E0D-1551-5A7A-FF81-51E9027D0A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6"/>
          <a:stretch>
            <a:fillRect/>
          </a:stretch>
        </p:blipFill>
        <p:spPr bwMode="auto">
          <a:xfrm>
            <a:off x="113947" y="1524000"/>
            <a:ext cx="8916106" cy="335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9984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B2F2-7FAA-D191-84A9-7031E5AE98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Sequence recognizer state diagram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3F9A38-ED6B-67F8-855E-EA80545CA88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85050"/>
          <a:stretch>
            <a:fillRect/>
          </a:stretch>
        </p:blipFill>
        <p:spPr bwMode="auto">
          <a:xfrm>
            <a:off x="762000" y="1524001"/>
            <a:ext cx="762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6112DCD-A03A-F497-4449-064CA37B47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0" b="68320"/>
          <a:stretch>
            <a:fillRect/>
          </a:stretch>
        </p:blipFill>
        <p:spPr bwMode="auto">
          <a:xfrm>
            <a:off x="762000" y="1524000"/>
            <a:ext cx="7620000" cy="1142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5A8881B-00EC-04A6-5320-BEE2E1535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9" b="58563"/>
          <a:stretch>
            <a:fillRect/>
          </a:stretch>
        </p:blipFill>
        <p:spPr bwMode="auto">
          <a:xfrm>
            <a:off x="762000" y="1523999"/>
            <a:ext cx="7620000" cy="16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08CE59F7-0419-2B4B-A84C-E4FD94A388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36" b="16"/>
          <a:stretch>
            <a:fillRect/>
          </a:stretch>
        </p:blipFill>
        <p:spPr bwMode="auto">
          <a:xfrm>
            <a:off x="745475" y="3200400"/>
            <a:ext cx="76200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73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DCE74-BF64-01B9-5674-B16217F767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Where should the system go from D?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8882F8B-C05E-6655-96AE-F55D08BED2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0" b="1166"/>
          <a:stretch>
            <a:fillRect/>
          </a:stretch>
        </p:blipFill>
        <p:spPr bwMode="auto">
          <a:xfrm>
            <a:off x="632473" y="1752600"/>
            <a:ext cx="7879054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133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6988C-9EB6-3C1A-F8F6-C06729E50B9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about other state transitions?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C35A1F-851F-067D-8819-BC79DB47D62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723900" y="1447800"/>
            <a:ext cx="7696200" cy="4947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65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8BD9-0B24-6E61-BCE0-26A7114B63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1.2: make the state table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0D8FA1-66DB-CC8C-9D50-CC1BE1F6E8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39989" y="1524000"/>
            <a:ext cx="7864022" cy="5010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131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B3BCE-F78C-2037-098A-D3507E080A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2: Assign binary codes to states (to store them in flip-flops)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2B777B5-7DC9-DDFE-011F-AA1024F68E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533400" y="1524000"/>
            <a:ext cx="8077200" cy="5022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1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5B9A-4CD8-A33B-48EF-0F07DDF796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3: Find flip-flop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ECB99D-0C58-82B1-684D-875170A112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6" b="73414"/>
          <a:stretch>
            <a:fillRect/>
          </a:stretch>
        </p:blipFill>
        <p:spPr bwMode="auto">
          <a:xfrm>
            <a:off x="342900" y="14478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37926E15-E84C-F67E-A69D-83E8CEB23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15" b="1345"/>
          <a:stretch>
            <a:fillRect/>
          </a:stretch>
        </p:blipFill>
        <p:spPr bwMode="auto">
          <a:xfrm>
            <a:off x="342900" y="2416366"/>
            <a:ext cx="8458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350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C9D43-584E-4D75-5B22-A21800B08EB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JK flip-flop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FE0B7D-C4D3-A32D-9A9C-1723038D7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17"/>
          <a:stretch>
            <a:fillRect/>
          </a:stretch>
        </p:blipFill>
        <p:spPr bwMode="auto">
          <a:xfrm>
            <a:off x="412984" y="1524000"/>
            <a:ext cx="831803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6586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6C87F-3E6F-BF93-568F-006F27654D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JK flip-flop excitation table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4960C9-9014-846C-E98D-9496AA0667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3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550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986A-5C59-ED1E-0171-D659EBCD43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excitation table to complete the expanded state table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A1E52F-5658-69DC-6EA5-D79702DEF7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647700" y="1447800"/>
            <a:ext cx="7848600" cy="498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434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920F-486B-5EB0-284F-9E0A2CCD5A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A8FDA-0E1E-A859-CA98-41F7BBE92E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30524"/>
          <a:stretch>
            <a:fillRect/>
          </a:stretch>
        </p:blipFill>
        <p:spPr bwMode="auto">
          <a:xfrm>
            <a:off x="952500" y="1943100"/>
            <a:ext cx="72390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0516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D250E-D5A7-9781-618D-40DC00443D0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4: Find equations for flip-flop input and output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83FE2F-B7CA-FB9C-36B3-114AC4615A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09600" y="1524000"/>
            <a:ext cx="7924800" cy="4935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08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908D-16F4-7CB8-F061-7664549E773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5: Build the circuit!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D29C01-794E-89C9-2B44-8049D873C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495300" y="1447800"/>
            <a:ext cx="8153400" cy="511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520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ECE0-DF35-F818-8961-731C7ACA14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same circuit with D FFs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12413B1-C73A-8BD9-F67D-AFAC71182A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27961" y="1447800"/>
            <a:ext cx="7888077" cy="49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449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F7B8B-3991-71E0-A591-C35014A6A00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 to step 3 with D FFs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B8148-66CB-0AD0-1157-61EE8C8A02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09600" y="1524000"/>
            <a:ext cx="7924800" cy="498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85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4D3AA-9B2F-1827-3B3C-47041C9466F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4: Finding equations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FFC062-976F-91B6-54B3-6E966C47DD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685800" y="1524000"/>
            <a:ext cx="7772400" cy="4810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630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411A1-6D39-BB07-EEF5-7A689281F3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5: Building the circuit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E23941-9CEA-1F8C-A70F-90CD43B86F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6"/>
          <a:stretch>
            <a:fillRect/>
          </a:stretch>
        </p:blipFill>
        <p:spPr bwMode="auto">
          <a:xfrm>
            <a:off x="647700" y="1676400"/>
            <a:ext cx="7848600" cy="2868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639B1-998C-CA35-944A-B2C1DE4490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 vs JK flip flops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3D274-A6C8-2126-45C4-DD3C24086F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8"/>
          <a:stretch>
            <a:fillRect/>
          </a:stretch>
        </p:blipFill>
        <p:spPr bwMode="auto">
          <a:xfrm>
            <a:off x="563862" y="1524000"/>
            <a:ext cx="8016276" cy="472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2631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35089341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D3DFFF-2EAB-93DE-A800-82CA28A97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counter is a register that goes through a predetermined sequence of states upon the application of clock pulses.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Categorized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Ripple counters</a:t>
            </a:r>
            <a:br>
              <a:rPr lang="en-US" sz="2400" dirty="0"/>
            </a:br>
            <a:r>
              <a:rPr lang="en-US" sz="2400" dirty="0"/>
              <a:t>The FF output transition serves as a source for triggering other FFs.</a:t>
            </a:r>
            <a:br>
              <a:rPr lang="en-US" sz="2400" dirty="0"/>
            </a:br>
            <a:r>
              <a:rPr lang="en-US" sz="2400" dirty="0"/>
              <a:t>NO COMMON CLOCK.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Synchronous counters</a:t>
            </a:r>
            <a:br>
              <a:rPr lang="en-US" sz="2400" dirty="0"/>
            </a:br>
            <a:r>
              <a:rPr lang="en-US" sz="2400" dirty="0"/>
              <a:t>All FFs receive the common clock pulse, and the change of state is determined based on the present state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CE8E9-BF8F-BB16-4F37-C2C58409C0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Counters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99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B0FAB-9EF6-A577-536E-6621A773A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4958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Less significant bit serves as the clock for the next significant bit (negative edge clock)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B3BE-5BA8-50AD-B605-C522B17D45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4-bit binary up counter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DA7E6D-FBD6-09E0-4F36-795B56242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3434255"/>
            <a:ext cx="2895600" cy="171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80FFF2-C7DF-1DC3-4F60-C3195D935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7777" r="18750" b="14815"/>
          <a:stretch>
            <a:fillRect/>
          </a:stretch>
        </p:blipFill>
        <p:spPr bwMode="auto">
          <a:xfrm>
            <a:off x="4953000" y="1493837"/>
            <a:ext cx="3788979" cy="494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34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FD519-A6C1-8882-370D-DD7241A3CD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– circuit analysis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E10BDD0-D481-9966-865C-F8ACC7ADEF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4"/>
          <a:stretch>
            <a:fillRect/>
          </a:stretch>
        </p:blipFill>
        <p:spPr bwMode="auto">
          <a:xfrm>
            <a:off x="800100" y="1524000"/>
            <a:ext cx="7543800" cy="480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9297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66240-21AD-5F38-59E8-8CD3802B7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419600" cy="45259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output of each FF is connected to the C input of the next FF in sequence.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FF holding the least significant bit receives the incoming clock pulses.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J and K inputs of all FFs are connected to a permanent logic 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bubble next to the C label indicates that the FFs respond to the negative-going transition of the input.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C2DA4-18FB-0087-4599-8A3C716982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4-bit binary up counter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7B83C7-D5D0-B303-19DF-DCFA28DA8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7777" r="18750" b="14815"/>
          <a:stretch>
            <a:fillRect/>
          </a:stretch>
        </p:blipFill>
        <p:spPr bwMode="auto">
          <a:xfrm>
            <a:off x="4953000" y="1493837"/>
            <a:ext cx="3788979" cy="494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01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89EA-EF57-03A5-EF78-57D2BF1D02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4-bit binary up counter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8C097-03E3-5449-B9A9-938596D57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3" t="27777" r="18750" b="14815"/>
          <a:stretch>
            <a:fillRect/>
          </a:stretch>
        </p:blipFill>
        <p:spPr bwMode="auto">
          <a:xfrm>
            <a:off x="4953000" y="1493837"/>
            <a:ext cx="3788979" cy="4947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C1BE0D-5008-F5E4-41AC-89C415DDAA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7" r="56604" b="2824"/>
          <a:stretch>
            <a:fillRect/>
          </a:stretch>
        </p:blipFill>
        <p:spPr bwMode="auto">
          <a:xfrm>
            <a:off x="1447801" y="1483690"/>
            <a:ext cx="2743200" cy="4937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45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ABE0E-334D-D3BF-AEBE-DC2FDF9C527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4-bit ripple counters (other designs)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E08046-BCAA-A1C1-3059-4DFE854B53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4"/>
          <a:stretch>
            <a:fillRect/>
          </a:stretch>
        </p:blipFill>
        <p:spPr bwMode="auto">
          <a:xfrm>
            <a:off x="2286000" y="1371601"/>
            <a:ext cx="4572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5B1E46C-9FA6-91EC-A940-E520522FE6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57" b="4531"/>
          <a:stretch>
            <a:fillRect/>
          </a:stretch>
        </p:blipFill>
        <p:spPr bwMode="auto">
          <a:xfrm>
            <a:off x="2286000" y="6324601"/>
            <a:ext cx="4572000" cy="228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37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D67CF8-C44B-8668-133E-836D772AA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direct set (S) instead of direct reset (R) to start at 1111 instead of 0000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 the rest on your own…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25A9-2F77-B12E-D3CA-711B8207CFB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4-bit binary down counter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693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BC7FD-D1C1-5003-383F-514D4AD54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1495926"/>
            <a:ext cx="3796253" cy="17510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2125-7BE2-9425-6145-8B34B93BB4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BCD ripple counter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B958F6-DED3-D0FA-CC72-AC37F8E3C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80" y="0"/>
            <a:ext cx="363762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86E15C-586C-161D-195C-255FEEBF20D4}"/>
              </a:ext>
            </a:extLst>
          </p:cNvPr>
          <p:cNvSpPr txBox="1"/>
          <p:nvPr/>
        </p:nvSpPr>
        <p:spPr>
          <a:xfrm>
            <a:off x="193616" y="3503639"/>
            <a:ext cx="50641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Q1 complemented on every clock 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Q2 complemented if Q8 = 0, Q1 goes from 1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Q2 cleared if Q8 = 1 and Q1 goes from 1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Q4 complemented when Q2 goes from 1 to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Q8 complemented when Q4Q2 = 11, Q1 goes from 1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Q8 cleared if either Q4 or Q2 is 0 and Q1 goes from 1 to 0</a:t>
            </a:r>
          </a:p>
        </p:txBody>
      </p:sp>
    </p:spTree>
    <p:extLst>
      <p:ext uri="{BB962C8B-B14F-4D97-AF65-F5344CB8AC3E}">
        <p14:creationId xmlns:p14="http://schemas.microsoft.com/office/powerpoint/2010/main" val="349742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AD8D7-4BEA-4FFE-9198-F46340479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528094" y="2489817"/>
            <a:ext cx="7783011" cy="2534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EABAE-5D27-F22E-D024-28198A99B5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‘ripple’ in BCD ripple counters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9703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CA47C-872F-9579-2BDA-25E8E86E8BD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1: Flip flop input equations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4C3F0-3E3F-F76B-59D0-3E9648E698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84"/>
          <a:stretch>
            <a:fillRect/>
          </a:stretch>
        </p:blipFill>
        <p:spPr bwMode="auto">
          <a:xfrm>
            <a:off x="1143000" y="1676400"/>
            <a:ext cx="6647619" cy="278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637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E2F11-99CE-BACF-B592-5C6F9ED18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2: Flip flop input values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0568A0B-BDA7-F22D-40B6-E5C9262207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47"/>
          <a:stretch>
            <a:fillRect/>
          </a:stretch>
        </p:blipFill>
        <p:spPr bwMode="auto">
          <a:xfrm>
            <a:off x="650931" y="1600200"/>
            <a:ext cx="784213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73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8E7FF-1752-1E34-E1E6-1C190D80C1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Step 3: finding next states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AF0757-4478-9C58-D367-E7843DAF58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800100" y="1524000"/>
            <a:ext cx="7543800" cy="4701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4143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758EC-C7C9-8E1B-906F-DE6CF8B4AF3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does this circuit do?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D737C0-CFAD-7C21-B634-CD3AD66C17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6"/>
          <a:stretch>
            <a:fillRect/>
          </a:stretch>
        </p:blipFill>
        <p:spPr bwMode="auto">
          <a:xfrm>
            <a:off x="762000" y="1600200"/>
            <a:ext cx="7620000" cy="465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05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AE603-BA54-0A36-D78E-C25A039CE11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0499A3-10CD-F149-FB82-0095793CB8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 b="47141"/>
          <a:stretch>
            <a:fillRect/>
          </a:stretch>
        </p:blipFill>
        <p:spPr bwMode="auto">
          <a:xfrm>
            <a:off x="489600" y="1828800"/>
            <a:ext cx="816479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023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E1587-E76A-77C4-122F-A62D55687F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Design of sequential circuits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3E566-DE98-9DB3-D265-42D219185C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448"/>
          <a:stretch>
            <a:fillRect/>
          </a:stretch>
        </p:blipFill>
        <p:spPr bwMode="auto">
          <a:xfrm>
            <a:off x="495300" y="1371600"/>
            <a:ext cx="8153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CCC67FE-167E-FBC8-736E-C37A31D6B1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26"/>
          <a:stretch>
            <a:fillRect/>
          </a:stretch>
        </p:blipFill>
        <p:spPr bwMode="auto">
          <a:xfrm>
            <a:off x="495300" y="1371600"/>
            <a:ext cx="8153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BC5D8650-8DF2-79AA-B0F0-D1EB869748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2" b="25339"/>
          <a:stretch>
            <a:fillRect/>
          </a:stretch>
        </p:blipFill>
        <p:spPr bwMode="auto">
          <a:xfrm>
            <a:off x="495300" y="3505200"/>
            <a:ext cx="81534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FD4A8E02-6963-579D-1591-24B4FFE12D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53" b="451"/>
          <a:stretch>
            <a:fillRect/>
          </a:stretch>
        </p:blipFill>
        <p:spPr bwMode="auto">
          <a:xfrm>
            <a:off x="495300" y="3510708"/>
            <a:ext cx="81534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877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13241</TotalTime>
  <Words>492</Words>
  <Application>Microsoft Office PowerPoint</Application>
  <PresentationFormat>On-screen Show (4:3)</PresentationFormat>
  <Paragraphs>63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576</cp:revision>
  <dcterms:created xsi:type="dcterms:W3CDTF">2010-01-15T20:22:21Z</dcterms:created>
  <dcterms:modified xsi:type="dcterms:W3CDTF">2025-09-17T06:22:44Z</dcterms:modified>
</cp:coreProperties>
</file>