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337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9/2/2025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A2145-A242-D2DE-4109-BC9489CEDF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4-to-1 mux implementation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B241EB3-D527-6830-39EE-AFA68A225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96" t="20864" r="14587"/>
          <a:stretch>
            <a:fillRect/>
          </a:stretch>
        </p:blipFill>
        <p:spPr bwMode="auto">
          <a:xfrm>
            <a:off x="1752600" y="1600200"/>
            <a:ext cx="5638800" cy="420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099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21DC9-FB65-00F1-6B99-698B4867BF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-to-1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8FF14-3A49-771B-E905-2555C40B47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6"/>
          <a:stretch>
            <a:fillRect/>
          </a:stretch>
        </p:blipFill>
        <p:spPr bwMode="auto">
          <a:xfrm>
            <a:off x="1028290" y="1752600"/>
            <a:ext cx="7087419" cy="4037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02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588830-7E44-3835-81A4-BB95AC09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545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n</a:t>
            </a:r>
            <a:r>
              <a:rPr lang="en-US" dirty="0"/>
              <a:t> variable functions use an </a:t>
            </a:r>
            <a:r>
              <a:rPr lang="en-US" i="1" dirty="0"/>
              <a:t>n</a:t>
            </a:r>
            <a:r>
              <a:rPr lang="en-US" dirty="0"/>
              <a:t>-input multiplexer (n-to-1)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i="1" dirty="0"/>
              <a:t>n</a:t>
            </a:r>
            <a:r>
              <a:rPr lang="en-US" dirty="0"/>
              <a:t> variables connect to the </a:t>
            </a:r>
            <a:r>
              <a:rPr lang="en-US" i="1" dirty="0"/>
              <a:t>select</a:t>
            </a:r>
            <a:r>
              <a:rPr lang="en-US" dirty="0"/>
              <a:t> input pins of the mux, thereby selecting on row of the truth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data</a:t>
            </a:r>
            <a:r>
              <a:rPr lang="en-US" dirty="0"/>
              <a:t> inputs are chosen intelligently to get the correct output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</a:t>
            </a:r>
            <a:r>
              <a:rPr lang="en-US" dirty="0" err="1"/>
              <a:t>minterm</a:t>
            </a:r>
            <a:r>
              <a:rPr lang="en-US" dirty="0"/>
              <a:t> to be included in the SOP, we connect the corresponding data input of the mux to 1; rest to 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A624-8724-4E09-E507-EBE3B3992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Implementing Boolean functions with muxes – addition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4784-BFCC-6DDB-0B96-9B2498FE1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3"/>
          <a:stretch>
            <a:fillRect/>
          </a:stretch>
        </p:blipFill>
        <p:spPr>
          <a:xfrm>
            <a:off x="1752600" y="3505200"/>
            <a:ext cx="1254532" cy="173379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50B7478-FAE6-130D-92FD-4699E2A75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9" t="52913" r="53425" b="1643"/>
          <a:stretch>
            <a:fillRect/>
          </a:stretch>
        </p:blipFill>
        <p:spPr bwMode="auto">
          <a:xfrm>
            <a:off x="1743958" y="3543299"/>
            <a:ext cx="1011942" cy="1682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A5E288B-A887-4ACB-EBEF-F3BED3170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4" r="20370" b="28345"/>
          <a:stretch>
            <a:fillRect/>
          </a:stretch>
        </p:blipFill>
        <p:spPr bwMode="auto">
          <a:xfrm>
            <a:off x="4888434" y="3443743"/>
            <a:ext cx="1254532" cy="747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6E4ADD4-F8ED-3F5A-7DC1-7057BD6422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82" t="52565" r="20370" b="-1628"/>
          <a:stretch>
            <a:fillRect/>
          </a:stretch>
        </p:blipFill>
        <p:spPr bwMode="auto">
          <a:xfrm>
            <a:off x="4888434" y="3443743"/>
            <a:ext cx="1254532" cy="192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90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A5272-410F-B9B6-20D6-DDC34A7E06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FF06051-3192-3E9F-6083-EABF82B34B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8" t="12147" r="1853" b="29450"/>
          <a:stretch>
            <a:fillRect/>
          </a:stretch>
        </p:blipFill>
        <p:spPr bwMode="auto">
          <a:xfrm>
            <a:off x="6858000" y="1600200"/>
            <a:ext cx="16764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F323BC-1496-668C-2D76-3426A232E4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8" r="23148" b="42927"/>
          <a:stretch>
            <a:fillRect/>
          </a:stretch>
        </p:blipFill>
        <p:spPr bwMode="auto">
          <a:xfrm>
            <a:off x="502920" y="1752600"/>
            <a:ext cx="63246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430B13A-7D44-60B1-6CE9-6E631F8E48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 r="23148" b="26455"/>
          <a:stretch>
            <a:fillRect/>
          </a:stretch>
        </p:blipFill>
        <p:spPr bwMode="auto">
          <a:xfrm>
            <a:off x="502920" y="4038600"/>
            <a:ext cx="6324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40E0A4C-738D-F695-7ECA-F1AE847C5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4" r="23148" b="998"/>
          <a:stretch>
            <a:fillRect/>
          </a:stretch>
        </p:blipFill>
        <p:spPr bwMode="auto">
          <a:xfrm>
            <a:off x="505968" y="4876800"/>
            <a:ext cx="63246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69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E475-7720-1FA9-0939-00E5885111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 adder with a smaller mux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E9F34C6-C562-1886-7F43-96D860C51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670273" y="1600200"/>
            <a:ext cx="780345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63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610-DD79-0BFF-E49B-DC2D93D7A8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smaller mux – implement the sum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F296BD-EE1D-ABEC-E569-56A398C9A1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70000" b="26767"/>
          <a:stretch>
            <a:fillRect/>
          </a:stretch>
        </p:blipFill>
        <p:spPr bwMode="auto">
          <a:xfrm>
            <a:off x="1447800" y="2133599"/>
            <a:ext cx="16002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F7DF607-2787-B612-4010-7193B27F15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9484" r="44000" b="26767"/>
          <a:stretch>
            <a:fillRect/>
          </a:stretch>
        </p:blipFill>
        <p:spPr bwMode="auto">
          <a:xfrm>
            <a:off x="1447800" y="2133599"/>
            <a:ext cx="35814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5741DC1-7013-85A9-C989-2D8531037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4" r="9000" b="26767"/>
          <a:stretch>
            <a:fillRect/>
          </a:stretch>
        </p:blipFill>
        <p:spPr bwMode="auto">
          <a:xfrm>
            <a:off x="914400" y="2133599"/>
            <a:ext cx="6781800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6CADEBF8-BC65-773C-82DA-B778595E3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" t="19485" r="9000" b="444"/>
          <a:stretch>
            <a:fillRect/>
          </a:stretch>
        </p:blipFill>
        <p:spPr bwMode="auto">
          <a:xfrm>
            <a:off x="914400" y="2124455"/>
            <a:ext cx="6781800" cy="420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01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2C5912-7D30-9CA5-83E8-F05BDF07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Dual 4-to-1 mux: Instead of selecting 1 out of 4 input bits, selects 1 2-bit input out of 4 2-bit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433A-C14A-9AB3-6C94-811066546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5A367A-A8D0-3256-5EF9-F1E43DCF5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5"/>
          <a:stretch>
            <a:fillRect/>
          </a:stretch>
        </p:blipFill>
        <p:spPr bwMode="auto">
          <a:xfrm>
            <a:off x="419100" y="2667000"/>
            <a:ext cx="830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5917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27D8-D951-DB77-69CF-F831D517EB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dual multiplexers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AC7C5C-597D-9D0F-AB20-24CB8B10E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2"/>
          <a:stretch>
            <a:fillRect/>
          </a:stretch>
        </p:blipFill>
        <p:spPr bwMode="auto">
          <a:xfrm>
            <a:off x="342900" y="1828800"/>
            <a:ext cx="8458200" cy="4167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0047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C190-ADCA-8E0A-A242-2A18A1E83F6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Adder with dual mux – combining sum and carry in a single device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815828-5D2A-7B0B-7012-1D0BFB7A66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63" r="39623" b="17558"/>
          <a:stretch>
            <a:fillRect/>
          </a:stretch>
        </p:blipFill>
        <p:spPr bwMode="auto">
          <a:xfrm>
            <a:off x="533400" y="2438400"/>
            <a:ext cx="4876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4C4EBF-9183-3C48-CDD2-C5A780905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7963" r="1" b="17558"/>
          <a:stretch>
            <a:fillRect/>
          </a:stretch>
        </p:blipFill>
        <p:spPr bwMode="auto">
          <a:xfrm>
            <a:off x="533400" y="2438400"/>
            <a:ext cx="807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046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605DF-C3F7-F9CB-2041-A9FF2C98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Boolean function </a:t>
            </a:r>
            <a:r>
              <a:rPr lang="en-US" altLang="en-US" b="1" dirty="0"/>
              <a:t>F(A,B,C,D) = </a:t>
            </a:r>
            <a:r>
              <a:rPr lang="el-GR" altLang="en-US" b="1" dirty="0">
                <a:cs typeface="Times New Roman" panose="02020603050405020304" pitchFamily="18" charset="0"/>
              </a:rPr>
              <a:t>Σ</a:t>
            </a:r>
            <a:r>
              <a:rPr lang="en-US" altLang="en-US" b="1" dirty="0">
                <a:cs typeface="Times New Roman" panose="02020603050405020304" pitchFamily="18" charset="0"/>
              </a:rPr>
              <a:t> (0,1,3,4,8,9,15)</a:t>
            </a:r>
            <a:endParaRPr lang="el-GR" altLang="en-US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9EE2E-2FF2-044C-E7AD-7DFAE5BCA52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907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D5842-3653-8DA8-3709-919AE4EDC17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– digital traffic lights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3C8F60-2262-3D7B-9F37-9054B7ABF0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6"/>
          <a:stretch>
            <a:fillRect/>
          </a:stretch>
        </p:blipFill>
        <p:spPr bwMode="auto">
          <a:xfrm>
            <a:off x="1288552" y="2057400"/>
            <a:ext cx="6566896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2825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78E75-9249-37B0-7BC2-CCCFD8533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Transmit information from a single line on to one of 2</a:t>
            </a:r>
            <a:r>
              <a:rPr lang="en-US" sz="2800" baseline="30000" dirty="0"/>
              <a:t>n</a:t>
            </a:r>
            <a:r>
              <a:rPr lang="en-US" dirty="0"/>
              <a:t>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Selection of output line determined by </a:t>
            </a:r>
            <a:r>
              <a:rPr lang="en-IN" i="1" dirty="0"/>
              <a:t>n</a:t>
            </a:r>
            <a:r>
              <a:rPr lang="en-IN" dirty="0"/>
              <a:t> select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decoder with enable input can function as a </a:t>
            </a:r>
            <a:r>
              <a:rPr lang="en-IN" dirty="0" err="1"/>
              <a:t>demux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8632-BBE3-2EF9-5F60-F8AC5F0C8E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De-multiplexers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68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8D72-5DDF-D30F-013B-8E9D2933FA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2–to–1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4893A2-BEA1-684E-04CC-6D9DB93DF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b="43209"/>
          <a:stretch>
            <a:fillRect/>
          </a:stretch>
        </p:blipFill>
        <p:spPr bwMode="auto">
          <a:xfrm>
            <a:off x="652802" y="1752601"/>
            <a:ext cx="783839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CDD713C-1A54-E2FA-E8D3-DF6D534A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91" b="28608"/>
          <a:stretch>
            <a:fillRect/>
          </a:stretch>
        </p:blipFill>
        <p:spPr bwMode="auto">
          <a:xfrm>
            <a:off x="652801" y="3581401"/>
            <a:ext cx="7838395" cy="609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81CB567-A142-D3E6-45CE-B581D6EF2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393" b="1230"/>
          <a:stretch>
            <a:fillRect/>
          </a:stretch>
        </p:blipFill>
        <p:spPr bwMode="auto">
          <a:xfrm>
            <a:off x="652800" y="4190999"/>
            <a:ext cx="783839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7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71D91-99F8-B1EE-D93F-8FC541218E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3808AF-D28C-DEAC-F658-7D08BDB1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0" b="35639"/>
          <a:stretch>
            <a:fillRect/>
          </a:stretch>
        </p:blipFill>
        <p:spPr bwMode="auto">
          <a:xfrm>
            <a:off x="533400" y="1676400"/>
            <a:ext cx="8077200" cy="257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85C56C7-9AC6-ECF4-4F8C-734861662C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61" b="1094"/>
          <a:stretch>
            <a:fillRect/>
          </a:stretch>
        </p:blipFill>
        <p:spPr bwMode="auto">
          <a:xfrm>
            <a:off x="533400" y="4251489"/>
            <a:ext cx="8077200" cy="169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42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3345-9CA4-5B9D-7649-667393BF65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multiplexer – the circuit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C4B9EF-74B0-C0A0-8B3C-BF7A8B4A1B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8"/>
          <a:stretch>
            <a:fillRect/>
          </a:stretch>
        </p:blipFill>
        <p:spPr bwMode="auto">
          <a:xfrm>
            <a:off x="578949" y="1752600"/>
            <a:ext cx="7986101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7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BC40-FDFF-5115-ED7F-1BB81E81AF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Multiplexers with </a:t>
            </a:r>
            <a:r>
              <a:rPr lang="en-US" i="1" dirty="0"/>
              <a:t>Enable </a:t>
            </a:r>
            <a:r>
              <a:rPr lang="en-US" dirty="0"/>
              <a:t>input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15BBA4A-E909-BA8F-0DF8-C1D3DB7333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723900" y="1676400"/>
            <a:ext cx="7696200" cy="4699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101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F4942-06B3-F479-08A5-88414A398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Truth table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CE7A4D7-EA2E-3FD7-5F39-DEB848DD3F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14400" y="1676400"/>
            <a:ext cx="7315200" cy="451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06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BCEB9-8461-8BB9-93E4-BAB36932B0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abbreviations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9484A67-9BE7-5B48-58EB-73C90626CE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76300" y="1524000"/>
            <a:ext cx="7391400" cy="4680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58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E50BD-72C7-BD38-E807-6725E8FBA3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4–to–1 mux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F86EB-A9EA-335B-D150-E9D9AAC0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Block diagram and truth table</a:t>
            </a:r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endParaRPr lang="en-IN" dirty="0"/>
          </a:p>
          <a:p>
            <a:pPr>
              <a:buFontTx/>
              <a:buChar char="-"/>
            </a:pPr>
            <a:r>
              <a:rPr lang="en-IN" dirty="0"/>
              <a:t>What is that bubble at the input of </a:t>
            </a:r>
            <a:r>
              <a:rPr lang="en-IN" i="1" dirty="0"/>
              <a:t>EN</a:t>
            </a:r>
            <a:r>
              <a:rPr lang="en-IN" dirty="0"/>
              <a:t>?</a:t>
            </a:r>
          </a:p>
          <a:p>
            <a:pPr>
              <a:buFontTx/>
              <a:buChar char="-"/>
            </a:pPr>
            <a:r>
              <a:rPr lang="en-IN" dirty="0"/>
              <a:t>This is an active-low enable input multiplexer, i.e. when EN pin is made 0, output will select some input; when EN pin is 1, the multiplexer outputs 1 (</a:t>
            </a:r>
            <a:r>
              <a:rPr lang="en-IN" b="1" i="1" dirty="0"/>
              <a:t>independent of the input</a:t>
            </a:r>
            <a:r>
              <a:rPr lang="en-IN" dirty="0"/>
              <a:t>)</a:t>
            </a:r>
          </a:p>
          <a:p>
            <a:pPr>
              <a:buFontTx/>
              <a:buChar char="-"/>
            </a:pPr>
            <a:r>
              <a:rPr lang="en-IN" dirty="0"/>
              <a:t>Useful for hierarchical designs (we will see later)!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074ECFD-0D52-3F37-2F62-A7D102136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55000" r="21818" b="10000"/>
          <a:stretch>
            <a:fillRect/>
          </a:stretch>
        </p:blipFill>
        <p:spPr bwMode="auto">
          <a:xfrm>
            <a:off x="2590800" y="2057400"/>
            <a:ext cx="3384223" cy="1480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B62653C-A5F1-7045-FA81-AEBE904F8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00"/>
          <a:stretch>
            <a:fillRect/>
          </a:stretch>
        </p:blipFill>
        <p:spPr bwMode="auto">
          <a:xfrm>
            <a:off x="381000" y="5797959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94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12474</TotalTime>
  <Words>311</Words>
  <Application>Microsoft Office PowerPoint</Application>
  <PresentationFormat>On-screen Show (4:3)</PresentationFormat>
  <Paragraphs>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563</cp:revision>
  <dcterms:created xsi:type="dcterms:W3CDTF">2010-01-15T20:22:21Z</dcterms:created>
  <dcterms:modified xsi:type="dcterms:W3CDTF">2025-09-02T02:32:19Z</dcterms:modified>
</cp:coreProperties>
</file>