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337" r:id="rId2"/>
    <p:sldId id="362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2730" autoAdjust="0"/>
  </p:normalViewPr>
  <p:slideViewPr>
    <p:cSldViewPr>
      <p:cViewPr varScale="1">
        <p:scale>
          <a:sx n="155" d="100"/>
          <a:sy n="155" d="100"/>
        </p:scale>
        <p:origin x="1856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BA1A87E-813F-AF0F-041D-CE232B7A18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0A33BCA-FF2B-904A-6ACB-421B4697E7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64C4CF4-219F-4C78-A5BA-B2F154A2CDD2}" type="datetimeFigureOut">
              <a:rPr lang="en-US"/>
              <a:pPr>
                <a:defRPr/>
              </a:pPr>
              <a:t>9/3/2025</a:t>
            </a:fld>
            <a:endParaRPr 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E6881BB2-A257-BEB2-B237-5C60E2FE8C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84E1F9B0-0E05-EEE3-8B09-3292F5E58F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FD94DB07-1FBF-48D8-BE9B-EAD1CA8560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B2D67A9F-79F1-685B-B7CE-85E68E027A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82BB320-F13B-41AF-BB84-306DCE9224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4FFA8F6-8FBE-2312-B2D6-012FDBF05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60994F52-302D-250C-116C-52081CB9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B92E2681-B4AB-B23F-9CED-5892333F8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A8604D-9FA4-4914-BD57-93266632D9AF}" type="slidenum">
              <a:rPr lang="en-US" altLang="en-US" smtClean="0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210E9-01D5-7472-677A-3B0AA2AD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2DDE-7A51-A1A8-5C34-99C6FAA2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D8106-2EFE-B03C-0DCC-E1803F83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5451D-6138-4BA6-B687-6C9F90848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83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C7B9-97C1-73C5-069B-8304F71A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4205D-B0EA-B535-1BCB-C052B27F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10C2-A27B-66A7-0574-10C22519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9212A-F0D7-4AFF-A386-0ACFB0AAC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41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9E6BE-7F7F-94ED-1232-D89436CB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33A2-CB01-A6CE-B5D3-DB2ECAFB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21FBA-0C17-A4B8-E194-E3AAE057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9BE82-4715-4ACA-919F-DBB11A70F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70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FBFFBE-14B2-F0AF-F4AC-4976B5EA7B3E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76F73-2534-EA66-9BA3-389159441E1E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43B4A-14C2-1094-BE58-15BD80B6D446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759AA-21D7-ABA4-D5D7-76848EAA814B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8" name="Picture 10" descr="BITS_university_logo_whitevert.png">
            <a:extLst>
              <a:ext uri="{FF2B5EF4-FFF2-40B4-BE49-F238E27FC236}">
                <a16:creationId xmlns:a16="http://schemas.microsoft.com/office/drawing/2014/main" id="{4AC502B5-9275-C45A-F485-E98B733254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A90F2E-DD9A-35C4-D90C-49EB0FD21D5D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35B97-BCD1-B200-8B0C-6E7F31A5DD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charset="0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71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DAF1-3678-81CF-68D0-2FFF8BF1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4762E-50A2-3FD2-FDF4-C54B9B6A93B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2326C-C066-820B-DC72-5D515C273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A3138-AE69-F27D-2EAA-23D2B3BF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772D5-DBDE-E801-75E8-5C65995A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69C2E-6178-3D9A-0D54-C4141204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9347512-759C-4E18-9ECE-7FCE1DFA93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902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F7038-E9FE-3435-A99B-628D46289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charset="0"/>
              </a:rPr>
              <a:t>Pilani, Pilani Campus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C581210D-00F8-03F9-A285-0EF404A95B2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81720D-E387-AAA5-1040-9B41570959D0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1E86A8-1855-7B69-B62C-6E258FDAA754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F5A7EC-8365-09AA-A08B-63472C98828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Picture 11" descr="Picture 7.png">
            <a:extLst>
              <a:ext uri="{FF2B5EF4-FFF2-40B4-BE49-F238E27FC236}">
                <a16:creationId xmlns:a16="http://schemas.microsoft.com/office/drawing/2014/main" id="{055BCDEA-2A80-3C2D-080C-509BDDC90C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8">
            <a:extLst>
              <a:ext uri="{FF2B5EF4-FFF2-40B4-BE49-F238E27FC236}">
                <a16:creationId xmlns:a16="http://schemas.microsoft.com/office/drawing/2014/main" id="{4FE31975-C8A2-731C-B1AA-CCD2DCF57F5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7A10F7-F50B-DAEB-B974-D1288E57150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ECCB2B-C7CF-4843-D0DF-2886453D18B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A3C326-F746-6ED4-B21E-4BB970D1C98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09821B34-ED59-A848-42D8-7954EFE8425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D3EB44-1837-0D6E-CE9B-DBC9F8518DD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180C74-B502-6526-25D1-FD5B018B28F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EECA1A-60B6-C307-32D5-77B6F2589D3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+mn-lt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+mn-lt"/>
                <a:cs typeface="Arial" pitchFamily="34" charset="0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652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E8660-BD03-9DBA-9F27-92B95359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70716-1DFD-E96E-77AC-224DB37B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094D3-6482-D516-F215-AAD295B6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87A73-1AE0-46F8-856A-18EA1CF30A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23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E40EF-D719-C1DF-C21A-2CF2ACF9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4D67-7283-208E-229E-EF4878C7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FBDCE-B7CC-6ED6-F37D-087059BB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9D01-1391-45E0-A9C5-C04635A436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0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A1B8B84-BA43-81F2-03D3-23F157ED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23C139-D613-6FE7-8352-A2E3C1C6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63CA6A-FAB2-9598-5FD6-5C5FFE4C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77344-E1C7-49F4-9630-5A0F62320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23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C99FE01-5AE9-7CCB-1DBD-1304A57A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A2B8239-FCBD-23CF-FA37-CDC50DB0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3DACE7-853A-4CB8-B825-278E151B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20D7B-F2AF-465A-8627-050A33B6A2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79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0E68BBE-9DA8-9C9C-D822-7FC9D382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D6A7CF-E35D-4F42-293C-8BAB3F13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87C34F-2852-49F1-C32D-490DE974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3AC73-65EA-4970-A755-094E5C634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38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25E5740-931D-F5B1-D23F-DCBD0C38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48D1279-085F-FADC-9335-EE951FC2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CD80BA-8A05-EF30-056C-D3B895E3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AE7E5-2F0D-40CB-89DC-60190FE7F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96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0265D46-A9C7-CD06-5134-985F8327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A55F7D-AFEF-402F-45C6-533ED83E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7864CC-5912-595A-947D-86ED4368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15581-CD01-4CEC-BC8F-7353CE8268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44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467ABF-5DBD-0F44-6269-D1296B66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729259-95EB-ABB4-8CC1-6AAA526D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2D7086-DF65-36F8-E6B6-082068B3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052F0-E69A-488D-AA78-DE7ABB9591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0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A203AAE-04EA-FB40-EB07-8B5C207984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0F4528A-9CB7-CDAF-ED2B-34ED924411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94811-E68F-A5B1-AEDA-C6AFA290A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0422-B7F7-81EF-261E-27508681B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38BB7-5B9C-07D9-CEF5-0333C5055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875A4CA-FE82-4068-9563-37A5A44B58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3" r:id="rId1"/>
    <p:sldLayoutId id="2147484834" r:id="rId2"/>
    <p:sldLayoutId id="2147484835" r:id="rId3"/>
    <p:sldLayoutId id="2147484836" r:id="rId4"/>
    <p:sldLayoutId id="2147484837" r:id="rId5"/>
    <p:sldLayoutId id="2147484838" r:id="rId6"/>
    <p:sldLayoutId id="2147484839" r:id="rId7"/>
    <p:sldLayoutId id="2147484840" r:id="rId8"/>
    <p:sldLayoutId id="2147484841" r:id="rId9"/>
    <p:sldLayoutId id="2147484842" r:id="rId10"/>
    <p:sldLayoutId id="2147484843" r:id="rId11"/>
    <p:sldLayoutId id="2147484844" r:id="rId12"/>
    <p:sldLayoutId id="2147484861" r:id="rId13"/>
    <p:sldLayoutId id="2147484862" r:id="rId1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>
            <a:extLst>
              <a:ext uri="{FF2B5EF4-FFF2-40B4-BE49-F238E27FC236}">
                <a16:creationId xmlns:a16="http://schemas.microsoft.com/office/drawing/2014/main" id="{82CCF8E8-8D44-B829-5D34-BCFE6E2C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BITS </a:t>
            </a:r>
            <a:r>
              <a:rPr lang="en-US" altLang="en-US" dirty="0" err="1"/>
              <a:t>Pilani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Digital Design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BD772D-9840-4762-E3C3-128057D3E9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Prof. GSS </a:t>
            </a:r>
            <a:r>
              <a:rPr lang="en-US" dirty="0" err="1"/>
              <a:t>Chalapathi</a:t>
            </a:r>
            <a:r>
              <a:rPr lang="en-US" dirty="0"/>
              <a:t>, Prof. Saurabh Gandhi (EEE department)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A2145-A242-D2DE-4109-BC9489CEDF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4-to-1 mux implementation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B241EB3-D527-6830-39EE-AFA68A2259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6" t="20864" r="14587"/>
          <a:stretch>
            <a:fillRect/>
          </a:stretch>
        </p:blipFill>
        <p:spPr bwMode="auto">
          <a:xfrm>
            <a:off x="1752600" y="1600200"/>
            <a:ext cx="5638800" cy="420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0999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21DC9-FB65-00F1-6B99-698B4867BFD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en-US" dirty="0"/>
              <a:t>-to-1 multiplexers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78FF14-3A49-771B-E905-2555C40B47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26"/>
          <a:stretch>
            <a:fillRect/>
          </a:stretch>
        </p:blipFill>
        <p:spPr bwMode="auto">
          <a:xfrm>
            <a:off x="1028290" y="1752600"/>
            <a:ext cx="7087419" cy="403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5025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588830-7E44-3835-81A4-BB95AC099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7545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n</a:t>
            </a:r>
            <a:r>
              <a:rPr lang="en-US" dirty="0"/>
              <a:t> variable functions use an </a:t>
            </a:r>
            <a:r>
              <a:rPr lang="en-US" i="1" dirty="0"/>
              <a:t>n</a:t>
            </a:r>
            <a:r>
              <a:rPr lang="en-US" dirty="0"/>
              <a:t>-input multiplexer (n-to-1)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i="1" dirty="0"/>
              <a:t>n</a:t>
            </a:r>
            <a:r>
              <a:rPr lang="en-US" dirty="0"/>
              <a:t> variables connect to the </a:t>
            </a:r>
            <a:r>
              <a:rPr lang="en-US" i="1" dirty="0"/>
              <a:t>select</a:t>
            </a:r>
            <a:r>
              <a:rPr lang="en-US" dirty="0"/>
              <a:t> input pins of the mux, thereby selecting on row of the truth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data</a:t>
            </a:r>
            <a:r>
              <a:rPr lang="en-US" dirty="0"/>
              <a:t> inputs are chosen intelligently to get the correct output</a:t>
            </a:r>
          </a:p>
          <a:p>
            <a:pPr>
              <a:buFont typeface="Arial" panose="020B0604020202020204" pitchFamily="34" charset="0"/>
              <a:buChar char="•"/>
            </a:pPr>
            <a:endParaRPr lang="en-US" i="1" dirty="0"/>
          </a:p>
          <a:p>
            <a:pPr>
              <a:buFont typeface="Arial" panose="020B0604020202020204" pitchFamily="34" charset="0"/>
              <a:buChar char="•"/>
            </a:pPr>
            <a:endParaRPr lang="en-US" i="1" dirty="0"/>
          </a:p>
          <a:p>
            <a:pPr>
              <a:buFont typeface="Arial" panose="020B0604020202020204" pitchFamily="34" charset="0"/>
              <a:buChar char="•"/>
            </a:pPr>
            <a:endParaRPr lang="en-US" i="1" dirty="0"/>
          </a:p>
          <a:p>
            <a:pPr>
              <a:buFont typeface="Arial" panose="020B0604020202020204" pitchFamily="34" charset="0"/>
              <a:buChar char="•"/>
            </a:pPr>
            <a:endParaRPr lang="en-US" i="1" dirty="0"/>
          </a:p>
          <a:p>
            <a:pPr>
              <a:buFont typeface="Arial" panose="020B0604020202020204" pitchFamily="34" charset="0"/>
              <a:buChar char="•"/>
            </a:pPr>
            <a:endParaRPr lang="en-US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each </a:t>
            </a:r>
            <a:r>
              <a:rPr lang="en-US" dirty="0" err="1"/>
              <a:t>minterm</a:t>
            </a:r>
            <a:r>
              <a:rPr lang="en-US" dirty="0"/>
              <a:t> to be included in the SOP, we connect the corresponding data input of the mux to 1; rest to 0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AA624-8724-4E09-E507-EBE3B39920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Implementing Boolean functions with muxes – addition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E4784-BFCC-6DDB-0B96-9B2498FE1A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3"/>
          <a:stretch>
            <a:fillRect/>
          </a:stretch>
        </p:blipFill>
        <p:spPr>
          <a:xfrm>
            <a:off x="1752600" y="3505200"/>
            <a:ext cx="1254532" cy="1733792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50B7478-FAE6-130D-92FD-4699E2A756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49" t="52913" r="53425" b="1643"/>
          <a:stretch>
            <a:fillRect/>
          </a:stretch>
        </p:blipFill>
        <p:spPr bwMode="auto">
          <a:xfrm>
            <a:off x="1743958" y="3543299"/>
            <a:ext cx="1011942" cy="1682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8A5E288B-A887-4ACB-EBEF-F3BED31702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82" t="52564" r="20370" b="28345"/>
          <a:stretch>
            <a:fillRect/>
          </a:stretch>
        </p:blipFill>
        <p:spPr bwMode="auto">
          <a:xfrm>
            <a:off x="4888434" y="3443743"/>
            <a:ext cx="1254532" cy="747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6E4ADD4-F8ED-3F5A-7DC1-7057BD6422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82" t="52565" r="20370" b="-1628"/>
          <a:stretch>
            <a:fillRect/>
          </a:stretch>
        </p:blipFill>
        <p:spPr bwMode="auto">
          <a:xfrm>
            <a:off x="4888434" y="3443743"/>
            <a:ext cx="1254532" cy="1920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909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A5272-410F-B9B6-20D6-DDC34A7E067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 adder with a smaller mux</a:t>
            </a:r>
            <a:endParaRPr lang="en-IN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FF06051-3192-3E9F-6083-EABF82B34B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78" t="12147" r="1853" b="29450"/>
          <a:stretch>
            <a:fillRect/>
          </a:stretch>
        </p:blipFill>
        <p:spPr bwMode="auto">
          <a:xfrm>
            <a:off x="6858000" y="1600200"/>
            <a:ext cx="16764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7F323BC-1496-668C-2D76-3426A232E4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48" r="23148" b="42927"/>
          <a:stretch>
            <a:fillRect/>
          </a:stretch>
        </p:blipFill>
        <p:spPr bwMode="auto">
          <a:xfrm>
            <a:off x="502920" y="1752600"/>
            <a:ext cx="63246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430B13A-7D44-60B1-6CE9-6E631F8E48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72" r="23148" b="26455"/>
          <a:stretch>
            <a:fillRect/>
          </a:stretch>
        </p:blipFill>
        <p:spPr bwMode="auto">
          <a:xfrm>
            <a:off x="502920" y="4038600"/>
            <a:ext cx="6324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240E0A4C-738D-F695-7ECA-F1AE847C59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44" r="23148" b="998"/>
          <a:stretch>
            <a:fillRect/>
          </a:stretch>
        </p:blipFill>
        <p:spPr bwMode="auto">
          <a:xfrm>
            <a:off x="505968" y="4876800"/>
            <a:ext cx="6324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669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0E475-7720-1FA9-0939-00E5885111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 adder with a smaller mux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E9F34C6-C562-1886-7F43-96D860C511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96"/>
          <a:stretch>
            <a:fillRect/>
          </a:stretch>
        </p:blipFill>
        <p:spPr bwMode="auto">
          <a:xfrm>
            <a:off x="670273" y="1600200"/>
            <a:ext cx="7803454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0630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33610-DD79-0BFF-E49B-DC2D93D7A8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Adder with smaller mux – implement the sum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4F296BD-EE1D-ABEC-E569-56A398C9A1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" t="19484" r="70000" b="26767"/>
          <a:stretch>
            <a:fillRect/>
          </a:stretch>
        </p:blipFill>
        <p:spPr bwMode="auto">
          <a:xfrm>
            <a:off x="1447800" y="2133599"/>
            <a:ext cx="1600200" cy="2819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F7DF607-2787-B612-4010-7193B27F15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" t="19484" r="44000" b="26767"/>
          <a:stretch>
            <a:fillRect/>
          </a:stretch>
        </p:blipFill>
        <p:spPr bwMode="auto">
          <a:xfrm>
            <a:off x="1447800" y="2133599"/>
            <a:ext cx="3581400" cy="2819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5741DC1-7013-85A9-C989-2D8531037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" t="19484" r="9000" b="26767"/>
          <a:stretch>
            <a:fillRect/>
          </a:stretch>
        </p:blipFill>
        <p:spPr bwMode="auto">
          <a:xfrm>
            <a:off x="914400" y="2133599"/>
            <a:ext cx="6781800" cy="2819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6CADEBF8-BC65-773C-82DA-B778595E3A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" t="19485" r="9000" b="444"/>
          <a:stretch>
            <a:fillRect/>
          </a:stretch>
        </p:blipFill>
        <p:spPr bwMode="auto">
          <a:xfrm>
            <a:off x="914400" y="2124455"/>
            <a:ext cx="6781800" cy="4200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401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2C5912-7D30-9CA5-83E8-F05BDF070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Dual 4-to-1 mux: Instead of selecting 1 out of 4 input bits, selects 1 2-bit input out of 4 2-bit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6433A-C14A-9AB3-6C94-811066546C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Dual multiplexers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35A367A-A8D0-3256-5EF9-F1E43DCF5E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55"/>
          <a:stretch>
            <a:fillRect/>
          </a:stretch>
        </p:blipFill>
        <p:spPr bwMode="auto">
          <a:xfrm>
            <a:off x="419100" y="2667000"/>
            <a:ext cx="83058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5917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27D8-D951-DB77-69CF-F831D517EB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Building dual multiplexers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5AC7C5C-597D-9D0F-AB20-24CB8B10EB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62"/>
          <a:stretch>
            <a:fillRect/>
          </a:stretch>
        </p:blipFill>
        <p:spPr bwMode="auto">
          <a:xfrm>
            <a:off x="342900" y="1828800"/>
            <a:ext cx="8458200" cy="4167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0047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FC190-ADCA-8E0A-A242-2A18A1E83F6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Adder with dual mux – combining sum and carry in a single device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A815828-5D2A-7B0B-7012-1D0BFB7A66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3" r="39623" b="17558"/>
          <a:stretch>
            <a:fillRect/>
          </a:stretch>
        </p:blipFill>
        <p:spPr bwMode="auto">
          <a:xfrm>
            <a:off x="533400" y="2438400"/>
            <a:ext cx="4876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F4C4EBF-9183-3C48-CDD2-C5A7809056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63" r="1" b="17558"/>
          <a:stretch>
            <a:fillRect/>
          </a:stretch>
        </p:blipFill>
        <p:spPr bwMode="auto">
          <a:xfrm>
            <a:off x="533400" y="2438400"/>
            <a:ext cx="80772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46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E605DF-C3F7-F9CB-2041-A9FF2C985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Boolean function </a:t>
            </a:r>
            <a:r>
              <a:rPr lang="en-US" altLang="en-US" b="1" dirty="0"/>
              <a:t>F(A,B,C,D) = </a:t>
            </a:r>
            <a:r>
              <a:rPr lang="el-GR" altLang="en-US" b="1" dirty="0">
                <a:cs typeface="Times New Roman" panose="02020603050405020304" pitchFamily="18" charset="0"/>
              </a:rPr>
              <a:t>Σ</a:t>
            </a:r>
            <a:r>
              <a:rPr lang="en-US" altLang="en-US" b="1" dirty="0">
                <a:cs typeface="Times New Roman" panose="02020603050405020304" pitchFamily="18" charset="0"/>
              </a:rPr>
              <a:t> (0,1,3,4,8,9,15)</a:t>
            </a:r>
            <a:endParaRPr lang="el-GR" altLang="en-US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9EE2E-2FF2-044C-E7AD-7DFAE5BCA52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907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D5842-3653-8DA8-3709-919AE4EDC1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Multiplexers – digital traffic lights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03C8F60-2262-3D7B-9F37-9054B7ABF0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6"/>
          <a:stretch>
            <a:fillRect/>
          </a:stretch>
        </p:blipFill>
        <p:spPr bwMode="auto">
          <a:xfrm>
            <a:off x="1288552" y="2057400"/>
            <a:ext cx="6566896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2825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278E75-9249-37B0-7BC2-CCCFD8533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Transmit information from a single line on to one of 2</a:t>
            </a:r>
            <a:r>
              <a:rPr lang="en-US" sz="2800" baseline="30000" dirty="0"/>
              <a:t>n</a:t>
            </a:r>
            <a:r>
              <a:rPr lang="en-US" dirty="0"/>
              <a:t> 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Selection of output line determined by </a:t>
            </a:r>
            <a:r>
              <a:rPr lang="en-IN" i="1" dirty="0"/>
              <a:t>n</a:t>
            </a:r>
            <a:r>
              <a:rPr lang="en-IN" dirty="0"/>
              <a:t> select 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 decoder with enable input can function as a </a:t>
            </a:r>
            <a:r>
              <a:rPr lang="en-IN" dirty="0" err="1"/>
              <a:t>demux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78632-BBE3-2EF9-5F60-F8AC5F0C8ED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De-multiplexers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680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EE090-7158-B090-12B3-77FF825ADE7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47800" y="2857500"/>
            <a:ext cx="6324600" cy="1143000"/>
          </a:xfrm>
        </p:spPr>
        <p:txBody>
          <a:bodyPr/>
          <a:lstStyle/>
          <a:p>
            <a:r>
              <a:rPr lang="en-US" dirty="0"/>
              <a:t>Finishing up combinational circuits!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8543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6CD5D-479C-3EA5-E948-3E87CDF5BFE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Multipliers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2D83C2B-38DC-8CF1-17B8-EA74D8D42D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9"/>
          <a:stretch>
            <a:fillRect/>
          </a:stretch>
        </p:blipFill>
        <p:spPr bwMode="auto">
          <a:xfrm>
            <a:off x="851013" y="1828800"/>
            <a:ext cx="7441974" cy="360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5690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DDDEC-5333-78BF-22FC-33B9C96AF7E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Binary multiplication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B3C517D-4E7C-36B0-D420-4C32B51144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12"/>
          <a:stretch>
            <a:fillRect/>
          </a:stretch>
        </p:blipFill>
        <p:spPr bwMode="auto">
          <a:xfrm>
            <a:off x="723900" y="1752600"/>
            <a:ext cx="7696200" cy="429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7247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2F287-CC26-9CB2-6966-47DD136BE7B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2 x 2 multiplication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EA61BE4-A91D-0FDA-D991-7B9FCD7221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3"/>
          <a:stretch>
            <a:fillRect/>
          </a:stretch>
        </p:blipFill>
        <p:spPr bwMode="auto">
          <a:xfrm>
            <a:off x="880175" y="1676400"/>
            <a:ext cx="7383649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3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3C40B-4F61-B292-CD70-8CAD58EA9C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2 x 2 multiplication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0021F1B-E129-1958-424C-B47EEB3C72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87"/>
          <a:stretch>
            <a:fillRect/>
          </a:stretch>
        </p:blipFill>
        <p:spPr bwMode="auto">
          <a:xfrm>
            <a:off x="530369" y="1828800"/>
            <a:ext cx="8083261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2953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DCED2-A095-A594-DF07-308FBF1F683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4 x 4 multiplication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51F25BC-2F7B-70AC-2165-398F6D16F5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647700" y="1524000"/>
            <a:ext cx="7848600" cy="476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614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78D72-5DDF-D30F-013B-8E9D2933FA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2–to–1 multiplexer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24893A2-BEA1-684E-04CC-6D9DB93DF4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6" b="43209"/>
          <a:stretch>
            <a:fillRect/>
          </a:stretch>
        </p:blipFill>
        <p:spPr bwMode="auto">
          <a:xfrm>
            <a:off x="652802" y="1752601"/>
            <a:ext cx="783839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CDD713C-1A54-E2FA-E8D3-DF6D534AD6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91" b="28608"/>
          <a:stretch>
            <a:fillRect/>
          </a:stretch>
        </p:blipFill>
        <p:spPr bwMode="auto">
          <a:xfrm>
            <a:off x="652801" y="3581401"/>
            <a:ext cx="7838395" cy="609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81CB567-A142-D3E6-45CE-B581D6EF2A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93" b="1230"/>
          <a:stretch>
            <a:fillRect/>
          </a:stretch>
        </p:blipFill>
        <p:spPr bwMode="auto">
          <a:xfrm>
            <a:off x="652800" y="4190999"/>
            <a:ext cx="783839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376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71D91-99F8-B1EE-D93F-8FC541218EE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Building a multiplexer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E3808AF-D28C-DEAC-F658-7D08BDB1C3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90" b="35639"/>
          <a:stretch>
            <a:fillRect/>
          </a:stretch>
        </p:blipFill>
        <p:spPr bwMode="auto">
          <a:xfrm>
            <a:off x="533400" y="1676400"/>
            <a:ext cx="8077200" cy="2575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85C56C7-9AC6-ECF4-4F8C-734861662C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61" b="1094"/>
          <a:stretch>
            <a:fillRect/>
          </a:stretch>
        </p:blipFill>
        <p:spPr bwMode="auto">
          <a:xfrm>
            <a:off x="533400" y="4251489"/>
            <a:ext cx="8077200" cy="1692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2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73345-9CA4-5B9D-7649-667393BF654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Building a multiplexer – the circuit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0C4B9EF-74B0-C0A0-8B3C-BF7A8B4A1B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28"/>
          <a:stretch>
            <a:fillRect/>
          </a:stretch>
        </p:blipFill>
        <p:spPr bwMode="auto">
          <a:xfrm>
            <a:off x="578949" y="1752600"/>
            <a:ext cx="7986101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578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FBC40-FDFF-5115-ED7F-1BB81E81AF5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Multiplexers with </a:t>
            </a:r>
            <a:r>
              <a:rPr lang="en-US" i="1" dirty="0"/>
              <a:t>Enable </a:t>
            </a:r>
            <a:r>
              <a:rPr lang="en-US" dirty="0"/>
              <a:t>input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15BBA4A-E909-BA8F-0DF8-C1D3DB7333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723900" y="1676400"/>
            <a:ext cx="7696200" cy="4699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101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F4942-06B3-F479-08A5-88414A3988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Truth table abbreviations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CE7A4D7-EA2E-3FD7-5F39-DEB848DD3F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914400" y="1676400"/>
            <a:ext cx="7315200" cy="451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06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CEB9-8461-8BB9-93E4-BAB36932B0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More abbreviations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9484A67-9BE7-5B48-58EB-73C90626CE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4"/>
          <a:stretch>
            <a:fillRect/>
          </a:stretch>
        </p:blipFill>
        <p:spPr bwMode="auto">
          <a:xfrm>
            <a:off x="876300" y="1524000"/>
            <a:ext cx="7391400" cy="4680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7580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E50BD-72C7-BD38-E807-6725E8FBA3E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4–to–1 mux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0F86EB-A9EA-335B-D150-E9D9AAC05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Block diagram and truth table</a:t>
            </a:r>
          </a:p>
          <a:p>
            <a:pPr>
              <a:buFontTx/>
              <a:buChar char="-"/>
            </a:pPr>
            <a:endParaRPr lang="en-IN" dirty="0"/>
          </a:p>
          <a:p>
            <a:pPr>
              <a:buFontTx/>
              <a:buChar char="-"/>
            </a:pPr>
            <a:endParaRPr lang="en-IN" dirty="0"/>
          </a:p>
          <a:p>
            <a:pPr>
              <a:buFontTx/>
              <a:buChar char="-"/>
            </a:pPr>
            <a:endParaRPr lang="en-IN" dirty="0"/>
          </a:p>
          <a:p>
            <a:pPr>
              <a:buFontTx/>
              <a:buChar char="-"/>
            </a:pPr>
            <a:endParaRPr lang="en-IN" dirty="0"/>
          </a:p>
          <a:p>
            <a:pPr>
              <a:buFontTx/>
              <a:buChar char="-"/>
            </a:pPr>
            <a:r>
              <a:rPr lang="en-IN" dirty="0"/>
              <a:t>What is that bubble at the input of </a:t>
            </a:r>
            <a:r>
              <a:rPr lang="en-IN" i="1" dirty="0"/>
              <a:t>EN</a:t>
            </a:r>
            <a:r>
              <a:rPr lang="en-IN" dirty="0"/>
              <a:t>?</a:t>
            </a:r>
          </a:p>
          <a:p>
            <a:pPr>
              <a:buFontTx/>
              <a:buChar char="-"/>
            </a:pPr>
            <a:r>
              <a:rPr lang="en-IN" dirty="0"/>
              <a:t>This is an active-low enable input multiplexer, i.e. when EN pin is made 0, output will select some input; when EN pin is 1, the multiplexer outputs 1 (</a:t>
            </a:r>
            <a:r>
              <a:rPr lang="en-IN" b="1" i="1" dirty="0"/>
              <a:t>independent of the input</a:t>
            </a:r>
            <a:r>
              <a:rPr lang="en-IN" dirty="0"/>
              <a:t>)</a:t>
            </a:r>
          </a:p>
          <a:p>
            <a:pPr>
              <a:buFontTx/>
              <a:buChar char="-"/>
            </a:pPr>
            <a:r>
              <a:rPr lang="en-IN" dirty="0"/>
              <a:t>Useful for hierarchical designs (we will see later)!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074ECFD-0D52-3F37-2F62-A7D102136F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55000" r="21818" b="10000"/>
          <a:stretch>
            <a:fillRect/>
          </a:stretch>
        </p:blipFill>
        <p:spPr bwMode="auto">
          <a:xfrm>
            <a:off x="2590800" y="2057400"/>
            <a:ext cx="3384223" cy="1480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B62653C-A5F1-7045-FA81-AEBE904F83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00"/>
          <a:stretch>
            <a:fillRect/>
          </a:stretch>
        </p:blipFill>
        <p:spPr bwMode="auto">
          <a:xfrm>
            <a:off x="381000" y="5797959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394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pptA48A.tmp</Template>
  <TotalTime>12486</TotalTime>
  <Words>331</Words>
  <Application>Microsoft Office PowerPoint</Application>
  <PresentationFormat>On-screen Show (4:3)</PresentationFormat>
  <Paragraphs>50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Office Theme</vt:lpstr>
      <vt:lpstr>BITS Pilani  Digital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Systems</dc:title>
  <dc:creator>a</dc:creator>
  <cp:lastModifiedBy>Saurabh Gandhi</cp:lastModifiedBy>
  <cp:revision>564</cp:revision>
  <dcterms:created xsi:type="dcterms:W3CDTF">2010-01-15T20:22:21Z</dcterms:created>
  <dcterms:modified xsi:type="dcterms:W3CDTF">2025-09-03T05:04:46Z</dcterms:modified>
</cp:coreProperties>
</file>