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33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06" r:id="rId21"/>
    <p:sldId id="407" r:id="rId22"/>
    <p:sldId id="415" r:id="rId23"/>
    <p:sldId id="408" r:id="rId24"/>
    <p:sldId id="409" r:id="rId25"/>
    <p:sldId id="411" r:id="rId26"/>
    <p:sldId id="412" r:id="rId27"/>
    <p:sldId id="413" r:id="rId28"/>
    <p:sldId id="414" r:id="rId29"/>
    <p:sldId id="410" r:id="rId30"/>
    <p:sldId id="416" r:id="rId31"/>
    <p:sldId id="417" r:id="rId32"/>
    <p:sldId id="418" r:id="rId33"/>
    <p:sldId id="419" r:id="rId34"/>
    <p:sldId id="420" r:id="rId35"/>
    <p:sldId id="402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106" d="100"/>
          <a:sy n="106" d="100"/>
        </p:scale>
        <p:origin x="80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9/11/2025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B320-F13B-41AF-BB84-306DCE92248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4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C9C4-CB0A-6976-5530-59FD33682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S’R’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B0A5-4A26-7344-9E45-FC56E2675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/>
          <a:stretch>
            <a:fillRect/>
          </a:stretch>
        </p:blipFill>
        <p:spPr bwMode="auto">
          <a:xfrm>
            <a:off x="422624" y="1905000"/>
            <a:ext cx="82987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68E-1383-8420-5EED-F2D70CD547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CCB21-63A2-55FF-CA13-2B7EFD1EE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/>
          <a:stretch>
            <a:fillRect/>
          </a:stretch>
        </p:blipFill>
        <p:spPr bwMode="auto">
          <a:xfrm>
            <a:off x="646744" y="1905000"/>
            <a:ext cx="7850512" cy="38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7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3A3-0FBC-7438-E0D2-B10440134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 latch (D = Data)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972-7B1F-F61D-DA7A-0BF2D7FAC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3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8D653-C0F2-C25F-1682-93E85C3A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Latches are transparent i.e. any change on inputs is immediately reflected in the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control signal is high, data </a:t>
            </a:r>
            <a:r>
              <a:rPr lang="en-US" i="1" dirty="0"/>
              <a:t>continuously</a:t>
            </a:r>
            <a:r>
              <a:rPr lang="en-US" dirty="0"/>
              <a:t> flows from input to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Terminology: Latches are ‘level sensitive’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across multiple memory units might become difficult and unpredictable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Solution: ‘edge sensitive’ memory units, called flip-flops, that respond only at specific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73D-58B5-8BB8-B5ED-D50267B36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948E-B0B7-2EE8-4A3E-44AF3196B0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(D = Data or Delay…)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92559-9F5E-CD1A-6A3A-A8906CD2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7848600" cy="462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18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4BE-3D5E-69D2-DA9A-700716D97A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9BE72-EA2A-C304-3FFF-0A6C14EC06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>
            <a:fillRect/>
          </a:stretch>
        </p:blipFill>
        <p:spPr bwMode="auto">
          <a:xfrm>
            <a:off x="609600" y="1676400"/>
            <a:ext cx="7924800" cy="411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0567-51FC-CF0A-6A37-C1BAB826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B622-2AE5-7F74-1A16-45BFE5E24F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E6CD-FF65-A603-3A1E-BAB477ED0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/>
          <a:stretch>
            <a:fillRect/>
          </a:stretch>
        </p:blipFill>
        <p:spPr bwMode="auto">
          <a:xfrm>
            <a:off x="495300" y="1752600"/>
            <a:ext cx="8153400" cy="39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C2AD-FA6E-42A5-DB85-D8E85932B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Positive edge triggering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EBF9C-3B94-9746-2485-45434F292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4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06-7FEA-BA26-33EE-D5E29CCF5C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Level vs edge triggering 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A763E7-0348-D655-5331-0A825DC77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0" y="2209800"/>
            <a:ext cx="3749620" cy="31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4F07-395E-0CA0-56A0-225AF385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0"/>
            <a:ext cx="3962400" cy="1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26551-9DE0-6409-3FF6-7C5D5E24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5408" y="1493838"/>
            <a:ext cx="64283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237F-0301-BC22-E001-90BBA1A09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Another design of the D 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90B5-CC6E-436D-2D4E-1CCECAE41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C7F5A-940A-4C5A-7212-AA568A78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D5868-2B01-5841-4666-5E92E7324A72}"/>
              </a:ext>
            </a:extLst>
          </p:cNvPr>
          <p:cNvSpPr txBox="1"/>
          <p:nvPr/>
        </p:nvSpPr>
        <p:spPr>
          <a:xfrm>
            <a:off x="4724400" y="1997839"/>
            <a:ext cx="3361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Case I: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 = 1, S = 1 =&gt; A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ASRB = 0111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SR = 11 =&gt; No change in Q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57A54-6F3D-DC08-F343-6984AF35B95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D8DEE8A9-E207-957B-91C3-FDFCD198B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EBD5D49A-5041-27DD-C347-D8198BC6A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3C72-A6F7-9137-B181-8398B5AB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B097-44E0-4C30-808A-F5DA5D55B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0869-7B08-C799-0559-7ABAB53D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7A58F-DAEF-E0BF-4F07-182FC8B6E5A9}"/>
              </a:ext>
            </a:extLst>
          </p:cNvPr>
          <p:cNvSpPr txBox="1"/>
          <p:nvPr/>
        </p:nvSpPr>
        <p:spPr>
          <a:xfrm>
            <a:off x="4572000" y="1447800"/>
            <a:ext cx="449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 (i.e., ASRB=0111) make CLK=1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1, S = 1 =&gt; A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0 =&gt;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 = 1, B = 1, CLK = 1 =&gt; R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10 =&gt; RESET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0101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Only R has changed here after one gate delay.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What happens if D changes now: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If D changes after R has stabilized there will be no effect on output.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Hold Time.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94DB2-8B6D-3BEA-DFA2-351974175A5D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2C34A98C-A451-F834-E2E8-66A29742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D097DB7-9719-1481-029D-9C56BFAF8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5AB0-E8D2-A92E-8EAF-06B302B7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9092-A052-D9B0-C15B-A7A3A52FE7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E8A61-36F6-4542-07EC-066AC666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9E53C-27F9-BF98-921A-23BF42037DEE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Case II: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R = 1 =&gt; B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B = 0, S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SR = 11 =&gt; No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F76EAC-6D92-D1BA-084D-D15A9F4876EA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79333FA-917A-E69C-68C6-1287ADB05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1A760B5-0737-A8FF-B003-0E439A422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3309-4871-3DCE-A7AD-9D0C6576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B33C-705E-CFF2-AFE1-BB5A37C893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1DCB0-43FC-B1B5-B6CC-23D6C3C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E85E2-AA85-C68E-37EB-0A3B7CDAA528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II make  CLK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R = 1, D = 1 =&gt; B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0, =&gt; A = 1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1, CLK = 1 =&gt; S = 0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1010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F987F-E4B3-DFAF-11DE-2574A5AB489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7EFD32F-3D28-18AB-2EA4-015A00F7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35B32C6-EE97-6A89-A9C0-25C62FAB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8F9D-A2AA-1415-8E6D-7DFD23DC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022-7129-2C4E-10A3-88F66FDE3D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6E05E-B2F6-1C76-C02B-6F2E4B4D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9052-939B-FE77-770E-28ABF0E2A114}"/>
              </a:ext>
            </a:extLst>
          </p:cNvPr>
          <p:cNvSpPr txBox="1"/>
          <p:nvPr/>
        </p:nvSpPr>
        <p:spPr>
          <a:xfrm>
            <a:off x="4495800" y="1313234"/>
            <a:ext cx="449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From D = 1, CLK = 0 what if we suddenly changed to D = 0, CLK = 1?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CLK = 1, A = 1 =&gt; S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1, CLK = 1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ASRB = 1011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Wrong result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Correct sequence will be: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Go from case II to case I, i.e., let ASRB change from 1110 to 0111. Here A takes two gate delays to change. This is </a:t>
            </a:r>
            <a:r>
              <a:rPr lang="en-US" altLang="en-US" sz="1600" dirty="0">
                <a:solidFill>
                  <a:srgbClr val="FF0000"/>
                </a:solidFill>
              </a:rPr>
              <a:t>Setup time.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Now go from case I to D = 0, CLK = 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863726-85C9-C12E-F114-64D51473129E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3BC4276B-3742-58DE-48C6-15A295FF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CAEED1A-3D41-5115-1D7C-B24223CD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9A91-4A00-4F7E-2DAF-773D2A2DD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 with direct inputs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215A9-DF80-73E0-74E5-92DE715B1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3315"/>
          <a:stretch>
            <a:fillRect/>
          </a:stretch>
        </p:blipFill>
        <p:spPr bwMode="auto">
          <a:xfrm>
            <a:off x="800100" y="16002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EB1D10-D0E4-B11D-8193-60F44450D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2960"/>
          <a:stretch>
            <a:fillRect/>
          </a:stretch>
        </p:blipFill>
        <p:spPr bwMode="auto">
          <a:xfrm>
            <a:off x="800100" y="16002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537D85-0AB6-4947-A496-EFD00E61F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52250"/>
          <a:stretch>
            <a:fillRect/>
          </a:stretch>
        </p:blipFill>
        <p:spPr bwMode="auto">
          <a:xfrm>
            <a:off x="800100" y="16002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70E6CC-A450-FDE8-224E-952FE2590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5" b="476"/>
          <a:stretch>
            <a:fillRect/>
          </a:stretch>
        </p:blipFill>
        <p:spPr bwMode="auto">
          <a:xfrm>
            <a:off x="800100" y="3962400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6991-9655-2E3D-01A5-FFB6BD04B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with asynchronous reset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69FD7-2BFA-875B-695D-F582C57E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>
            <a:fillRect/>
          </a:stretch>
        </p:blipFill>
        <p:spPr bwMode="auto">
          <a:xfrm>
            <a:off x="2718781" y="1493838"/>
            <a:ext cx="3910619" cy="49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2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64EA9-883C-9053-DDF1-B30DA66C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07370"/>
            <a:ext cx="3622730" cy="203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66611-6ADE-0363-4FF7-9E3C66A5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65" y="2214364"/>
            <a:ext cx="1336730" cy="26734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AE429-EAC7-164C-4A6E-9F53F5F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953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three operations that can be performed with a flip-flop: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Complement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 flip-flop can set or reset the output, </a:t>
            </a:r>
            <a:r>
              <a:rPr lang="en-US" i="1" dirty="0"/>
              <a:t>no toggle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JK flip-flop has two inputs and performs all three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J input sets the flip-flop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 input resets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both inputs are enabled, the output is complemented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 (toggle) flip-flop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E519-BE86-94E2-6C2C-422492BEFA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Other types of flip-flops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B6069-DDF6-1973-F8B2-071C88E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518" y="1112469"/>
            <a:ext cx="1214714" cy="132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1708A-D420-2ADE-D21A-D603199C6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719871"/>
            <a:ext cx="3886200" cy="1498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62C2-624B-9E1B-46F3-A06AA98BE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4" y="3673704"/>
            <a:ext cx="1248995" cy="10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A1B7-3D36-8C87-FEF0-7AD045F51D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tables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62EFCA-6626-774C-7A7C-4006070D5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4"/>
          <a:stretch>
            <a:fillRect/>
          </a:stretch>
        </p:blipFill>
        <p:spPr bwMode="auto">
          <a:xfrm>
            <a:off x="876300" y="1752600"/>
            <a:ext cx="7391400" cy="448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1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D948-124F-48A1-6582-46934BC365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equations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11ED1-632C-00BE-C4A6-82236A221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90600" y="1600200"/>
            <a:ext cx="7162800" cy="444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430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BB3FA-5DD7-E63A-3C95-E4466E14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Shows the minimum inputs that are necessary to generate a particular next state (in other words, to "excite" it to the next state) when the current state is 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Rearrange the data so that the current state and next state are next to each other on the left-hand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 needed to make that state change happen are shown on the right side of the table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88D1-F584-AF9A-6C46-11D1AFF326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Excitation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81A36-0861-283B-977A-16AD33CA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78" y="3562679"/>
            <a:ext cx="1808851" cy="207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8F11F-EFB1-236A-C152-E1C9864C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0184"/>
            <a:ext cx="1739055" cy="2002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30AC6-E731-4B05-4384-0F0C06AF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04" y="3590184"/>
            <a:ext cx="1848506" cy="2002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15201-CF16-A0B5-FC02-3C707908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487" y="3600287"/>
            <a:ext cx="1808852" cy="203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566272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B476-C144-6DA7-C19C-7E413C98D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567A0-A7DF-57C6-9788-2DD07C0CC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/>
          <a:stretch>
            <a:fillRect/>
          </a:stretch>
        </p:blipFill>
        <p:spPr bwMode="auto">
          <a:xfrm>
            <a:off x="723900" y="1752600"/>
            <a:ext cx="7696200" cy="453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74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452B-2D08-77DD-B469-23EBDA7CDF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do we begin analyzing the circuit?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B8B62-C817-8BC1-2338-FEA919722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 b="80406"/>
          <a:stretch>
            <a:fillRect/>
          </a:stretch>
        </p:blipFill>
        <p:spPr bwMode="auto">
          <a:xfrm>
            <a:off x="876300" y="1524001"/>
            <a:ext cx="739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FD049F-B5B7-E30D-0270-FBAB2E32C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b="63891"/>
          <a:stretch>
            <a:fillRect/>
          </a:stretch>
        </p:blipFill>
        <p:spPr bwMode="auto">
          <a:xfrm>
            <a:off x="876300" y="1524000"/>
            <a:ext cx="73914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96852D-52CC-CFCA-B01E-6E1F85D20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53379"/>
          <a:stretch>
            <a:fillRect/>
          </a:stretch>
        </p:blipFill>
        <p:spPr bwMode="auto">
          <a:xfrm>
            <a:off x="876300" y="1523998"/>
            <a:ext cx="7391400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59663E-36B8-C4DC-49A2-ADECFED78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-671"/>
          <a:stretch>
            <a:fillRect/>
          </a:stretch>
        </p:blipFill>
        <p:spPr bwMode="auto">
          <a:xfrm>
            <a:off x="876300" y="1524000"/>
            <a:ext cx="739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F12-274A-CA94-E804-797A9BD12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our example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6D7A8-E213-6F69-20F2-A7DA7F35D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952500" y="1600200"/>
            <a:ext cx="7239000" cy="467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35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F71F-2D64-5138-5FD8-7571012EA9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outputs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917040-BE1D-56C5-1939-E722839DB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5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FA0B-8CE2-4E13-91B8-A44EE09069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AD2DC-698E-2F6E-381B-0E1151B52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3"/>
          <a:stretch>
            <a:fillRect/>
          </a:stretch>
        </p:blipFill>
        <p:spPr bwMode="auto">
          <a:xfrm>
            <a:off x="1276762" y="1524000"/>
            <a:ext cx="6590476" cy="201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0B1EB-B3F6-75FF-A9D2-A473FEE31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7" b="26923"/>
          <a:stretch>
            <a:fillRect/>
          </a:stretch>
        </p:blipFill>
        <p:spPr bwMode="auto">
          <a:xfrm>
            <a:off x="1690396" y="3794097"/>
            <a:ext cx="5763208" cy="240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E721-3AF2-E3A2-F70E-F69A93FE4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1B0C-F249-0B80-CF10-FA269533C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1066800" y="1676400"/>
            <a:ext cx="7010400" cy="412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70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DA5C-7EF5-D589-EA86-5C24134FE6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F847C-AF96-7031-27B9-D479F1EF7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2"/>
          <a:stretch>
            <a:fillRect/>
          </a:stretch>
        </p:blipFill>
        <p:spPr bwMode="auto">
          <a:xfrm>
            <a:off x="1702363" y="1460320"/>
            <a:ext cx="5739273" cy="20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1B9E1-1688-DF9E-8B0F-99C4CBD9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6"/>
          <a:stretch>
            <a:fillRect/>
          </a:stretch>
        </p:blipFill>
        <p:spPr bwMode="auto">
          <a:xfrm>
            <a:off x="1600200" y="3715248"/>
            <a:ext cx="5538358" cy="255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5144-8961-17E6-A1F3-8900CFACA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table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882826-1B96-F57E-E18B-C48C59761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76300" y="1600200"/>
            <a:ext cx="7391400" cy="466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610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DBFB-C30F-EDFC-0371-7249733E4F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diagrams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1AE44-2E68-D8DD-360E-B34F41DB1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00200"/>
            <a:ext cx="7086600" cy="45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631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82B0-020D-BB60-6CCA-49F14FE6C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Size of the 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0ED07-B703-AECE-57CB-2F0798DC0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76300" y="1600200"/>
            <a:ext cx="7391400" cy="458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60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920F-486B-5EB0-284F-9E0A2CCD5A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A8FDA-0E1E-A859-CA98-41F7BBE92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30524"/>
          <a:stretch>
            <a:fillRect/>
          </a:stretch>
        </p:blipFill>
        <p:spPr bwMode="auto">
          <a:xfrm>
            <a:off x="952500" y="1943100"/>
            <a:ext cx="7239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516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D519-A6C1-8882-370D-DD7241A3CD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– circuit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0BDD0-D481-9966-865C-F8ACC7ADE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524000"/>
            <a:ext cx="7543800" cy="480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978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A47C-872F-9579-2BDA-25E8E86E8B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1: Flip flop input equations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4C3F0-3E3F-F76B-59D0-3E9648E69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/>
          <a:stretch>
            <a:fillRect/>
          </a:stretch>
        </p:blipFill>
        <p:spPr bwMode="auto">
          <a:xfrm>
            <a:off x="1143000" y="1676400"/>
            <a:ext cx="6647619" cy="278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377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F11-99CE-BACF-B592-5C6F9ED1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2: 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68A0B-BDA7-F22D-40B6-E5C9262207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/>
          <a:stretch>
            <a:fillRect/>
          </a:stretch>
        </p:blipFill>
        <p:spPr bwMode="auto">
          <a:xfrm>
            <a:off x="650931" y="1600200"/>
            <a:ext cx="78421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0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E7FF-1752-1E34-E1E6-1C190D80C1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3: 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F0757-4478-9C58-D367-E7843DAF5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0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143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58EC-C7C9-8E1B-906F-DE6CF8B4AF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737C0-CFAD-7C21-B634-CD3AD66C1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6"/>
          <a:stretch>
            <a:fillRect/>
          </a:stretch>
        </p:blipFill>
        <p:spPr bwMode="auto">
          <a:xfrm>
            <a:off x="762000" y="1600200"/>
            <a:ext cx="7620000" cy="465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05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E603-BA54-0A36-D78E-C25A039CE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499A3-10CD-F149-FB82-0095793CB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7141"/>
          <a:stretch>
            <a:fillRect/>
          </a:stretch>
        </p:blipFill>
        <p:spPr bwMode="auto">
          <a:xfrm>
            <a:off x="489600" y="1828800"/>
            <a:ext cx="81647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3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13093</TotalTime>
  <Words>951</Words>
  <Application>Microsoft Office PowerPoint</Application>
  <PresentationFormat>On-screen Show (4:3)</PresentationFormat>
  <Paragraphs>139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571</cp:revision>
  <dcterms:created xsi:type="dcterms:W3CDTF">2010-01-15T20:22:21Z</dcterms:created>
  <dcterms:modified xsi:type="dcterms:W3CDTF">2025-09-11T06:54:19Z</dcterms:modified>
</cp:coreProperties>
</file>