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155" d="100"/>
          <a:sy n="155" d="100"/>
        </p:scale>
        <p:origin x="13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8/18/2025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E19B-FBD4-91D9-F45B-F25078A768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Addition and subtraction modes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B0AEA2-68F0-EAAB-6BFB-5D55CC776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0" y="1600200"/>
            <a:ext cx="4045750" cy="268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CB8E9-2F77-76DD-FB93-00A63541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57600"/>
            <a:ext cx="4045750" cy="26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6929-637B-7CFA-AEE1-5C4AEA1EDB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Extending the 4-bit adder:</a:t>
            </a:r>
            <a:br>
              <a:rPr lang="en-US" dirty="0"/>
            </a:br>
            <a:r>
              <a:rPr lang="en-US" dirty="0"/>
              <a:t>ripple carry adders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D79AB4-7482-1CD8-C364-C71907C282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7" b="16830"/>
          <a:stretch>
            <a:fillRect/>
          </a:stretch>
        </p:blipFill>
        <p:spPr bwMode="auto">
          <a:xfrm>
            <a:off x="609600" y="1752600"/>
            <a:ext cx="7924800" cy="32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6B7F4-A408-145A-5AF4-EF836775DDE6}"/>
              </a:ext>
            </a:extLst>
          </p:cNvPr>
          <p:cNvSpPr txBox="1"/>
          <p:nvPr/>
        </p:nvSpPr>
        <p:spPr>
          <a:xfrm>
            <a:off x="838200" y="5181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does the addition take?</a:t>
            </a:r>
          </a:p>
        </p:txBody>
      </p:sp>
    </p:spTree>
    <p:extLst>
      <p:ext uri="{BB962C8B-B14F-4D97-AF65-F5344CB8AC3E}">
        <p14:creationId xmlns:p14="http://schemas.microsoft.com/office/powerpoint/2010/main" val="23378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9952-3FBB-7BE2-A917-4D6C5C278F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Ripple carry delays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5EF7E-43A5-0B2B-3214-AB05A08E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0"/>
            <a:ext cx="8229600" cy="24384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long does a 4-bit adder take to perform addition?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gates does the input signal have to flow through?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an n-bit adder, how many gates does the signal have to flow through?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2n + 1 (for a 64-bit adder, 129 gates!)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~1 ns propagation delay per gate, how many 64-bit additions can you perform per second?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do modern processors carry out?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241857-5551-D530-3689-F9281A081876}"/>
              </a:ext>
            </a:extLst>
          </p:cNvPr>
          <p:cNvGrpSpPr/>
          <p:nvPr/>
        </p:nvGrpSpPr>
        <p:grpSpPr>
          <a:xfrm>
            <a:off x="1" y="1796001"/>
            <a:ext cx="9067799" cy="1809212"/>
            <a:chOff x="1" y="1796001"/>
            <a:chExt cx="9067799" cy="1809212"/>
          </a:xfrm>
        </p:grpSpPr>
        <p:pic>
          <p:nvPicPr>
            <p:cNvPr id="13" name="Picture 12" descr="A diagram of a circuit&#10;&#10;AI-generated content may be incorrect.">
              <a:extLst>
                <a:ext uri="{FF2B5EF4-FFF2-40B4-BE49-F238E27FC236}">
                  <a16:creationId xmlns:a16="http://schemas.microsoft.com/office/drawing/2014/main" id="{FA514F2A-7AE8-0CD7-70D4-1F1E2025C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14" b="47759"/>
            <a:stretch>
              <a:fillRect/>
            </a:stretch>
          </p:blipFill>
          <p:spPr>
            <a:xfrm>
              <a:off x="1" y="1828800"/>
              <a:ext cx="4648200" cy="1776413"/>
            </a:xfrm>
            <a:prstGeom prst="rect">
              <a:avLst/>
            </a:prstGeom>
          </p:spPr>
        </p:pic>
        <p:pic>
          <p:nvPicPr>
            <p:cNvPr id="15" name="Picture 14" descr="A diagram of a circuit&#10;&#10;AI-generated content may be incorrect.">
              <a:extLst>
                <a:ext uri="{FF2B5EF4-FFF2-40B4-BE49-F238E27FC236}">
                  <a16:creationId xmlns:a16="http://schemas.microsoft.com/office/drawing/2014/main" id="{347540B4-B388-B5E2-CC52-FF036E026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5" t="55182"/>
            <a:stretch>
              <a:fillRect/>
            </a:stretch>
          </p:blipFill>
          <p:spPr>
            <a:xfrm>
              <a:off x="4657725" y="1796001"/>
              <a:ext cx="4410075" cy="1523999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CDAA0A-9710-39E5-0000-769C11499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9909" y="2788305"/>
              <a:ext cx="685" cy="13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F0D277-877D-ACF3-0FC7-501B5871F12A}"/>
                </a:ext>
              </a:extLst>
            </p:cNvPr>
            <p:cNvSpPr txBox="1"/>
            <p:nvPr/>
          </p:nvSpPr>
          <p:spPr>
            <a:xfrm>
              <a:off x="6255917" y="3276391"/>
              <a:ext cx="381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</a:t>
              </a:r>
              <a:r>
                <a:rPr lang="en-US" sz="1100" b="1" baseline="-25000" dirty="0"/>
                <a:t>3</a:t>
              </a:r>
              <a:endParaRPr lang="en-IN" b="1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E77B0B-DD1B-AE99-43AA-110036C98BC8}"/>
                </a:ext>
              </a:extLst>
            </p:cNvPr>
            <p:cNvSpPr txBox="1"/>
            <p:nvPr/>
          </p:nvSpPr>
          <p:spPr>
            <a:xfrm>
              <a:off x="8534400" y="3276391"/>
              <a:ext cx="381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</a:t>
              </a:r>
              <a:r>
                <a:rPr lang="en-US" sz="1100" b="1" baseline="-25000" dirty="0"/>
                <a:t>4</a:t>
              </a:r>
              <a:endParaRPr lang="en-IN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677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57CD-DC69-5A37-1FAC-375E726834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we have faster adders?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3738D2-4681-1BC2-50DB-6E7CE94602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1"/>
          <a:stretch>
            <a:fillRect/>
          </a:stretch>
        </p:blipFill>
        <p:spPr bwMode="auto">
          <a:xfrm>
            <a:off x="762000" y="1447800"/>
            <a:ext cx="7620000" cy="4928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49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307C-66DE-4709-9B53-946AA3E15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AE7D-D0DF-1D07-D4C2-8AFB18D0D1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we have faster adders?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EF4F24-8476-31A4-3ABC-62E96407A6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8" b="1116"/>
          <a:stretch>
            <a:fillRect/>
          </a:stretch>
        </p:blipFill>
        <p:spPr bwMode="auto">
          <a:xfrm>
            <a:off x="304800" y="1676400"/>
            <a:ext cx="7239000" cy="437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624DCA3-364D-E6C7-6D35-EB4386626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7"/>
          <a:stretch>
            <a:fillRect/>
          </a:stretch>
        </p:blipFill>
        <p:spPr bwMode="auto">
          <a:xfrm>
            <a:off x="5029200" y="1905000"/>
            <a:ext cx="3846931" cy="37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3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0AFF-7D83-7643-9726-4E05F9AF7A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4-bit adder with carry lookahead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088175-9D5E-CEBC-FE9D-37CED5CB4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>
            <a:fillRect/>
          </a:stretch>
        </p:blipFill>
        <p:spPr bwMode="auto">
          <a:xfrm>
            <a:off x="2338811" y="1447800"/>
            <a:ext cx="4466378" cy="50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6A28-EAD7-1963-F2BA-07421C6F4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faster 4-bit adder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3E625B-F99D-EFC3-831C-03BF00FE8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12452" r="9122"/>
          <a:stretch>
            <a:fillRect/>
          </a:stretch>
        </p:blipFill>
        <p:spPr bwMode="auto">
          <a:xfrm>
            <a:off x="1828800" y="1600200"/>
            <a:ext cx="5486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3DAFA-37B0-AEE2-5156-B16F622897FB}"/>
              </a:ext>
            </a:extLst>
          </p:cNvPr>
          <p:cNvSpPr txBox="1"/>
          <p:nvPr/>
        </p:nvSpPr>
        <p:spPr>
          <a:xfrm>
            <a:off x="762000" y="5791200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many 64-bit additions can this circuit perform per second?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7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2EE617-3608-CF8E-8945-8EA55118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Half subtractor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sum </a:t>
            </a:r>
            <a:r>
              <a:rPr lang="en-US" dirty="0">
                <a:sym typeface="Wingdings" panose="05000000000000000000" pitchFamily="2" charset="2"/>
              </a:rPr>
              <a:t> difference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carry  borrow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 subtractor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EAD4-DD44-FCD5-9FB0-C295D8DF0E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an exclusive subtractor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A137D-7CCA-69F3-5898-09110305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7"/>
          <a:stretch>
            <a:fillRect/>
          </a:stretch>
        </p:blipFill>
        <p:spPr>
          <a:xfrm>
            <a:off x="2667000" y="1600200"/>
            <a:ext cx="2314994" cy="103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B02BA-70A1-A000-5524-A4BB4EE1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523" y="1600200"/>
            <a:ext cx="2748720" cy="1036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DCB280-98C1-4F42-5D81-93EB17AAB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44" y="1786060"/>
            <a:ext cx="981244" cy="66446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rnd">
            <a:solidFill>
              <a:schemeClr val="bg1">
                <a:lumMod val="8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A8866-C9DD-854B-DACB-3FD02BC9A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55" y="2971800"/>
            <a:ext cx="3877290" cy="1942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83341-AE48-4EF8-AAD0-26B5C57EA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5029200"/>
            <a:ext cx="1090582" cy="1238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1516B6-2E3C-2F31-92F4-28134C7A3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4999472"/>
            <a:ext cx="1094550" cy="1290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2A11D4-7DF0-7C1D-FA26-30ADC7B80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0" y="3007000"/>
            <a:ext cx="3877291" cy="410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568BB-F301-9571-D142-45636EE1A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1" y="3443011"/>
            <a:ext cx="2362200" cy="3319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DC3B50-FC19-A210-97C2-CCA1E867EC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9045" y="3976754"/>
            <a:ext cx="3505200" cy="10018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A10AA3-560F-9803-23C5-4DB0D8D9F7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9045" y="5181662"/>
            <a:ext cx="3505200" cy="8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2096CB-842E-3105-ACD1-42CC1FF6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in error detection and correction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Parity bit: extra bit included with binary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Parity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Parity 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D89F-85E0-B3B8-E14E-2CE886BC20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Parity generation and checking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30B8-6FE2-7E57-32E8-5EC583209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667000"/>
            <a:ext cx="5556107" cy="364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1AABD2-08BF-5B64-F0BE-E3E2DB9DE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9" b="-1"/>
          <a:stretch>
            <a:fillRect/>
          </a:stretch>
        </p:blipFill>
        <p:spPr bwMode="auto">
          <a:xfrm>
            <a:off x="4199638" y="1461639"/>
            <a:ext cx="466963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FE6428-10E7-4EF5-FD5B-32C5A6FC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572000" cy="4525963"/>
          </a:xfrm>
        </p:spPr>
        <p:txBody>
          <a:bodyPr/>
          <a:lstStyle/>
          <a:p>
            <a:r>
              <a:rPr lang="en-US" sz="2000" dirty="0"/>
              <a:t>BCD to Excess 3 code converter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circuit that converts a BCD codeword to the corresponding excess-3 codeword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Exces-3 code: Given a decimal digit </a:t>
            </a:r>
            <a:r>
              <a:rPr lang="en-US" sz="2000" i="1" dirty="0"/>
              <a:t>n</a:t>
            </a:r>
            <a:r>
              <a:rPr lang="en-US" sz="2000" dirty="0"/>
              <a:t>, it is encoded in excess-3 as (n+3)</a:t>
            </a:r>
            <a:r>
              <a:rPr lang="en-US" sz="2000" baseline="-25000" dirty="0"/>
              <a:t>2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Example: n = 5: 1000; n = 0: 0011</a:t>
            </a:r>
            <a:endParaRPr lang="en-IN" sz="1400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How many input and output variables?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AE27-9D37-5371-4429-A7BE205784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with decimal numbers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1DC84-F878-E93B-4B7D-6805439FA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55" y="4253930"/>
            <a:ext cx="2434758" cy="228486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1A3D7A0-9C2A-B216-B572-304FA56D5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18636" r="11650"/>
          <a:stretch>
            <a:fillRect/>
          </a:stretch>
        </p:blipFill>
        <p:spPr bwMode="auto">
          <a:xfrm>
            <a:off x="1035140" y="4182707"/>
            <a:ext cx="3130669" cy="244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04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FDB2-FE97-5FF7-87A3-18D0BD5A27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addition – terminology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3EAF08-EBEE-D433-0DA6-7AAB4788B4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524000"/>
            <a:ext cx="7848600" cy="48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56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96B38-603C-5704-8DCD-7829EECD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binary sum less than or equal to 1001?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Yes: 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No: add 0110 to get the answer (and a carry)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B8EF-AAA4-7989-54CE-51524ECDDB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Decimal adders (adding BCD numbers)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2382A-824A-C174-F5A3-8B819842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971800"/>
            <a:ext cx="5105400" cy="34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A1C7D-7442-946E-47DB-FE17D1A23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133600"/>
            <a:ext cx="3795247" cy="368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6F78-1F9B-5E0B-2622-002F0A53BA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BCD adder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E90DE-881E-CDEA-5F30-2A18295F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48000"/>
            <a:ext cx="4572000" cy="22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EE1E-BFBD-2D7C-4E2E-EDB82B9D05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Adding two bits: half adder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EBCA37-2EB7-58F9-B68B-FE93C0D52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5" b="62470"/>
          <a:stretch>
            <a:fillRect/>
          </a:stretch>
        </p:blipFill>
        <p:spPr bwMode="auto">
          <a:xfrm>
            <a:off x="553622" y="1714500"/>
            <a:ext cx="8036756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A2343F-EC49-099E-2E61-76F28178E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t="50583" r="70859" b="6526"/>
          <a:stretch>
            <a:fillRect/>
          </a:stretch>
        </p:blipFill>
        <p:spPr bwMode="auto">
          <a:xfrm>
            <a:off x="990600" y="3124200"/>
            <a:ext cx="1905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3A927D-4939-C37D-9A4D-0B271F99B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1" t="50583" r="48103" b="6526"/>
          <a:stretch>
            <a:fillRect/>
          </a:stretch>
        </p:blipFill>
        <p:spPr bwMode="auto">
          <a:xfrm>
            <a:off x="2895600" y="3124200"/>
            <a:ext cx="1828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2B0A6A3-1DC8-8E7B-CED7-1FD4509E9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7" t="50583" r="21554" b="6526"/>
          <a:stretch>
            <a:fillRect/>
          </a:stretch>
        </p:blipFill>
        <p:spPr bwMode="auto">
          <a:xfrm>
            <a:off x="4724400" y="3124200"/>
            <a:ext cx="2133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5C6BF-9C0D-DC71-4D99-F62963AE3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6" t="50583" r="2591" b="6526"/>
          <a:stretch>
            <a:fillRect/>
          </a:stretch>
        </p:blipFill>
        <p:spPr bwMode="auto">
          <a:xfrm>
            <a:off x="6858000" y="3124200"/>
            <a:ext cx="152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7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F912-2386-1791-5111-78FC489666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Adding three bits: full adder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9C5539-B8D3-803D-8971-5107F87B2D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" b="131"/>
          <a:stretch/>
        </p:blipFill>
        <p:spPr bwMode="auto">
          <a:xfrm>
            <a:off x="609600" y="1676400"/>
            <a:ext cx="7924800" cy="448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85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F920-6E07-19A4-9A38-B7F15D86C7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Full adder equations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224046-F523-6376-86F7-2689BF5AE2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>
            <a:fillRect/>
          </a:stretch>
        </p:blipFill>
        <p:spPr bwMode="auto">
          <a:xfrm>
            <a:off x="561615" y="1600200"/>
            <a:ext cx="802077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1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D80E-3DB7-A114-B66F-B483F81021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Full adder circuit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D2AFE2-555C-9A3D-BBFB-60630DB677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63769"/>
          <a:stretch>
            <a:fillRect/>
          </a:stretch>
        </p:blipFill>
        <p:spPr bwMode="auto">
          <a:xfrm>
            <a:off x="914400" y="1600201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DE956DD-8242-35E2-84CF-C0C926237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" r="1102"/>
          <a:stretch>
            <a:fillRect/>
          </a:stretch>
        </p:blipFill>
        <p:spPr bwMode="auto">
          <a:xfrm>
            <a:off x="3944813" y="3220559"/>
            <a:ext cx="4818187" cy="10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B9935A-43BA-A3B1-41B3-402625642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74" b="861"/>
          <a:stretch>
            <a:fillRect/>
          </a:stretch>
        </p:blipFill>
        <p:spPr bwMode="auto">
          <a:xfrm>
            <a:off x="914400" y="4876798"/>
            <a:ext cx="7315200" cy="121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BEA15-9C0C-9179-5B89-AD0BD06E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099215"/>
            <a:ext cx="344582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3820-77EA-2E97-CF8B-ECF381FF25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four-bit adder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7A7700-74DD-5801-7015-CFA1F3622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1" b="17596"/>
          <a:stretch>
            <a:fillRect/>
          </a:stretch>
        </p:blipFill>
        <p:spPr bwMode="auto">
          <a:xfrm>
            <a:off x="338970" y="1524001"/>
            <a:ext cx="846605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6FB71B3-2F6D-FBD8-9C87-907F4EE9A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4" b="430"/>
          <a:stretch>
            <a:fillRect/>
          </a:stretch>
        </p:blipFill>
        <p:spPr bwMode="auto">
          <a:xfrm>
            <a:off x="338969" y="5181600"/>
            <a:ext cx="846605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00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2E22-4D6F-F157-08D4-CD78E0B8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complement method for subtraction?</a:t>
            </a:r>
          </a:p>
          <a:p>
            <a:pPr>
              <a:buFontTx/>
              <a:buChar char="-"/>
            </a:pPr>
            <a:r>
              <a:rPr lang="en-US" dirty="0"/>
              <a:t>The subtraction A-B can be performed by taking the 2’s complement of B and adding to A.</a:t>
            </a:r>
          </a:p>
          <a:p>
            <a:pPr>
              <a:buFontTx/>
              <a:buChar char="-"/>
            </a:pPr>
            <a:r>
              <a:rPr lang="en-US" dirty="0"/>
              <a:t>The 2's complement of B can be obtained by complementing B and adding one to the result.</a:t>
            </a:r>
          </a:p>
          <a:p>
            <a:pPr marL="0" indent="0"/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Aptos Mono" panose="020F0502020204030204" pitchFamily="49" charset="0"/>
              </a:rPr>
              <a:t>A-B = A + 2C(B) </a:t>
            </a:r>
            <a:br>
              <a:rPr lang="en-US" dirty="0">
                <a:latin typeface="Aptos Mono" panose="020F0502020204030204" pitchFamily="49" charset="0"/>
              </a:rPr>
            </a:br>
            <a:r>
              <a:rPr lang="en-US" dirty="0">
                <a:latin typeface="Aptos Mono" panose="020F0502020204030204" pitchFamily="49" charset="0"/>
              </a:rPr>
              <a:t> 	    = A + 1C(B) + 1</a:t>
            </a:r>
            <a:br>
              <a:rPr lang="en-US" dirty="0">
                <a:latin typeface="Aptos Mono" panose="020F0502020204030204" pitchFamily="49" charset="0"/>
              </a:rPr>
            </a:br>
            <a:r>
              <a:rPr lang="en-US" dirty="0">
                <a:latin typeface="Aptos Mono" panose="020F0502020204030204" pitchFamily="49" charset="0"/>
              </a:rPr>
              <a:t>	    = A + B’ + 1</a:t>
            </a:r>
            <a:endParaRPr lang="en-IN" dirty="0">
              <a:latin typeface="Aptos Mono" panose="020F0502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05CC-682A-9AD2-AB13-3384265A6D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1932-3B1E-BD8F-E960-6C9D68A298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4-bit binary adder / subtractor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DC30D-0116-E52F-B455-4CF64FC8EE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 bwMode="auto">
          <a:xfrm>
            <a:off x="76201" y="1524001"/>
            <a:ext cx="561338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A53C2-7F80-0121-270D-6C220D217729}"/>
              </a:ext>
            </a:extLst>
          </p:cNvPr>
          <p:cNvSpPr txBox="1"/>
          <p:nvPr/>
        </p:nvSpPr>
        <p:spPr>
          <a:xfrm>
            <a:off x="5943600" y="2133600"/>
            <a:ext cx="289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How does this circuit work?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S = 0: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Inputs are A and B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Result is A + B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S = 1: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Inputs become A and B’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 = 1, so 1 is added to A + B’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Result is A - B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58500-E29C-0874-045A-5515C9306836}"/>
              </a:ext>
            </a:extLst>
          </p:cNvPr>
          <p:cNvSpPr txBox="1"/>
          <p:nvPr/>
        </p:nvSpPr>
        <p:spPr>
          <a:xfrm>
            <a:off x="163543" y="4724400"/>
            <a:ext cx="556260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XOR gate acts as a programmable inverter!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the subtraction result correct as 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When A &gt; B?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When B &gt; A?</a:t>
            </a:r>
          </a:p>
        </p:txBody>
      </p:sp>
    </p:spTree>
    <p:extLst>
      <p:ext uri="{BB962C8B-B14F-4D97-AF65-F5344CB8AC3E}">
        <p14:creationId xmlns:p14="http://schemas.microsoft.com/office/powerpoint/2010/main" val="228277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10698</TotalTime>
  <Words>472</Words>
  <Application>Microsoft Office PowerPoint</Application>
  <PresentationFormat>On-screen Show (4:3)</PresentationFormat>
  <Paragraphs>66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 Mono</vt:lpstr>
      <vt:lpstr>Arial</vt:lpstr>
      <vt:lpstr>Calibri</vt:lpstr>
      <vt:lpstr>Wingdings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559</cp:revision>
  <dcterms:created xsi:type="dcterms:W3CDTF">2010-01-15T20:22:21Z</dcterms:created>
  <dcterms:modified xsi:type="dcterms:W3CDTF">2025-08-20T06:17:00Z</dcterms:modified>
</cp:coreProperties>
</file>