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37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3" r:id="rId18"/>
    <p:sldId id="404" r:id="rId19"/>
    <p:sldId id="405" r:id="rId20"/>
    <p:sldId id="406" r:id="rId21"/>
    <p:sldId id="407" r:id="rId22"/>
    <p:sldId id="415" r:id="rId23"/>
    <p:sldId id="402" r:id="rId24"/>
    <p:sldId id="408" r:id="rId25"/>
    <p:sldId id="409" r:id="rId26"/>
    <p:sldId id="411" r:id="rId27"/>
    <p:sldId id="412" r:id="rId28"/>
    <p:sldId id="413" r:id="rId29"/>
    <p:sldId id="414" r:id="rId30"/>
    <p:sldId id="410" r:id="rId31"/>
    <p:sldId id="416" r:id="rId32"/>
    <p:sldId id="417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2730" autoAdjust="0"/>
  </p:normalViewPr>
  <p:slideViewPr>
    <p:cSldViewPr>
      <p:cViewPr varScale="1">
        <p:scale>
          <a:sx n="60" d="100"/>
          <a:sy n="60" d="100"/>
        </p:scale>
        <p:origin x="90" y="11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EEBD-0CF6-3DAE-F142-741072C283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Resetting the latch (SR = 01)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10703-7B44-6559-525B-6101DFEE4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9"/>
          <a:stretch>
            <a:fillRect/>
          </a:stretch>
        </p:blipFill>
        <p:spPr bwMode="auto">
          <a:xfrm>
            <a:off x="762000" y="1828800"/>
            <a:ext cx="7620000" cy="369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3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AB7-B61F-F500-F0C9-D9050C4DFE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forms a memory unit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46A69-2D57-288E-CA0B-69E470AB3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9514"/>
          <a:stretch>
            <a:fillRect/>
          </a:stretch>
        </p:blipFill>
        <p:spPr bwMode="auto">
          <a:xfrm>
            <a:off x="641340" y="1524000"/>
            <a:ext cx="786131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3EA882B-C82C-2EC3-9986-2960FDDAF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6" b="1579"/>
          <a:stretch>
            <a:fillRect/>
          </a:stretch>
        </p:blipFill>
        <p:spPr bwMode="auto">
          <a:xfrm>
            <a:off x="641339" y="3733800"/>
            <a:ext cx="78613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0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5BA3-6A96-7C3F-D807-4FF425772D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latches are sequential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70896-4E50-B070-0468-79222203F9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600200"/>
            <a:ext cx="7848600" cy="48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0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575D-47A2-8C2C-3F38-D9D97219E7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happens when SR = 11?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94050-C22D-7D5D-9A18-85BEE10D6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4705"/>
          <a:stretch>
            <a:fillRect/>
          </a:stretch>
        </p:blipFill>
        <p:spPr bwMode="auto">
          <a:xfrm>
            <a:off x="762000" y="1600201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F65206-D85D-ABA9-E89E-435C9C73C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6" b="47103"/>
          <a:stretch>
            <a:fillRect/>
          </a:stretch>
        </p:blipFill>
        <p:spPr bwMode="auto">
          <a:xfrm>
            <a:off x="762000" y="2362201"/>
            <a:ext cx="7620000" cy="14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5673DB-F360-72F8-2A9B-7F723DEE2AC4}"/>
              </a:ext>
            </a:extLst>
          </p:cNvPr>
          <p:cNvGrpSpPr/>
          <p:nvPr/>
        </p:nvGrpSpPr>
        <p:grpSpPr>
          <a:xfrm>
            <a:off x="1300975" y="2229125"/>
            <a:ext cx="844961" cy="307777"/>
            <a:chOff x="1300975" y="2229125"/>
            <a:chExt cx="844961" cy="3077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6C0A1-9FA6-CD4A-851E-00414062D115}"/>
                </a:ext>
              </a:extLst>
            </p:cNvPr>
            <p:cNvCxnSpPr/>
            <p:nvPr/>
          </p:nvCxnSpPr>
          <p:spPr>
            <a:xfrm>
              <a:off x="1300975" y="2536902"/>
              <a:ext cx="685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87E2C-842B-51BD-176C-CE1A6BEAD5F9}"/>
                </a:ext>
              </a:extLst>
            </p:cNvPr>
            <p:cNvSpPr txBox="1"/>
            <p:nvPr/>
          </p:nvSpPr>
          <p:spPr>
            <a:xfrm>
              <a:off x="1643875" y="2229125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F73B12F-9C69-25EA-DCCE-0507FD80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2" b="-731"/>
          <a:stretch>
            <a:fillRect/>
          </a:stretch>
        </p:blipFill>
        <p:spPr bwMode="auto">
          <a:xfrm>
            <a:off x="762000" y="3809999"/>
            <a:ext cx="7620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41C3D2-8F7B-EB62-9D23-0DE7A07DEFFD}"/>
              </a:ext>
            </a:extLst>
          </p:cNvPr>
          <p:cNvSpPr txBox="1"/>
          <p:nvPr/>
        </p:nvSpPr>
        <p:spPr>
          <a:xfrm>
            <a:off x="4419600" y="571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Really?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B9FE2-8A94-1613-2CAB-34A30DE94697}"/>
              </a:ext>
            </a:extLst>
          </p:cNvPr>
          <p:cNvGrpSpPr/>
          <p:nvPr/>
        </p:nvGrpSpPr>
        <p:grpSpPr>
          <a:xfrm>
            <a:off x="252399" y="5943600"/>
            <a:ext cx="4296369" cy="448509"/>
            <a:chOff x="252399" y="5943600"/>
            <a:chExt cx="4296369" cy="44850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6EB687-B81C-5E12-90D0-833967A8255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943600"/>
              <a:ext cx="1828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12AC6-0C86-C024-6891-3C9D44CD34F7}"/>
                </a:ext>
              </a:extLst>
            </p:cNvPr>
            <p:cNvSpPr txBox="1"/>
            <p:nvPr/>
          </p:nvSpPr>
          <p:spPr>
            <a:xfrm>
              <a:off x="252399" y="6084332"/>
              <a:ext cx="429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This is the real purpose of your lab, go try it out!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C9C4-CB0A-6976-5530-59FD33682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S’R’ latch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DB0A5-4A26-7344-9E45-FC56E2675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/>
          <a:stretch>
            <a:fillRect/>
          </a:stretch>
        </p:blipFill>
        <p:spPr bwMode="auto">
          <a:xfrm>
            <a:off x="422624" y="1905000"/>
            <a:ext cx="82987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368E-1383-8420-5EED-F2D70CD547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CCB21-63A2-55FF-CA13-2B7EFD1EE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4"/>
          <a:stretch>
            <a:fillRect/>
          </a:stretch>
        </p:blipFill>
        <p:spPr bwMode="auto">
          <a:xfrm>
            <a:off x="646744" y="1905000"/>
            <a:ext cx="7850512" cy="386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7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B3A3-0FBC-7438-E0D2-B10440134A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D latch (D = Data)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14972-7B1F-F61D-DA7A-0BF2D7FAC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37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6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8D653-C0F2-C25F-1682-93E85C3A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Latches are transparent i.e. any change on inputs is immediately reflected in the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control signal is high, data </a:t>
            </a:r>
            <a:r>
              <a:rPr lang="en-US" i="1" dirty="0"/>
              <a:t>continuously</a:t>
            </a:r>
            <a:r>
              <a:rPr lang="en-US" dirty="0"/>
              <a:t> flows from input to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Terminology: Latches are ‘level sensitive’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Synchronization across multiple memory units might become difficult and unpredictable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Solution: ‘edge sensitive’ memory units, called flip-flops, that respond only at specific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D73D-58B5-8BB8-B5ED-D50267B365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3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948E-B0B7-2EE8-4A3E-44AF3196B0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(D = Data or Delay…)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92559-9F5E-CD1A-6A3A-A8906CD294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76400"/>
            <a:ext cx="7848600" cy="462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18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4BE-3D5E-69D2-DA9A-700716D97A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0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9BE72-EA2A-C304-3FFF-0A6C14EC06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>
            <a:fillRect/>
          </a:stretch>
        </p:blipFill>
        <p:spPr bwMode="auto">
          <a:xfrm>
            <a:off x="609600" y="1676400"/>
            <a:ext cx="7924800" cy="411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E9D8-A012-C0FD-61AB-A9DD6FF861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E64F0-D6B5-96DC-2FCA-9CD3290FE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7"/>
          <a:stretch>
            <a:fillRect/>
          </a:stretch>
        </p:blipFill>
        <p:spPr bwMode="auto">
          <a:xfrm>
            <a:off x="1647591" y="1343722"/>
            <a:ext cx="5848815" cy="254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F4738-1534-DA1F-AA31-70AE6578B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/>
          <a:stretch>
            <a:fillRect/>
          </a:stretch>
        </p:blipFill>
        <p:spPr bwMode="auto">
          <a:xfrm>
            <a:off x="1752599" y="3918770"/>
            <a:ext cx="5638800" cy="263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6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0567-51FC-CF0A-6A37-C1BAB826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B622-2AE5-7F74-1A16-45BFE5E24F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6E6CD-FF65-A603-3A1E-BAB477ED0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3"/>
          <a:stretch>
            <a:fillRect/>
          </a:stretch>
        </p:blipFill>
        <p:spPr bwMode="auto">
          <a:xfrm>
            <a:off x="495300" y="1752600"/>
            <a:ext cx="8153400" cy="39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9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C2AD-FA6E-42A5-DB85-D8E85932B2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Positive edge triggering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EBF9C-3B94-9746-2485-45434F2925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4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806-7FEA-BA26-33EE-D5E29CCF5C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Level vs edge triggering 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A763E7-0348-D655-5331-0A825DC77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0" y="2209800"/>
            <a:ext cx="3749620" cy="316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D4F07-395E-0CA0-56A0-225AF385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48000"/>
            <a:ext cx="3962400" cy="14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403195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26551-9DE0-6409-3FF6-7C5D5E24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05408" y="1493838"/>
            <a:ext cx="642838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237F-0301-BC22-E001-90BBA1A09A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Another design of the D flip-flop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90B5-CC6E-436D-2D4E-1CCECAE415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C7F5A-940A-4C5A-7212-AA568A78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D5868-2B01-5841-4666-5E92E7324A72}"/>
              </a:ext>
            </a:extLst>
          </p:cNvPr>
          <p:cNvSpPr txBox="1"/>
          <p:nvPr/>
        </p:nvSpPr>
        <p:spPr>
          <a:xfrm>
            <a:off x="4724400" y="1997839"/>
            <a:ext cx="33615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Case I: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B = 1, S = 1 =&gt; A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ASRB = 0111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SR = 11 =&gt; No change in Q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B57A54-6F3D-DC08-F343-6984AF35B95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D8DEE8A9-E207-957B-91C3-FDFCD198B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EBD5D49A-5041-27DD-C347-D8198BC6A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3C72-A6F7-9137-B181-8398B5AB9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B097-44E0-4C30-808A-F5DA5D55B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40869-7B08-C799-0559-7ABAB53D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7A58F-DAEF-E0BF-4F07-182FC8B6E5A9}"/>
              </a:ext>
            </a:extLst>
          </p:cNvPr>
          <p:cNvSpPr txBox="1"/>
          <p:nvPr/>
        </p:nvSpPr>
        <p:spPr>
          <a:xfrm>
            <a:off x="4572000" y="1447800"/>
            <a:ext cx="449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 (i.e., ASRB=0111) make CLK=1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1, S = 1 =&gt; A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0 =&gt;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 = 1, B = 1, CLK = 1 =&gt; R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10 =&gt; RESET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0101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Only R has changed here after one gate delay.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What happens if D changes now: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If D changes after R has stabilized there will be no effect on output.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This is Hold Time.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094DB2-8B6D-3BEA-DFA2-351974175A5D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2C34A98C-A451-F834-E2E8-66A297425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D097DB7-9719-1481-029D-9C56BFAF8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3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5AB0-E8D2-A92E-8EAF-06B302B73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9092-A052-D9B0-C15B-A7A3A52FE7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E8A61-36F6-4542-07EC-066AC666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9E53C-27F9-BF98-921A-23BF42037DEE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 Case II: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R = 1 =&gt; B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B = 0, S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SR = 11 =&gt; No change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F76EAC-6D92-D1BA-084D-D15A9F4876EA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479333FA-917A-E69C-68C6-1287ADB05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D1A760B5-0737-A8FF-B003-0E439A422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75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03309-4871-3DCE-A7AD-9D0C6576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B33C-705E-CFF2-AFE1-BB5A37C893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1DCB0-43FC-B1B5-B6CC-23D6C3C8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E85E2-AA85-C68E-37EB-0A3B7CDAA528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II make  CLK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R = 1, D = 1 =&gt; B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0, =&gt; A = 1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1, CLK = 1 =&gt; S = 0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1010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F987F-E4B3-DFAF-11DE-2574A5AB489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87EFD32F-3D28-18AB-2EA4-015A00F7A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435B32C6-EE97-6A89-A9C0-25C62FAB0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7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8F9D-A2AA-1415-8E6D-7DFD23DCB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6022-7129-2C4E-10A3-88F66FDE3D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6E05E-B2F6-1C76-C02B-6F2E4B4D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E9052-939B-FE77-770E-28ABF0E2A114}"/>
              </a:ext>
            </a:extLst>
          </p:cNvPr>
          <p:cNvSpPr txBox="1"/>
          <p:nvPr/>
        </p:nvSpPr>
        <p:spPr>
          <a:xfrm>
            <a:off x="4495800" y="1313234"/>
            <a:ext cx="44958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From D = 1, CLK = 0 what if we suddenly changed to D = 0, CLK = 1?</a:t>
            </a:r>
          </a:p>
          <a:p>
            <a:pPr>
              <a:spcBef>
                <a:spcPct val="50000"/>
              </a:spcBef>
            </a:pPr>
            <a:r>
              <a:rPr lang="en-US" altLang="en-US" sz="1600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CLK = 1, A = 1 =&gt; S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1, CLK = 1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ASRB = 1011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Wrong result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Correct sequence will be: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Go from case II to case I, i.e., let ASRB change from 1110 to 0111. Here A takes two gate delays to change. This is </a:t>
            </a:r>
            <a:r>
              <a:rPr lang="en-US" altLang="en-US" sz="1600" dirty="0">
                <a:solidFill>
                  <a:srgbClr val="FF0000"/>
                </a:solidFill>
              </a:rPr>
              <a:t>Setup time.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Now go from case I to D = 0, CLK = 1.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863726-85C9-C12E-F114-64D51473129E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3BC4276B-3742-58DE-48C6-15A295FF5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8CAEED1A-3D41-5115-1D7C-B24223CD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A60-50DA-520C-6B82-1F38B15811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Examples of sequential devices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ED84A-CDC0-9A67-B14E-CBA0534D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>
            <a:fillRect/>
          </a:stretch>
        </p:blipFill>
        <p:spPr bwMode="auto">
          <a:xfrm>
            <a:off x="727607" y="1676400"/>
            <a:ext cx="7688785" cy="441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473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9A91-4A00-4F7E-2DAF-773D2A2DDB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 with direct inputs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215A9-DF80-73E0-74E5-92DE715B11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83315"/>
          <a:stretch>
            <a:fillRect/>
          </a:stretch>
        </p:blipFill>
        <p:spPr bwMode="auto">
          <a:xfrm>
            <a:off x="800100" y="16002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2EB1D10-D0E4-B11D-8193-60F44450D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2960"/>
          <a:stretch>
            <a:fillRect/>
          </a:stretch>
        </p:blipFill>
        <p:spPr bwMode="auto">
          <a:xfrm>
            <a:off x="800100" y="16002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9537D85-0AB6-4947-A496-EFD00E61F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52250"/>
          <a:stretch>
            <a:fillRect/>
          </a:stretch>
        </p:blipFill>
        <p:spPr bwMode="auto">
          <a:xfrm>
            <a:off x="800100" y="1600200"/>
            <a:ext cx="754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370E6CC-A450-FDE8-224E-952FE2590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5" b="476"/>
          <a:stretch>
            <a:fillRect/>
          </a:stretch>
        </p:blipFill>
        <p:spPr bwMode="auto">
          <a:xfrm>
            <a:off x="800100" y="3962400"/>
            <a:ext cx="7543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6991-9655-2E3D-01A5-FFB6BD04B9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with asynchronous reset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669FD7-2BFA-875B-695D-F582C57E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"/>
          <a:stretch>
            <a:fillRect/>
          </a:stretch>
        </p:blipFill>
        <p:spPr bwMode="auto">
          <a:xfrm>
            <a:off x="2718781" y="1493838"/>
            <a:ext cx="3910619" cy="494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26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64EA9-883C-9053-DDF1-B30DA66C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07370"/>
            <a:ext cx="3622730" cy="2035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66611-6ADE-0363-4FF7-9E3C66A5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65" y="2214364"/>
            <a:ext cx="1336730" cy="26734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AE429-EAC7-164C-4A6E-9F53F5F9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9530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three operations that can be performed with a flip-flop: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 it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Complement its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 flip-flop can set or reset the output, </a:t>
            </a:r>
            <a:r>
              <a:rPr lang="en-US" i="1" dirty="0"/>
              <a:t>no toggle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JK flip-flop has two inputs and performs all three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J input sets the flip-flop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K input resets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both inputs are enabled, the output is complemented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 (toggle) flip-flop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E519-BE86-94E2-6C2C-422492BEFA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Other types of flip-flops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B6069-DDF6-1973-F8B2-071C88EB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518" y="1112469"/>
            <a:ext cx="1214714" cy="132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21708A-D420-2ADE-D21A-D603199C6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719871"/>
            <a:ext cx="3886200" cy="1498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62C2-624B-9E1B-46F3-A06AA98BE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884" y="3673704"/>
            <a:ext cx="1248995" cy="10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ACE6-9974-5B0A-3D8C-2FEB799B8D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memory?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297A9-118A-B05F-611B-525940CBD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 r="25719" b="51427"/>
          <a:stretch>
            <a:fillRect/>
          </a:stretch>
        </p:blipFill>
        <p:spPr bwMode="auto">
          <a:xfrm>
            <a:off x="1133681" y="1676400"/>
            <a:ext cx="68766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476851-E512-1AB3-22DD-53EAAF863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8" r="25719" b="669"/>
          <a:stretch>
            <a:fillRect/>
          </a:stretch>
        </p:blipFill>
        <p:spPr bwMode="auto">
          <a:xfrm>
            <a:off x="1131822" y="1676400"/>
            <a:ext cx="6876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7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A7ED-1A74-B5EC-F4A3-1813BBEDC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bit in a digital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402D2-D6AD-6722-AF03-3C0C5FB72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79197"/>
          <a:stretch>
            <a:fillRect/>
          </a:stretch>
        </p:blipFill>
        <p:spPr bwMode="auto">
          <a:xfrm>
            <a:off x="665763" y="1600201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256DFC-12EE-69B4-0F2A-EEB46104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27463"/>
          <a:stretch>
            <a:fillRect/>
          </a:stretch>
        </p:blipFill>
        <p:spPr bwMode="auto">
          <a:xfrm>
            <a:off x="685800" y="1607634"/>
            <a:ext cx="7812474" cy="319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DE0847-31F5-A388-0DFD-AD767EE4F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0" b="16834"/>
          <a:stretch>
            <a:fillRect/>
          </a:stretch>
        </p:blipFill>
        <p:spPr bwMode="auto">
          <a:xfrm>
            <a:off x="665763" y="48006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CB0B7F-5979-D375-7D93-1A23EED33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7" b="10904"/>
          <a:stretch>
            <a:fillRect/>
          </a:stretch>
        </p:blipFill>
        <p:spPr bwMode="auto">
          <a:xfrm>
            <a:off x="685800" y="5334000"/>
            <a:ext cx="781247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FD85FB6-BF14-F678-A305-4263F5C56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7" b="527"/>
          <a:stretch>
            <a:fillRect/>
          </a:stretch>
        </p:blipFill>
        <p:spPr bwMode="auto">
          <a:xfrm>
            <a:off x="675782" y="56388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65AD-BF0E-9A5A-800F-59BF648AF6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</a:t>
            </a:r>
            <a:r>
              <a:rPr lang="en-US" i="1" dirty="0"/>
              <a:t>changeable</a:t>
            </a:r>
            <a:r>
              <a:rPr lang="en-US" dirty="0"/>
              <a:t> bit in a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D14BE-FF33-7CE6-B953-890ACA47C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b="52003"/>
          <a:stretch>
            <a:fillRect/>
          </a:stretch>
        </p:blipFill>
        <p:spPr bwMode="auto">
          <a:xfrm>
            <a:off x="813687" y="1676401"/>
            <a:ext cx="75166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BDF29D-44A5-3897-6888-DB569B57E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7" b="26766"/>
          <a:stretch>
            <a:fillRect/>
          </a:stretch>
        </p:blipFill>
        <p:spPr bwMode="auto">
          <a:xfrm>
            <a:off x="813686" y="3581399"/>
            <a:ext cx="7516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BAACB9-7DB6-1E53-F2F1-1C4E6B03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3" b="-152"/>
          <a:stretch>
            <a:fillRect/>
          </a:stretch>
        </p:blipFill>
        <p:spPr bwMode="auto">
          <a:xfrm>
            <a:off x="813685" y="4724399"/>
            <a:ext cx="7516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1AEF-3FB6-37FD-989B-0E01AE48F3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value (SR = 00)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8C688-3383-4C1C-42BE-4B97EEDB3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/>
          <a:stretch>
            <a:fillRect/>
          </a:stretch>
        </p:blipFill>
        <p:spPr bwMode="auto">
          <a:xfrm>
            <a:off x="1143000" y="1676400"/>
            <a:ext cx="6668431" cy="2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7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E2D0-9602-B29F-3B03-77EE76B13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Setting the latch (SR = 10)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0561E-3CE1-B7E0-82D0-4D0B379CC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2" b="45338"/>
          <a:stretch>
            <a:fillRect/>
          </a:stretch>
        </p:blipFill>
        <p:spPr bwMode="auto">
          <a:xfrm>
            <a:off x="960790" y="1524000"/>
            <a:ext cx="722242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9631F0-989B-0365-8D6C-2FFB24C6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2" b="27687"/>
          <a:stretch>
            <a:fillRect/>
          </a:stretch>
        </p:blipFill>
        <p:spPr bwMode="auto">
          <a:xfrm>
            <a:off x="960790" y="3657600"/>
            <a:ext cx="72224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C7AA618-97B3-B497-86A6-147411234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3" b="408"/>
          <a:stretch>
            <a:fillRect/>
          </a:stretch>
        </p:blipFill>
        <p:spPr bwMode="auto">
          <a:xfrm>
            <a:off x="960790" y="4495800"/>
            <a:ext cx="722242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13D6-FF25-52E9-9913-BF78B1DFF6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Latch delays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CF60D-FBA8-6C48-E0FF-5D97AE9C2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600200"/>
            <a:ext cx="7543800" cy="474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55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12903</TotalTime>
  <Words>803</Words>
  <Application>Microsoft Office PowerPoint</Application>
  <PresentationFormat>On-screen Show (4:3)</PresentationFormat>
  <Paragraphs>115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568</cp:revision>
  <dcterms:created xsi:type="dcterms:W3CDTF">2010-01-15T20:22:21Z</dcterms:created>
  <dcterms:modified xsi:type="dcterms:W3CDTF">2025-09-08T06:27:33Z</dcterms:modified>
</cp:coreProperties>
</file>