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337" r:id="rId2"/>
    <p:sldId id="358" r:id="rId3"/>
    <p:sldId id="361" r:id="rId4"/>
    <p:sldId id="362" r:id="rId5"/>
    <p:sldId id="363" r:id="rId6"/>
    <p:sldId id="263" r:id="rId7"/>
    <p:sldId id="260" r:id="rId8"/>
    <p:sldId id="264" r:id="rId9"/>
    <p:sldId id="259" r:id="rId10"/>
    <p:sldId id="273" r:id="rId11"/>
    <p:sldId id="257" r:id="rId12"/>
    <p:sldId id="359" r:id="rId13"/>
    <p:sldId id="360" r:id="rId14"/>
    <p:sldId id="262" r:id="rId15"/>
    <p:sldId id="267" r:id="rId16"/>
    <p:sldId id="268" r:id="rId17"/>
    <p:sldId id="269" r:id="rId18"/>
    <p:sldId id="272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85872" autoAdjust="0"/>
  </p:normalViewPr>
  <p:slideViewPr>
    <p:cSldViewPr>
      <p:cViewPr>
        <p:scale>
          <a:sx n="100" d="100"/>
          <a:sy n="100" d="100"/>
        </p:scale>
        <p:origin x="648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BA1A87E-813F-AF0F-041D-CE232B7A18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0A33BCA-FF2B-904A-6ACB-421B4697E71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64C4CF4-219F-4C78-A5BA-B2F154A2CDD2}" type="datetimeFigureOut">
              <a:rPr lang="en-US"/>
              <a:pPr>
                <a:defRPr/>
              </a:pPr>
              <a:t>8/4/2025</a:t>
            </a:fld>
            <a:endParaRPr 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E6881BB2-A257-BEB2-B237-5C60E2FE8C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84E1F9B0-0E05-EEE3-8B09-3292F5E58F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FD94DB07-1FBF-48D8-BE9B-EAD1CA8560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B2D67A9F-79F1-685B-B7CE-85E68E027A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82BB320-F13B-41AF-BB84-306DCE9224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44FFA8F6-8FBE-2312-B2D6-012FDBF05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60994F52-302D-250C-116C-52081CB9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B92E2681-B4AB-B23F-9CED-5892333F8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A8604D-9FA4-4914-BD57-93266632D9AF}" type="slidenum">
              <a:rPr lang="en-US" altLang="en-US" smtClean="0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210E9-01D5-7472-677A-3B0AA2AD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2DDE-7A51-A1A8-5C34-99C6FAA2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D8106-2EFE-B03C-0DCC-E1803F83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5451D-6138-4BA6-B687-6C9F90848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83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C7B9-97C1-73C5-069B-8304F71A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4205D-B0EA-B535-1BCB-C052B27F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10C2-A27B-66A7-0574-10C22519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9212A-F0D7-4AFF-A386-0ACFB0AAC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41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9E6BE-7F7F-94ED-1232-D89436CB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733A2-CB01-A6CE-B5D3-DB2ECAFB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21FBA-0C17-A4B8-E194-E3AAE057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9BE82-4715-4ACA-919F-DBB11A70F4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70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FBFFBE-14B2-F0AF-F4AC-4976B5EA7B3E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176F73-2534-EA66-9BA3-389159441E1E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143B4A-14C2-1094-BE58-15BD80B6D446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D759AA-21D7-ABA4-D5D7-76848EAA814B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8" name="Picture 10" descr="BITS_university_logo_whitevert.png">
            <a:extLst>
              <a:ext uri="{FF2B5EF4-FFF2-40B4-BE49-F238E27FC236}">
                <a16:creationId xmlns:a16="http://schemas.microsoft.com/office/drawing/2014/main" id="{4AC502B5-9275-C45A-F485-E98B733254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A90F2E-DD9A-35C4-D90C-49EB0FD21D5D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35B97-BCD1-B200-8B0C-6E7F31A5DD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charset="0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71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\\Server\D\jyoti\FI023_BITS_v1\styleguide img\IMG_5627_b.jpg">
            <a:extLst>
              <a:ext uri="{FF2B5EF4-FFF2-40B4-BE49-F238E27FC236}">
                <a16:creationId xmlns:a16="http://schemas.microsoft.com/office/drawing/2014/main" id="{2A0AFCFA-4EAE-3A78-6B11-1A79535A4C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9DD615C-3C1E-8D46-BB1B-DF6242AB9570}"/>
              </a:ext>
            </a:extLst>
          </p:cNvPr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4" name="Picture 8" descr="Picture 7.png">
            <a:extLst>
              <a:ext uri="{FF2B5EF4-FFF2-40B4-BE49-F238E27FC236}">
                <a16:creationId xmlns:a16="http://schemas.microsoft.com/office/drawing/2014/main" id="{07B997A9-C420-7E46-91CD-22360478ED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9314CB1-E0E2-249D-40CB-525C7874CFE9}"/>
              </a:ext>
            </a:extLst>
          </p:cNvPr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8822F1-EF10-C6D3-8C7D-3B701D3B2CB1}"/>
              </a:ext>
            </a:extLst>
          </p:cNvPr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583DF0-422B-B5A4-6C36-E0E881A3B14B}"/>
              </a:ext>
            </a:extLst>
          </p:cNvPr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7549E8-B88F-2543-8210-F61F5F9B5C9D}"/>
              </a:ext>
            </a:extLst>
          </p:cNvPr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EE468E-3B6F-1648-4320-C8F4CB8E0D6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charset="0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021778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3F7038-E9FE-3435-A99B-628D46289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charset="0"/>
              </a:rPr>
              <a:t>Pilani, Pilani Campus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C581210D-00F8-03F9-A285-0EF404A95B2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81720D-E387-AAA5-1040-9B41570959D0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1E86A8-1855-7B69-B62C-6E258FDAA754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F5A7EC-8365-09AA-A08B-63472C98828A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" name="Picture 11" descr="Picture 7.png">
            <a:extLst>
              <a:ext uri="{FF2B5EF4-FFF2-40B4-BE49-F238E27FC236}">
                <a16:creationId xmlns:a16="http://schemas.microsoft.com/office/drawing/2014/main" id="{055BCDEA-2A80-3C2D-080C-509BDDC90C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8">
            <a:extLst>
              <a:ext uri="{FF2B5EF4-FFF2-40B4-BE49-F238E27FC236}">
                <a16:creationId xmlns:a16="http://schemas.microsoft.com/office/drawing/2014/main" id="{4FE31975-C8A2-731C-B1AA-CCD2DCF57F5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7A10F7-F50B-DAEB-B974-D1288E57150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ECCB2B-C7CF-4843-D0DF-2886453D18B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A3C326-F746-6ED4-B21E-4BB970D1C98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09821B34-ED59-A848-42D8-7954EFE8425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D3EB44-1837-0D6E-CE9B-DBC9F8518DD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180C74-B502-6526-25D1-FD5B018B28F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EECA1A-60B6-C307-32D5-77B6F2589D3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7365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DAF1-3678-81CF-68D0-2FFF8BF1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4762E-50A2-3FD2-FDF4-C54B9B6A93B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2326C-C066-820B-DC72-5D515C273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A3138-AE69-F27D-2EAA-23D2B3BF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772D5-DBDE-E801-75E8-5C65995A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69C2E-6178-3D9A-0D54-C4141204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9347512-759C-4E18-9ECE-7FCE1DFA93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90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E8660-BD03-9DBA-9F27-92B95359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70716-1DFD-E96E-77AC-224DB37B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094D3-6482-D516-F215-AAD295B6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87A73-1AE0-46F8-856A-18EA1CF30A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23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E40EF-D719-C1DF-C21A-2CF2ACF9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54D67-7283-208E-229E-EF4878C7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FBDCE-B7CC-6ED6-F37D-087059BB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9D01-1391-45E0-A9C5-C04635A436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0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A1B8B84-BA43-81F2-03D3-23F157ED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23C139-D613-6FE7-8352-A2E3C1C6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63CA6A-FAB2-9598-5FD6-5C5FFE4C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77344-E1C7-49F4-9630-5A0F623202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023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C99FE01-5AE9-7CCB-1DBD-1304A57A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A2B8239-FCBD-23CF-FA37-CDC50DB0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3DACE7-853A-4CB8-B825-278E151B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20D7B-F2AF-465A-8627-050A33B6A2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79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0E68BBE-9DA8-9C9C-D822-7FC9D382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BD6A7CF-E35D-4F42-293C-8BAB3F13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87C34F-2852-49F1-C32D-490DE974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3AC73-65EA-4970-A755-094E5C634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38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25E5740-931D-F5B1-D23F-DCBD0C38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48D1279-085F-FADC-9335-EE951FC2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FCD80BA-8A05-EF30-056C-D3B895E3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AE7E5-2F0D-40CB-89DC-60190FE7F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96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0265D46-A9C7-CD06-5134-985F8327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8A55F7D-AFEF-402F-45C6-533ED83E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7864CC-5912-595A-947D-86ED4368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15581-CD01-4CEC-BC8F-7353CE8268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44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E467ABF-5DBD-0F44-6269-D1296B66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729259-95EB-ABB4-8CC1-6AAA526D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62D7086-DF65-36F8-E6B6-082068B3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052F0-E69A-488D-AA78-DE7ABB9591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02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A203AAE-04EA-FB40-EB07-8B5C207984B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0F4528A-9CB7-CDAF-ED2B-34ED924411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94811-E68F-A5B1-AEDA-C6AFA290A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10422-B7F7-81EF-261E-27508681B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38BB7-5B9C-07D9-CEF5-0333C5055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875A4CA-FE82-4068-9563-37A5A44B58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3" r:id="rId1"/>
    <p:sldLayoutId id="2147484834" r:id="rId2"/>
    <p:sldLayoutId id="2147484835" r:id="rId3"/>
    <p:sldLayoutId id="2147484836" r:id="rId4"/>
    <p:sldLayoutId id="2147484837" r:id="rId5"/>
    <p:sldLayoutId id="2147484838" r:id="rId6"/>
    <p:sldLayoutId id="2147484839" r:id="rId7"/>
    <p:sldLayoutId id="2147484840" r:id="rId8"/>
    <p:sldLayoutId id="2147484841" r:id="rId9"/>
    <p:sldLayoutId id="2147484842" r:id="rId10"/>
    <p:sldLayoutId id="2147484843" r:id="rId11"/>
    <p:sldLayoutId id="2147484844" r:id="rId12"/>
    <p:sldLayoutId id="2147484845" r:id="rId13"/>
    <p:sldLayoutId id="2147484860" r:id="rId14"/>
    <p:sldLayoutId id="2147484861" r:id="rId15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>
            <a:extLst>
              <a:ext uri="{FF2B5EF4-FFF2-40B4-BE49-F238E27FC236}">
                <a16:creationId xmlns:a16="http://schemas.microsoft.com/office/drawing/2014/main" id="{82CCF8E8-8D44-B829-5D34-BCFE6E2C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BITS </a:t>
            </a:r>
            <a:r>
              <a:rPr lang="en-US" altLang="en-US" dirty="0" err="1"/>
              <a:t>Pilani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Digital Design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BD772D-9840-4762-E3C3-128057D3E9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Prof. GSS </a:t>
            </a:r>
            <a:r>
              <a:rPr lang="en-US" dirty="0" err="1"/>
              <a:t>Chalapathi</a:t>
            </a:r>
            <a:r>
              <a:rPr lang="en-US" dirty="0"/>
              <a:t>, Prof. Saurabh Gandhi (EEE department)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3899B3-699B-2587-C191-2DD78A7F8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US" dirty="0"/>
              <a:t>Binary codes (representation of information) and binary logic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/>
              <a:t>Digital ICs and their characteristics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/>
              <a:t>Combinational circuit design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/>
              <a:t>Sequential circuit design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dirty="0"/>
              <a:t>Basics of HDL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828A8-C3B9-9E57-E7B1-77DB1BA5F8A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In this course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E043A-CD04-60E3-593A-4FC09D206FB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Lab Experiments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2F4C77-58FA-D488-79DE-6B4932E81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1977"/>
            <a:ext cx="9144000" cy="585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691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44F7C6-1BED-D5D9-FD26-6E39DC148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0"/>
            <a:ext cx="8229600" cy="3477006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2B4A7-A210-0EBC-4E33-A019B52BD0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wrap="square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Evaluation Scheme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CC432B-405F-1006-87E0-06F8C040B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4953000"/>
            <a:ext cx="8153400" cy="1066800"/>
          </a:xfrm>
        </p:spPr>
        <p:txBody>
          <a:bodyPr/>
          <a:lstStyle/>
          <a:p>
            <a:pPr marL="0" indent="0"/>
            <a:r>
              <a:rPr lang="en-US" sz="2000" dirty="0"/>
              <a:t>Open book exam: only hand-written notes will be allowed.</a:t>
            </a:r>
          </a:p>
          <a:p>
            <a:pPr marL="0" indent="0"/>
            <a:r>
              <a:rPr lang="en-US" sz="2000" b="1" i="1" dirty="0"/>
              <a:t>Printouts of digital notes (on your tablets etc.) will not be allowed.</a:t>
            </a:r>
            <a:endParaRPr lang="en-US" sz="2000" dirty="0"/>
          </a:p>
          <a:p>
            <a:pPr marL="0" indent="0"/>
            <a:r>
              <a:rPr lang="en-US" sz="2000" dirty="0"/>
              <a:t>Please take notes accordingly.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717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6B1782-ABD2-1D2C-CD3C-AF62C749D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3048001"/>
            <a:ext cx="8544919" cy="1367186"/>
          </a:xfrm>
          <a:prstGeom prst="rect">
            <a:avLst/>
          </a:prstGeom>
          <a:noFill/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99A2377-A151-4D96-2717-196A955A47B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/>
          <a:lstStyle/>
          <a:p>
            <a:r>
              <a:rPr lang="en-US" dirty="0"/>
              <a:t>Regarding obtaining a valid grade</a:t>
            </a:r>
          </a:p>
        </p:txBody>
      </p:sp>
    </p:spTree>
    <p:extLst>
      <p:ext uri="{BB962C8B-B14F-4D97-AF65-F5344CB8AC3E}">
        <p14:creationId xmlns:p14="http://schemas.microsoft.com/office/powerpoint/2010/main" val="1819207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54D441-C55F-4F9B-8459-BAC9AEB1C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Fan Out</a:t>
            </a:r>
          </a:p>
          <a:p>
            <a:pPr>
              <a:buFontTx/>
              <a:buChar char="-"/>
            </a:pPr>
            <a:r>
              <a:rPr lang="en-US" dirty="0"/>
              <a:t>Propagation Delay</a:t>
            </a:r>
          </a:p>
          <a:p>
            <a:pPr>
              <a:buFontTx/>
              <a:buChar char="-"/>
            </a:pPr>
            <a:r>
              <a:rPr lang="en-US" dirty="0"/>
              <a:t>Noise Margin</a:t>
            </a:r>
          </a:p>
          <a:p>
            <a:pPr>
              <a:buFontTx/>
              <a:buChar char="-"/>
            </a:pPr>
            <a:r>
              <a:rPr lang="en-US" dirty="0"/>
              <a:t>Power Dissipation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6E204-F696-6CAC-5FA3-C324DBAF043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IC Characteristics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4490C38D-9F65-7C04-6374-92E32CC4C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7" y="1981200"/>
            <a:ext cx="6473825" cy="372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A9B109-BBF2-8FB0-B5DE-35CAAC78F2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Fan Out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40E0D8B9-5CF3-AD4D-3CEB-12B797E6E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172200"/>
            <a:ext cx="1644650" cy="53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20068BAC-01DC-39F2-200E-C766197B9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2209800"/>
            <a:ext cx="6629400" cy="3294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>
            <a:extLst>
              <a:ext uri="{FF2B5EF4-FFF2-40B4-BE49-F238E27FC236}">
                <a16:creationId xmlns:a16="http://schemas.microsoft.com/office/drawing/2014/main" id="{C2F5B8B2-0755-DC9D-8553-91C01100F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172200"/>
            <a:ext cx="1644650" cy="53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CFB3-A7E1-4D3E-1147-6F5D7D361CF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Propagation Delay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B1CFA3FD-A631-9B02-33A9-43800BB42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1600200"/>
            <a:ext cx="4952999" cy="432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>
            <a:extLst>
              <a:ext uri="{FF2B5EF4-FFF2-40B4-BE49-F238E27FC236}">
                <a16:creationId xmlns:a16="http://schemas.microsoft.com/office/drawing/2014/main" id="{A7337131-73CA-C389-9190-5632FC572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172200"/>
            <a:ext cx="1644650" cy="53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3AFAC-5016-2780-AAE8-6BF46D9DF6F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Noise Margin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72CB7E-FA4C-E570-E816-163F348BE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Tx/>
              <a:buChar char="-"/>
            </a:pPr>
            <a:r>
              <a:rPr lang="en-US" dirty="0">
                <a:latin typeface="+mj-lt"/>
              </a:rPr>
              <a:t>Expressed in milliwatts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dirty="0">
                <a:latin typeface="+mj-lt"/>
              </a:rPr>
              <a:t>PD = V</a:t>
            </a:r>
            <a:r>
              <a:rPr lang="en-US" baseline="-25000" dirty="0">
                <a:latin typeface="+mj-lt"/>
              </a:rPr>
              <a:t>CC</a:t>
            </a:r>
            <a:r>
              <a:rPr lang="en-US" dirty="0">
                <a:latin typeface="+mj-lt"/>
              </a:rPr>
              <a:t> * I</a:t>
            </a:r>
            <a:r>
              <a:rPr lang="en-US" baseline="-25000" dirty="0">
                <a:latin typeface="+mj-lt"/>
              </a:rPr>
              <a:t>CC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dirty="0">
                <a:latin typeface="+mj-lt"/>
              </a:rPr>
              <a:t>I</a:t>
            </a:r>
            <a:r>
              <a:rPr lang="en-US" baseline="-25000" dirty="0">
                <a:latin typeface="+mj-lt"/>
              </a:rPr>
              <a:t>CC</a:t>
            </a:r>
            <a:r>
              <a:rPr lang="en-US" dirty="0">
                <a:latin typeface="+mj-lt"/>
              </a:rPr>
              <a:t>(avg)=(I</a:t>
            </a:r>
            <a:r>
              <a:rPr lang="en-US" baseline="-25000" dirty="0">
                <a:latin typeface="+mj-lt"/>
              </a:rPr>
              <a:t>CCH</a:t>
            </a:r>
            <a:r>
              <a:rPr lang="en-US" dirty="0">
                <a:latin typeface="+mj-lt"/>
              </a:rPr>
              <a:t>+I</a:t>
            </a:r>
            <a:r>
              <a:rPr lang="en-US" baseline="-25000" dirty="0">
                <a:latin typeface="+mj-lt"/>
              </a:rPr>
              <a:t>CCL</a:t>
            </a:r>
            <a:r>
              <a:rPr lang="en-US" dirty="0">
                <a:latin typeface="+mj-lt"/>
              </a:rPr>
              <a:t>)/2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19D68-CA0B-3A7F-E720-7B54294D93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Power Dissipation (PD)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4E265-7D17-83F6-4356-86033AE5F8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algn="ctr" eaLnBrk="1" hangingPunct="1">
              <a:spcBef>
                <a:spcPct val="50000"/>
              </a:spcBef>
            </a:pPr>
            <a:r>
              <a:rPr lang="en-US" altLang="en-US" sz="3200" dirty="0">
                <a:latin typeface="Arial Black" panose="020B0A04020102020204" pitchFamily="34" charset="0"/>
              </a:rPr>
              <a:t>Introduction</a:t>
            </a:r>
            <a:endParaRPr lang="en-US" altLang="en-US" sz="3200" b="1" dirty="0">
              <a:latin typeface="Arial Black" panose="020B0A04020102020204" pitchFamily="34" charset="0"/>
            </a:endParaRPr>
          </a:p>
          <a:p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17391F-F631-9299-93A0-C5F0FD914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Industry relevance:</a:t>
            </a:r>
          </a:p>
          <a:p>
            <a:pPr lvl="1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Basis for chip design, FPGA development, ASIC/SoC development and validation, hardware systems, embedded system design</a:t>
            </a:r>
          </a:p>
          <a:p>
            <a:pPr lvl="1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Automotive, consumer electronics, aerospace, IoT</a:t>
            </a:r>
          </a:p>
          <a:p>
            <a:pPr lvl="1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Understanding computer hardware will help design better software: performance optimization, hardware acceleration, cloud infrastructure, security</a:t>
            </a:r>
          </a:p>
          <a:p>
            <a:pPr lvl="1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Foundation for better AI: Google’s TPU, Apple’s Neural Engine, NVIDIA’s DL cores, building domain-specific AI enabled hardware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Research opportunities:</a:t>
            </a:r>
          </a:p>
          <a:p>
            <a:pPr lvl="1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Computer architecture, VLSI design, neuromorphic computing (e.g., IBM </a:t>
            </a:r>
            <a:r>
              <a:rPr lang="en-US" dirty="0" err="1"/>
              <a:t>TrueNorth</a:t>
            </a:r>
            <a:r>
              <a:rPr lang="en-US" dirty="0"/>
              <a:t>, Intel </a:t>
            </a:r>
            <a:r>
              <a:rPr lang="en-US" dirty="0" err="1"/>
              <a:t>Loihi</a:t>
            </a:r>
            <a:r>
              <a:rPr lang="en-US" dirty="0"/>
              <a:t>), security</a:t>
            </a:r>
          </a:p>
          <a:p>
            <a:pPr lvl="1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en-US" dirty="0"/>
              <a:t>Hardware-aware ML, real time AI, bio-inspired computing, quantum computing, fault tolerant systems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BB97B4-052C-CEC0-BD27-93E064EE3E5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Why study Digital Design?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87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346D17F-BCE0-6B2C-149D-B3F80B0D46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606278"/>
              </p:ext>
            </p:extLst>
          </p:nvPr>
        </p:nvGraphicFramePr>
        <p:xfrm>
          <a:off x="308610" y="1905000"/>
          <a:ext cx="5504547" cy="4525960"/>
        </p:xfrm>
        <a:graphic>
          <a:graphicData uri="http://schemas.openxmlformats.org/drawingml/2006/table">
            <a:tbl>
              <a:tblPr/>
              <a:tblGrid>
                <a:gridCol w="1834849">
                  <a:extLst>
                    <a:ext uri="{9D8B030D-6E8A-4147-A177-3AD203B41FA5}">
                      <a16:colId xmlns:a16="http://schemas.microsoft.com/office/drawing/2014/main" val="3675738843"/>
                    </a:ext>
                  </a:extLst>
                </a:gridCol>
                <a:gridCol w="1834849">
                  <a:extLst>
                    <a:ext uri="{9D8B030D-6E8A-4147-A177-3AD203B41FA5}">
                      <a16:colId xmlns:a16="http://schemas.microsoft.com/office/drawing/2014/main" val="326616901"/>
                    </a:ext>
                  </a:extLst>
                </a:gridCol>
                <a:gridCol w="1834849">
                  <a:extLst>
                    <a:ext uri="{9D8B030D-6E8A-4147-A177-3AD203B41FA5}">
                      <a16:colId xmlns:a16="http://schemas.microsoft.com/office/drawing/2014/main" val="2882299614"/>
                    </a:ext>
                  </a:extLst>
                </a:gridCol>
              </a:tblGrid>
              <a:tr h="244647">
                <a:tc>
                  <a:txBody>
                    <a:bodyPr/>
                    <a:lstStyle/>
                    <a:p>
                      <a:r>
                        <a:rPr lang="en-IN" sz="1200"/>
                        <a:t>Sector</a:t>
                      </a:r>
                    </a:p>
                  </a:txBody>
                  <a:tcPr marL="61162" marR="61162" marT="30581" marB="30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Digital Design Demand</a:t>
                      </a:r>
                    </a:p>
                  </a:txBody>
                  <a:tcPr marL="61162" marR="61162" marT="30581" marB="30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Notes</a:t>
                      </a:r>
                    </a:p>
                  </a:txBody>
                  <a:tcPr marL="61162" marR="61162" marT="30581" marB="30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3277895"/>
                  </a:ext>
                </a:extLst>
              </a:tr>
              <a:tr h="611616">
                <a:tc>
                  <a:txBody>
                    <a:bodyPr/>
                    <a:lstStyle/>
                    <a:p>
                      <a:r>
                        <a:rPr lang="en-IN" sz="1200" b="1" dirty="0"/>
                        <a:t>Semiconductors &amp; Chip Design</a:t>
                      </a:r>
                      <a:endParaRPr lang="en-IN" sz="1200" dirty="0"/>
                    </a:p>
                  </a:txBody>
                  <a:tcPr marL="61162" marR="61162" marT="30581" marB="30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🔥 Very High</a:t>
                      </a:r>
                    </a:p>
                  </a:txBody>
                  <a:tcPr marL="61162" marR="61162" marT="30581" marB="30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Core skill for VLSI, ASIC, FPGA, SoC. Growth fueled by AI, 5G, custom silicon.</a:t>
                      </a:r>
                    </a:p>
                  </a:txBody>
                  <a:tcPr marL="61162" marR="61162" marT="30581" marB="30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8564376"/>
                  </a:ext>
                </a:extLst>
              </a:tr>
              <a:tr h="795101">
                <a:tc>
                  <a:txBody>
                    <a:bodyPr/>
                    <a:lstStyle/>
                    <a:p>
                      <a:r>
                        <a:rPr lang="en-IN" sz="1200" b="1" dirty="0"/>
                        <a:t>Embedded Systems &amp; IoT</a:t>
                      </a:r>
                      <a:endParaRPr lang="en-IN" sz="1200" dirty="0"/>
                    </a:p>
                  </a:txBody>
                  <a:tcPr marL="61162" marR="61162" marT="30581" marB="30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🔥 High</a:t>
                      </a:r>
                    </a:p>
                  </a:txBody>
                  <a:tcPr marL="61162" marR="61162" marT="30581" marB="30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Used in consumer electronics, automotive, defense, and medical devices.</a:t>
                      </a:r>
                    </a:p>
                  </a:txBody>
                  <a:tcPr marL="61162" marR="61162" marT="30581" marB="30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7943823"/>
                  </a:ext>
                </a:extLst>
              </a:tr>
              <a:tr h="611616">
                <a:tc>
                  <a:txBody>
                    <a:bodyPr/>
                    <a:lstStyle/>
                    <a:p>
                      <a:r>
                        <a:rPr lang="en-IN" sz="1200" b="1"/>
                        <a:t>AI/ML Hardware (Edge &amp; Cloud)</a:t>
                      </a:r>
                      <a:endParaRPr lang="en-IN" sz="1200"/>
                    </a:p>
                  </a:txBody>
                  <a:tcPr marL="61162" marR="61162" marT="30581" marB="30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🔥 High</a:t>
                      </a:r>
                    </a:p>
                  </a:txBody>
                  <a:tcPr marL="61162" marR="61162" marT="30581" marB="30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Digital design is needed for accelerators like GPUs, TPUs, NPUs.</a:t>
                      </a:r>
                    </a:p>
                  </a:txBody>
                  <a:tcPr marL="61162" marR="61162" marT="30581" marB="30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546433"/>
                  </a:ext>
                </a:extLst>
              </a:tr>
              <a:tr h="611616">
                <a:tc>
                  <a:txBody>
                    <a:bodyPr/>
                    <a:lstStyle/>
                    <a:p>
                      <a:r>
                        <a:rPr lang="en-IN" sz="1200" b="1" dirty="0"/>
                        <a:t>FPGA-based Systems</a:t>
                      </a:r>
                      <a:endParaRPr lang="en-IN" sz="1200" dirty="0"/>
                    </a:p>
                  </a:txBody>
                  <a:tcPr marL="61162" marR="61162" marT="30581" marB="30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🔥 High</a:t>
                      </a:r>
                    </a:p>
                  </a:txBody>
                  <a:tcPr marL="61162" marR="61162" marT="30581" marB="30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Especially in telecom, finance, defense, and AI prototyping.</a:t>
                      </a:r>
                    </a:p>
                  </a:txBody>
                  <a:tcPr marL="61162" marR="61162" marT="30581" marB="30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45893"/>
                  </a:ext>
                </a:extLst>
              </a:tr>
              <a:tr h="611616">
                <a:tc>
                  <a:txBody>
                    <a:bodyPr/>
                    <a:lstStyle/>
                    <a:p>
                      <a:r>
                        <a:rPr lang="en-IN" sz="1200" b="1"/>
                        <a:t>Automotive (ADAS, EV)</a:t>
                      </a:r>
                      <a:endParaRPr lang="en-IN" sz="1200"/>
                    </a:p>
                  </a:txBody>
                  <a:tcPr marL="61162" marR="61162" marT="30581" marB="30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🔥 High</a:t>
                      </a:r>
                    </a:p>
                  </a:txBody>
                  <a:tcPr marL="61162" marR="61162" marT="30581" marB="30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Key to hardware in electric vehicles, autonomous driving, etc.</a:t>
                      </a:r>
                    </a:p>
                  </a:txBody>
                  <a:tcPr marL="61162" marR="61162" marT="30581" marB="30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1293055"/>
                  </a:ext>
                </a:extLst>
              </a:tr>
              <a:tr h="611616">
                <a:tc>
                  <a:txBody>
                    <a:bodyPr/>
                    <a:lstStyle/>
                    <a:p>
                      <a:r>
                        <a:rPr lang="en-IN" sz="1200" b="1"/>
                        <a:t>Cloud Infrastructure</a:t>
                      </a:r>
                      <a:endParaRPr lang="en-IN" sz="1200"/>
                    </a:p>
                  </a:txBody>
                  <a:tcPr marL="61162" marR="61162" marT="30581" marB="30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⚡ Moderate to High</a:t>
                      </a:r>
                    </a:p>
                  </a:txBody>
                  <a:tcPr marL="61162" marR="61162" marT="30581" marB="30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Digital hardware design is essential for optimizing data center hardware.</a:t>
                      </a:r>
                    </a:p>
                  </a:txBody>
                  <a:tcPr marL="61162" marR="61162" marT="30581" marB="30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70442"/>
                  </a:ext>
                </a:extLst>
              </a:tr>
              <a:tr h="428132">
                <a:tc>
                  <a:txBody>
                    <a:bodyPr/>
                    <a:lstStyle/>
                    <a:p>
                      <a:r>
                        <a:rPr lang="en-IN" sz="1200" b="1"/>
                        <a:t>Startups in Deep Tech</a:t>
                      </a:r>
                      <a:endParaRPr lang="en-IN" sz="1200"/>
                    </a:p>
                  </a:txBody>
                  <a:tcPr marL="61162" marR="61162" marT="30581" marB="30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⚡ Moderate to High</a:t>
                      </a:r>
                    </a:p>
                  </a:txBody>
                  <a:tcPr marL="61162" marR="61162" marT="30581" marB="30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Especially in AI hardware, robotics, edge computing.</a:t>
                      </a:r>
                    </a:p>
                  </a:txBody>
                  <a:tcPr marL="61162" marR="61162" marT="30581" marB="30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950736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28F19-7016-17DA-ADE3-BA1471E9598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(since we are all using it) GPT says…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9FA71-3441-45A5-2F5A-D94D58404D55}"/>
              </a:ext>
            </a:extLst>
          </p:cNvPr>
          <p:cNvSpPr txBox="1"/>
          <p:nvPr/>
        </p:nvSpPr>
        <p:spPr>
          <a:xfrm>
            <a:off x="228600" y="1459549"/>
            <a:ext cx="464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Overall Market Demand Summary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D20193-E93D-EA4F-87BE-BF3E7D01F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1" y="1790397"/>
            <a:ext cx="2789890" cy="14862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7E925A-AAB1-F140-238A-2B2B55FC19A1}"/>
              </a:ext>
            </a:extLst>
          </p:cNvPr>
          <p:cNvSpPr txBox="1"/>
          <p:nvPr/>
        </p:nvSpPr>
        <p:spPr>
          <a:xfrm>
            <a:off x="5943601" y="3322290"/>
            <a:ext cx="3124200" cy="31547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sz="900" b="1" dirty="0"/>
              <a:t>Top Hiring Companies</a:t>
            </a:r>
            <a:r>
              <a:rPr lang="en-IN" sz="900" dirty="0"/>
              <a:t>: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900" b="1" dirty="0"/>
              <a:t>Chip Makers</a:t>
            </a:r>
            <a:r>
              <a:rPr lang="en-IN" sz="900" dirty="0"/>
              <a:t>: Intel, AMD, Nvidia, Qualcomm, ARM, Broadcom, Apple, Samsung.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900" b="1" dirty="0"/>
              <a:t>AI Hardware</a:t>
            </a:r>
            <a:r>
              <a:rPr lang="en-IN" sz="900" dirty="0"/>
              <a:t>: Google (TPU), Amazon (</a:t>
            </a:r>
            <a:r>
              <a:rPr lang="en-IN" sz="900" dirty="0" err="1"/>
              <a:t>Inferentia</a:t>
            </a:r>
            <a:r>
              <a:rPr lang="en-IN" sz="900" dirty="0"/>
              <a:t>), Tesla, </a:t>
            </a:r>
            <a:r>
              <a:rPr lang="en-IN" sz="900" dirty="0" err="1"/>
              <a:t>Cerebras</a:t>
            </a:r>
            <a:r>
              <a:rPr lang="en-IN" sz="900" dirty="0"/>
              <a:t>, </a:t>
            </a:r>
            <a:r>
              <a:rPr lang="en-IN" sz="900" dirty="0" err="1"/>
              <a:t>Graphcore</a:t>
            </a:r>
            <a:r>
              <a:rPr lang="en-IN" sz="900" dirty="0"/>
              <a:t>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900" b="1" dirty="0"/>
              <a:t>Startups</a:t>
            </a:r>
            <a:r>
              <a:rPr lang="en-IN" sz="900" dirty="0"/>
              <a:t>: </a:t>
            </a:r>
            <a:r>
              <a:rPr lang="en-IN" sz="900" dirty="0" err="1"/>
              <a:t>SiFive</a:t>
            </a:r>
            <a:r>
              <a:rPr lang="en-IN" sz="900" dirty="0"/>
              <a:t> (RISC-V), </a:t>
            </a:r>
            <a:r>
              <a:rPr lang="en-IN" sz="900" dirty="0" err="1"/>
              <a:t>Tenstorrent</a:t>
            </a:r>
            <a:r>
              <a:rPr lang="en-IN" sz="900" dirty="0"/>
              <a:t>, Mythic, Edge Impulse, etc.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900" b="1" dirty="0" err="1"/>
              <a:t>Defense</a:t>
            </a:r>
            <a:r>
              <a:rPr lang="en-IN" sz="900" b="1" dirty="0"/>
              <a:t>/Avionics</a:t>
            </a:r>
            <a:r>
              <a:rPr lang="en-IN" sz="900" dirty="0"/>
              <a:t>: Boeing, Lockheed Martin, DRDO (India), HAL.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900" b="1" dirty="0"/>
              <a:t>Automotive</a:t>
            </a:r>
            <a:r>
              <a:rPr lang="en-IN" sz="900" dirty="0"/>
              <a:t>: Tesla, Bosch, NXP, Renesas, Mobileye.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sz="900" dirty="0"/>
          </a:p>
          <a:p>
            <a:pPr>
              <a:spcAft>
                <a:spcPts val="600"/>
              </a:spcAft>
            </a:pPr>
            <a:r>
              <a:rPr lang="en-IN" sz="1100" b="1" dirty="0"/>
              <a:t>Most of these have core design roles in India now!</a:t>
            </a:r>
          </a:p>
          <a:p>
            <a:pPr>
              <a:spcAft>
                <a:spcPts val="600"/>
              </a:spcAft>
            </a:pPr>
            <a:endParaRPr lang="en-IN" sz="1100" b="1" dirty="0"/>
          </a:p>
          <a:p>
            <a:pPr>
              <a:spcAft>
                <a:spcPts val="600"/>
              </a:spcAft>
            </a:pPr>
            <a:r>
              <a:rPr lang="en-IN" sz="1100" b="1" dirty="0"/>
              <a:t>Several Indian startups getting into this field as well!</a:t>
            </a:r>
          </a:p>
        </p:txBody>
      </p:sp>
    </p:spTree>
    <p:extLst>
      <p:ext uri="{BB962C8B-B14F-4D97-AF65-F5344CB8AC3E}">
        <p14:creationId xmlns:p14="http://schemas.microsoft.com/office/powerpoint/2010/main" val="410689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F64963-1721-8898-CE9F-55E5BBD77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983163"/>
          </a:xfrm>
        </p:spPr>
        <p:txBody>
          <a:bodyPr/>
          <a:lstStyle/>
          <a:p>
            <a:pPr marL="0" indent="0"/>
            <a:r>
              <a:rPr lang="en-US" dirty="0"/>
              <a:t>Signals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Continuous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Discrete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/>
            <a:r>
              <a:rPr lang="en-US" dirty="0"/>
              <a:t>Systems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Analog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Digital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F8EA1-C28A-AE44-755D-A57EA421409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the heck is ‘digital’ about our age?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984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026">
            <a:extLst>
              <a:ext uri="{FF2B5EF4-FFF2-40B4-BE49-F238E27FC236}">
                <a16:creationId xmlns:a16="http://schemas.microsoft.com/office/drawing/2014/main" id="{E2E925E9-B6BE-72E1-3D28-8483404DDB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29"/>
          <a:stretch>
            <a:fillRect/>
          </a:stretch>
        </p:blipFill>
        <p:spPr bwMode="auto">
          <a:xfrm>
            <a:off x="1066799" y="4876800"/>
            <a:ext cx="7010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D03AE-67C1-C625-8F6C-3D6584062F4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 typical </a:t>
            </a:r>
            <a:r>
              <a:rPr lang="en-US" i="1" dirty="0"/>
              <a:t>binary</a:t>
            </a:r>
            <a:r>
              <a:rPr lang="en-US" dirty="0"/>
              <a:t> digital system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D58A36E-A1D4-C08A-1AB8-4EDC9E96AEA6}"/>
              </a:ext>
            </a:extLst>
          </p:cNvPr>
          <p:cNvGrpSpPr/>
          <p:nvPr/>
        </p:nvGrpSpPr>
        <p:grpSpPr>
          <a:xfrm>
            <a:off x="936171" y="2209800"/>
            <a:ext cx="7271657" cy="2556510"/>
            <a:chOff x="936171" y="1946910"/>
            <a:chExt cx="7271657" cy="2556510"/>
          </a:xfrm>
        </p:grpSpPr>
        <p:pic>
          <p:nvPicPr>
            <p:cNvPr id="2052" name="Picture 4" descr="Digital Systems: Principles and Applications, 10e By Ronald J. Tocci, Neal  S. Widmer, and Gregory L. Moss © 2007 Pearson Education, Inc. Pearson  Prentice. - ppt download">
              <a:extLst>
                <a:ext uri="{FF2B5EF4-FFF2-40B4-BE49-F238E27FC236}">
                  <a16:creationId xmlns:a16="http://schemas.microsoft.com/office/drawing/2014/main" id="{8FB5FE8F-BDC8-A5D2-C9B8-4A05EF43E9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667" b="26667"/>
            <a:stretch>
              <a:fillRect/>
            </a:stretch>
          </p:blipFill>
          <p:spPr bwMode="auto">
            <a:xfrm>
              <a:off x="936171" y="1958340"/>
              <a:ext cx="7271657" cy="2545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52271AF-BC27-AD56-8B40-D868D57903F4}"/>
                </a:ext>
              </a:extLst>
            </p:cNvPr>
            <p:cNvSpPr/>
            <p:nvPr/>
          </p:nvSpPr>
          <p:spPr>
            <a:xfrm>
              <a:off x="5486400" y="1946910"/>
              <a:ext cx="2133600" cy="609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6" name="Picture 3">
            <a:extLst>
              <a:ext uri="{FF2B5EF4-FFF2-40B4-BE49-F238E27FC236}">
                <a16:creationId xmlns:a16="http://schemas.microsoft.com/office/drawing/2014/main" id="{086E075D-A3FE-B652-0F74-961A2C2F1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172200"/>
            <a:ext cx="1644650" cy="53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0E251-A6FB-F8D7-8F0A-742F74D78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-"/>
              <a:defRPr/>
            </a:pPr>
            <a:r>
              <a:rPr lang="en-US" altLang="en-US" dirty="0"/>
              <a:t>Reproducibility of results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-"/>
              <a:defRPr/>
            </a:pPr>
            <a:r>
              <a:rPr lang="en-US" altLang="en-US" dirty="0"/>
              <a:t>Ease of design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-"/>
              <a:defRPr/>
            </a:pPr>
            <a:r>
              <a:rPr lang="en-US" altLang="en-US" dirty="0"/>
              <a:t>Programmability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-"/>
              <a:defRPr/>
            </a:pPr>
            <a:r>
              <a:rPr lang="en-US" altLang="en-US" dirty="0"/>
              <a:t>Speed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-"/>
              <a:defRPr/>
            </a:pPr>
            <a:r>
              <a:rPr lang="en-US" altLang="en-US" dirty="0"/>
              <a:t>Cost</a:t>
            </a: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-"/>
              <a:defRPr/>
            </a:pPr>
            <a:r>
              <a:rPr lang="en-US" altLang="en-US" dirty="0"/>
              <a:t>Integrated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59DFA-F7C3-5BE4-475F-C3F2266A5CB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spc="0" dirty="0"/>
              <a:t>Advantages of digital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595E22-6055-A6CD-ABE1-91A3C9ED7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16764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Linear</a:t>
            </a:r>
          </a:p>
          <a:p>
            <a:pPr>
              <a:buFontTx/>
              <a:buChar char="-"/>
            </a:pPr>
            <a:r>
              <a:rPr lang="en-US" dirty="0"/>
              <a:t>Digital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29D75-305F-0AEF-6390-E971C0DC2A5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are integrated circuits?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B039650-5972-5B7F-D634-DF5697D2FBCD}"/>
              </a:ext>
            </a:extLst>
          </p:cNvPr>
          <p:cNvSpPr txBox="1">
            <a:spLocks/>
          </p:cNvSpPr>
          <p:nvPr/>
        </p:nvSpPr>
        <p:spPr bwMode="auto">
          <a:xfrm>
            <a:off x="2362200" y="1493836"/>
            <a:ext cx="3276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b="1" dirty="0"/>
              <a:t>Levels of integration</a:t>
            </a:r>
          </a:p>
          <a:p>
            <a:pPr lvl="0" fontAlgn="base">
              <a:spcBef>
                <a:spcPct val="50000"/>
              </a:spcBef>
              <a:spcAft>
                <a:spcPct val="0"/>
              </a:spcAft>
              <a:buClrTx/>
              <a:buFontTx/>
              <a:buChar char="-"/>
              <a:defRPr/>
            </a:pPr>
            <a:r>
              <a:rPr lang="en-US" altLang="en-US" dirty="0"/>
              <a:t>SSI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FontTx/>
              <a:buChar char="-"/>
              <a:defRPr/>
            </a:pPr>
            <a:r>
              <a:rPr lang="en-US" altLang="en-US" dirty="0"/>
              <a:t>MSI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FontTx/>
              <a:buChar char="-"/>
              <a:defRPr/>
            </a:pPr>
            <a:r>
              <a:rPr lang="en-US" altLang="en-US" dirty="0"/>
              <a:t>LSI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ClrTx/>
              <a:buFontTx/>
              <a:buChar char="-"/>
              <a:defRPr/>
            </a:pPr>
            <a:r>
              <a:rPr lang="en-US" altLang="en-US" dirty="0"/>
              <a:t>VLSI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DEFA022-C097-328A-0D68-0A9E44CDA172}"/>
              </a:ext>
            </a:extLst>
          </p:cNvPr>
          <p:cNvSpPr txBox="1">
            <a:spLocks/>
          </p:cNvSpPr>
          <p:nvPr/>
        </p:nvSpPr>
        <p:spPr bwMode="auto">
          <a:xfrm>
            <a:off x="5867400" y="1493836"/>
            <a:ext cx="2590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b="1" dirty="0"/>
              <a:t>IC logic families</a:t>
            </a:r>
          </a:p>
          <a:p>
            <a:pPr lvl="0" fontAlgn="base">
              <a:spcBef>
                <a:spcPct val="50000"/>
              </a:spcBef>
              <a:spcAft>
                <a:spcPct val="0"/>
              </a:spcAft>
              <a:buClrTx/>
              <a:buFontTx/>
              <a:buChar char="-"/>
              <a:defRPr/>
            </a:pPr>
            <a:r>
              <a:rPr lang="en-US" altLang="en-US" dirty="0"/>
              <a:t>RTL, DTL</a:t>
            </a:r>
          </a:p>
          <a:p>
            <a:pPr lvl="0" fontAlgn="base">
              <a:spcBef>
                <a:spcPct val="50000"/>
              </a:spcBef>
              <a:spcAft>
                <a:spcPct val="0"/>
              </a:spcAft>
              <a:buClrTx/>
              <a:buFontTx/>
              <a:buChar char="-"/>
              <a:defRPr/>
            </a:pPr>
            <a:r>
              <a:rPr lang="en-US" altLang="en-US" dirty="0"/>
              <a:t>TTL</a:t>
            </a:r>
          </a:p>
          <a:p>
            <a:pPr lvl="0" fontAlgn="base">
              <a:spcBef>
                <a:spcPct val="50000"/>
              </a:spcBef>
              <a:spcAft>
                <a:spcPct val="0"/>
              </a:spcAft>
              <a:buClrTx/>
              <a:buFontTx/>
              <a:buChar char="-"/>
              <a:defRPr/>
            </a:pPr>
            <a:r>
              <a:rPr lang="en-US" altLang="en-US" dirty="0"/>
              <a:t>ECL</a:t>
            </a:r>
          </a:p>
          <a:p>
            <a:pPr lvl="0" fontAlgn="base">
              <a:spcBef>
                <a:spcPct val="50000"/>
              </a:spcBef>
              <a:spcAft>
                <a:spcPct val="0"/>
              </a:spcAft>
              <a:buClrTx/>
              <a:buFontTx/>
              <a:buChar char="-"/>
              <a:defRPr/>
            </a:pPr>
            <a:r>
              <a:rPr lang="en-US" altLang="en-US" dirty="0"/>
              <a:t>NMOS, PMOS</a:t>
            </a:r>
          </a:p>
          <a:p>
            <a:pPr lvl="0" fontAlgn="base">
              <a:spcBef>
                <a:spcPct val="50000"/>
              </a:spcBef>
              <a:spcAft>
                <a:spcPct val="0"/>
              </a:spcAft>
              <a:buClrTx/>
              <a:buFontTx/>
              <a:buChar char="-"/>
              <a:defRPr/>
            </a:pPr>
            <a:r>
              <a:rPr lang="en-US" altLang="en-US" dirty="0"/>
              <a:t>CMOS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483591-61CA-4D64-9F36-B23C84BAF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6800"/>
            <a:ext cx="9144000" cy="14261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8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7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31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35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6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build="p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EE69435C-3B0F-7B5B-2718-62D1D55DA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219200"/>
            <a:ext cx="594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A1F905-D4FF-4FBE-7A8C-32C5E6CA7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>
                <a:latin typeface="+mj-lt"/>
              </a:rPr>
              <a:t>Combinational</a:t>
            </a:r>
          </a:p>
          <a:p>
            <a:pPr>
              <a:buFontTx/>
              <a:buChar char="-"/>
            </a:pPr>
            <a:endParaRPr lang="en-US" dirty="0">
              <a:latin typeface="+mj-lt"/>
            </a:endParaRPr>
          </a:p>
          <a:p>
            <a:pPr>
              <a:buFontTx/>
              <a:buChar char="-"/>
            </a:pPr>
            <a:endParaRPr lang="en-US" dirty="0">
              <a:latin typeface="+mj-lt"/>
            </a:endParaRPr>
          </a:p>
          <a:p>
            <a:pPr marL="0" indent="0"/>
            <a:endParaRPr lang="en-US" sz="1400" dirty="0">
              <a:latin typeface="+mj-lt"/>
            </a:endParaRPr>
          </a:p>
          <a:p>
            <a:pPr>
              <a:buFontTx/>
              <a:buChar char="-"/>
            </a:pPr>
            <a:r>
              <a:rPr lang="en-US" dirty="0">
                <a:latin typeface="+mj-lt"/>
              </a:rPr>
              <a:t>Sequential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35318-74D7-4352-F7C5-F61BAE39A82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Broad categories of digital circuits</a:t>
            </a:r>
          </a:p>
        </p:txBody>
      </p:sp>
      <p:pic>
        <p:nvPicPr>
          <p:cNvPr id="3074" name="Picture 2" descr="Introduction of Sequential Circuits - GeeksforGeeks">
            <a:extLst>
              <a:ext uri="{FF2B5EF4-FFF2-40B4-BE49-F238E27FC236}">
                <a16:creationId xmlns:a16="http://schemas.microsoft.com/office/drawing/2014/main" id="{FD0146A3-5894-2EF4-2807-CBF3B8BF0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1" y="3962400"/>
            <a:ext cx="369570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ntroduction of Sequential Circuits - GeeksforGeeks">
            <a:extLst>
              <a:ext uri="{FF2B5EF4-FFF2-40B4-BE49-F238E27FC236}">
                <a16:creationId xmlns:a16="http://schemas.microsoft.com/office/drawing/2014/main" id="{53FA94F4-FA41-3D20-DC70-A1357B752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1" y="4248149"/>
            <a:ext cx="40100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What is Combinational Circuit ? - GeeksforGeeks">
            <a:extLst>
              <a:ext uri="{FF2B5EF4-FFF2-40B4-BE49-F238E27FC236}">
                <a16:creationId xmlns:a16="http://schemas.microsoft.com/office/drawing/2014/main" id="{82DC7664-78A2-E7B7-689D-82FD6B4DB0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65"/>
          <a:stretch>
            <a:fillRect/>
          </a:stretch>
        </p:blipFill>
        <p:spPr bwMode="auto">
          <a:xfrm>
            <a:off x="2595562" y="2133600"/>
            <a:ext cx="3952875" cy="95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pptA48A.tmp</Template>
  <TotalTime>2934</TotalTime>
  <Words>576</Words>
  <Application>Microsoft Office PowerPoint</Application>
  <PresentationFormat>On-screen Show (4:3)</PresentationFormat>
  <Paragraphs>116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Arial Black</vt:lpstr>
      <vt:lpstr>Calibri</vt:lpstr>
      <vt:lpstr>Office Theme</vt:lpstr>
      <vt:lpstr>BITS Pilani  Digital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Systems</dc:title>
  <dc:creator>a</dc:creator>
  <cp:lastModifiedBy>Saurabh Gandhi</cp:lastModifiedBy>
  <cp:revision>546</cp:revision>
  <dcterms:created xsi:type="dcterms:W3CDTF">2010-01-15T20:22:21Z</dcterms:created>
  <dcterms:modified xsi:type="dcterms:W3CDTF">2025-08-04T06:25:07Z</dcterms:modified>
</cp:coreProperties>
</file>