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37" r:id="rId2"/>
    <p:sldId id="361" r:id="rId3"/>
    <p:sldId id="362" r:id="rId4"/>
    <p:sldId id="363" r:id="rId5"/>
    <p:sldId id="373" r:id="rId6"/>
    <p:sldId id="276" r:id="rId7"/>
    <p:sldId id="374" r:id="rId8"/>
    <p:sldId id="375" r:id="rId9"/>
    <p:sldId id="364" r:id="rId10"/>
    <p:sldId id="378" r:id="rId11"/>
    <p:sldId id="376" r:id="rId12"/>
    <p:sldId id="377" r:id="rId13"/>
    <p:sldId id="37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8/11/2025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binary numbers, r = 2 and r - 1 = 1, so the 1’s complement of N is (2n - 1) - N. Again, 2n is represented by a binary number that consists of a 1 followed by n 0’s. 2n - 1 is a binary number represented by n 1’s. For example, if n = 4, we have 24 = (10000)2  and 24 - 1 = (1111)2. Thus, the 1’s complement of a binary number is obtained by subtracting each digit from 1. However, when subtracting binary digits from 1, we can have either 1 - 0 = 1 or 1 - 1 = 0, which causes the bit to change from 0 to 1 or from 1 to 0, respectively. Therefore, the 1’s complement of a binary number is formed by changing 1’s to 0’s and 0’s to 1’s.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68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different ways to represent -9 with eight bits: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signed‐magnitude representation: 10001001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signed‐1’s‐complement representation: 11110110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signed‐2’s‐complement representation: 11110111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24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Excess‐3 is an unweighted code in which each coded combination is obtained from the corresponding binary value plus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0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36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0" r:id="rId13"/>
    <p:sldLayoutId id="2147484861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55D1F5-3BC6-E6B8-76D4-C52E1877E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Converting between hex / octal / binary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Representing with radix 2 vs binary coded numbers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2’s complement representation of binary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325F-5282-8912-FDDF-EE95309857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6A83F-0727-6795-D513-0A45E5AB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5638800" cy="4525963"/>
          </a:xfrm>
        </p:spPr>
        <p:txBody>
          <a:bodyPr/>
          <a:lstStyle/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BCD requires adding 6 to the result if it is greater than 9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The 2421 and the excess‐3 codes are self‐complementing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9’s complement of a decimal number is obtained directly by changing 1’s to 0’s and 0’s to 1’s</a:t>
            </a:r>
          </a:p>
          <a:p>
            <a:pPr>
              <a:spcBef>
                <a:spcPts val="900"/>
              </a:spcBef>
              <a:buFontTx/>
              <a:buChar char="-"/>
            </a:pPr>
            <a:endParaRPr lang="en-US" sz="2200" dirty="0"/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Making a robust (error-tolerant) code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Purpose? Transmitting a discretized version of a continuous signal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What can go wrong?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0985-0278-DD93-813D-4CCB41969D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all the different codes?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9204-A15C-048F-7541-4F5459E7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493837"/>
            <a:ext cx="3238463" cy="467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68E6-955F-BD7E-A7F4-57253A5E0B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generate the Gray code?</a:t>
            </a:r>
            <a:endParaRPr lang="en-IN" dirty="0"/>
          </a:p>
        </p:txBody>
      </p:sp>
      <p:pic>
        <p:nvPicPr>
          <p:cNvPr id="5122" name="Picture 2" descr="What is Gray Code? - GeeksforGeeks">
            <a:extLst>
              <a:ext uri="{FF2B5EF4-FFF2-40B4-BE49-F238E27FC236}">
                <a16:creationId xmlns:a16="http://schemas.microsoft.com/office/drawing/2014/main" id="{93FAB446-C491-6074-DFC7-4F7278E776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32819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0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C339D-732B-C90E-C6E4-91A84288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89F9-79CD-CA2B-43D2-A240373C25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to Gray conversion</a:t>
            </a:r>
            <a:endParaRPr lang="en-IN" dirty="0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34BF570-E626-1D31-E85A-EF94DCC98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6931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25F9C59F-3D94-57D8-D01F-75F22543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48" y="3429000"/>
            <a:ext cx="4069319" cy="27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8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3AA-AAC4-E99E-78A1-DCC3BAD305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decimal positional system</a:t>
            </a:r>
          </a:p>
          <a:p>
            <a:r>
              <a:rPr lang="en-US" dirty="0"/>
              <a:t>(base 10 or radix 10)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ED9EE-4189-B284-6979-32A39FCBF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2" y="1676400"/>
            <a:ext cx="804551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AD90-DB94-0E96-D1E5-256ABC46B1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binary positional system</a:t>
            </a:r>
          </a:p>
          <a:p>
            <a:r>
              <a:rPr lang="en-US" dirty="0"/>
              <a:t>(base 2 or radix 2)</a:t>
            </a:r>
          </a:p>
        </p:txBody>
      </p:sp>
      <p:pic>
        <p:nvPicPr>
          <p:cNvPr id="2056" name="Picture 8" descr="Binary Lesson 8 – Binary Fractions | Delightly Linux">
            <a:extLst>
              <a:ext uri="{FF2B5EF4-FFF2-40B4-BE49-F238E27FC236}">
                <a16:creationId xmlns:a16="http://schemas.microsoft.com/office/drawing/2014/main" id="{3E6F028F-CBC3-2DBD-BAAD-8B1DFA089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73465"/>
            <a:ext cx="8229600" cy="116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C12B-9887-702E-300F-88A054EBB9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common systems you will see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28DFC-63D5-0CCA-3BC3-81C6671F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762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0364-3130-CD09-03FB-59A3C54FE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3CAA-59A8-DE70-A242-E36AA1B02B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Converting between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8DC34-9174-594A-F46E-76563AB6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428134"/>
            <a:ext cx="5486401" cy="2420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918AC-4D0F-A08E-3E3E-5A7AC28F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86200"/>
            <a:ext cx="5395695" cy="1497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870AA-5302-26E5-7C6A-642914CF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" y="5638800"/>
            <a:ext cx="5791200" cy="5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4F54FF20-303C-A103-6F8A-52523933C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93837"/>
            <a:ext cx="5029200" cy="4525963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dirty="0">
                <a:latin typeface="+mn-lt"/>
              </a:rPr>
              <a:t>Diminished Radix Complement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N in base r having n digits: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(r-1)’s complement = (</a:t>
            </a:r>
            <a:r>
              <a:rPr lang="en-US" altLang="en-US" dirty="0" err="1">
                <a:latin typeface="+mn-lt"/>
              </a:rPr>
              <a:t>r</a:t>
            </a:r>
            <a:r>
              <a:rPr lang="en-US" altLang="en-US" baseline="30000" dirty="0" err="1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-1) – N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en-US" dirty="0">
                <a:latin typeface="+mn-lt"/>
              </a:rPr>
              <a:t>Obtained by subtracting each digit from (r - 1)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dirty="0">
              <a:latin typeface="+mn-lt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dirty="0">
                <a:latin typeface="+mn-lt"/>
              </a:rPr>
              <a:t>Radix Complement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N in base r having n digits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(r)’s complement = (</a:t>
            </a:r>
            <a:r>
              <a:rPr lang="en-US" altLang="en-US" dirty="0" err="1">
                <a:latin typeface="+mn-lt"/>
              </a:rPr>
              <a:t>r</a:t>
            </a:r>
            <a:r>
              <a:rPr lang="en-US" altLang="en-US" baseline="30000" dirty="0" err="1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– N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FFF00"/>
              </a:solidFill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FFF00"/>
              </a:solidFill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FFF00"/>
              </a:solidFill>
              <a:latin typeface="+mn-lt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161F62-622D-EDBA-3BB4-BBFECF449F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Radix complements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0F51629-8A49-ACF7-C49A-C59D1F220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676400"/>
            <a:ext cx="365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en-US" sz="2000" dirty="0">
                <a:latin typeface="+mn-lt"/>
              </a:rPr>
              <a:t>Examples:</a:t>
            </a:r>
          </a:p>
          <a:p>
            <a:pPr marL="0" indent="0"/>
            <a:endParaRPr lang="en-US" altLang="en-US" sz="2000" dirty="0">
              <a:latin typeface="+mn-lt"/>
            </a:endParaRPr>
          </a:p>
          <a:p>
            <a:pPr marL="457200" indent="-457200">
              <a:buAutoNum type="arabicPeriod"/>
            </a:pPr>
            <a:r>
              <a:rPr lang="en-US" altLang="en-US" sz="2000" dirty="0">
                <a:latin typeface="+mn-lt"/>
              </a:rPr>
              <a:t>What is 1’s complement of a binary number, 1011000</a:t>
            </a:r>
          </a:p>
          <a:p>
            <a:pPr marL="0" indent="0"/>
            <a:r>
              <a:rPr lang="en-US" altLang="en-US" sz="2000" dirty="0">
                <a:latin typeface="+mn-lt"/>
              </a:rPr>
              <a:t>“The 1’s complement of a binary number is formed by changing 1’s to 0’s and 0’s to 1’s”</a:t>
            </a:r>
          </a:p>
          <a:p>
            <a:pPr marL="0" indent="0"/>
            <a:endParaRPr lang="en-US" altLang="en-US" sz="2000" dirty="0">
              <a:latin typeface="+mn-lt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en-US" sz="2000" dirty="0">
                <a:latin typeface="+mn-lt"/>
              </a:rPr>
              <a:t>What is the 2’s complement of 1101100?</a:t>
            </a:r>
          </a:p>
          <a:p>
            <a:pPr marL="0" indent="0"/>
            <a:r>
              <a:rPr lang="en-US" altLang="en-US" sz="2000" dirty="0">
                <a:latin typeface="+mn-lt"/>
              </a:rPr>
              <a:t>“The 2’s complement is obtained by leaving the least significant 1 unchanged and complementing all other digits”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DEB6-6C43-E6C8-4318-6BD300DC1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Subtracting numbers with complements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905A-324D-F54B-66BC-50914C2C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68220"/>
            <a:ext cx="8534400" cy="27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7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8B3E2-E5DA-3843-9BFF-FB4702B6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Can we put a minus sign in a computer?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Both signed and unsigned binary numbers consist of a string of bits when represented in a computer!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The user determines whether the number is signed or unsigned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The signed magnitude system: leftmost symbol indicates the sign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The signed complement system: negative number is indicated by its complement (</a:t>
            </a:r>
            <a:r>
              <a:rPr lang="en-US" sz="2200" dirty="0" err="1"/>
              <a:t>ie</a:t>
            </a:r>
            <a:r>
              <a:rPr lang="en-US" sz="2200" dirty="0"/>
              <a:t> a negative number is stored as its complement)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2’s complement most common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dirty="0"/>
              <a:t>Why do all of this?</a:t>
            </a:r>
          </a:p>
          <a:p>
            <a:pPr>
              <a:spcBef>
                <a:spcPts val="900"/>
              </a:spcBef>
              <a:buFontTx/>
              <a:buChar char="-"/>
            </a:pPr>
            <a:r>
              <a:rPr lang="en-US" sz="2200" b="1" dirty="0"/>
              <a:t>It makes addition and subtraction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79EE-CE79-B841-2655-FE4FACA59A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Representing negative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83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8A615-822B-798C-B7B8-0A090E581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327689" y="1447800"/>
            <a:ext cx="6520911" cy="507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9DC6-A20E-5D5D-0558-3350B2AB25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Representing digits in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7309</TotalTime>
  <Words>598</Words>
  <Application>Microsoft Office PowerPoint</Application>
  <PresentationFormat>On-screen Show (4:3)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551</cp:revision>
  <dcterms:created xsi:type="dcterms:W3CDTF">2010-01-15T20:22:21Z</dcterms:created>
  <dcterms:modified xsi:type="dcterms:W3CDTF">2025-08-11T09:13:30Z</dcterms:modified>
</cp:coreProperties>
</file>