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37" r:id="rId2"/>
    <p:sldId id="301" r:id="rId3"/>
    <p:sldId id="304" r:id="rId4"/>
    <p:sldId id="303" r:id="rId5"/>
    <p:sldId id="279" r:id="rId6"/>
    <p:sldId id="274" r:id="rId7"/>
    <p:sldId id="275" r:id="rId8"/>
    <p:sldId id="276" r:id="rId9"/>
    <p:sldId id="280" r:id="rId10"/>
    <p:sldId id="281" r:id="rId11"/>
    <p:sldId id="282" r:id="rId12"/>
    <p:sldId id="283" r:id="rId13"/>
    <p:sldId id="284" r:id="rId14"/>
    <p:sldId id="299" r:id="rId15"/>
    <p:sldId id="307" r:id="rId16"/>
    <p:sldId id="338" r:id="rId17"/>
    <p:sldId id="286" r:id="rId18"/>
    <p:sldId id="287" r:id="rId19"/>
    <p:sldId id="288" r:id="rId20"/>
    <p:sldId id="289" r:id="rId21"/>
    <p:sldId id="290" r:id="rId22"/>
    <p:sldId id="293" r:id="rId23"/>
    <p:sldId id="306" r:id="rId24"/>
    <p:sldId id="297" r:id="rId25"/>
    <p:sldId id="298" r:id="rId26"/>
    <p:sldId id="295" r:id="rId27"/>
    <p:sldId id="305" r:id="rId28"/>
    <p:sldId id="310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2730" autoAdjust="0"/>
  </p:normalViewPr>
  <p:slideViewPr>
    <p:cSldViewPr>
      <p:cViewPr varScale="1">
        <p:scale>
          <a:sx n="95" d="100"/>
          <a:sy n="95" d="100"/>
        </p:scale>
        <p:origin x="79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8/13/2025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DC4E-6C7F-D214-5F8F-09E884D3F5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Summary: simplification using k-maps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B0170F-18E9-D822-E97F-1B90EE29CA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8"/>
          <a:stretch>
            <a:fillRect/>
          </a:stretch>
        </p:blipFill>
        <p:spPr bwMode="auto">
          <a:xfrm>
            <a:off x="609600" y="1600200"/>
            <a:ext cx="7924800" cy="4602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8905-B34E-0C02-4897-CBB87569AA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to decide the best group of </a:t>
            </a:r>
            <a:r>
              <a:rPr lang="en-US" dirty="0" err="1"/>
              <a:t>minterms</a:t>
            </a:r>
            <a:r>
              <a:rPr lang="en-US" dirty="0"/>
              <a:t>?</a:t>
            </a:r>
            <a:endParaRPr lang="en-IN" dirty="0"/>
          </a:p>
        </p:txBody>
      </p:sp>
      <p:pic>
        <p:nvPicPr>
          <p:cNvPr id="4" name="Picture 1026">
            <a:extLst>
              <a:ext uri="{FF2B5EF4-FFF2-40B4-BE49-F238E27FC236}">
                <a16:creationId xmlns:a16="http://schemas.microsoft.com/office/drawing/2014/main" id="{50B29534-E339-750D-DBD2-C9112B9F46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8" b="40871"/>
          <a:stretch>
            <a:fillRect/>
          </a:stretch>
        </p:blipFill>
        <p:spPr bwMode="auto">
          <a:xfrm>
            <a:off x="305789" y="1524001"/>
            <a:ext cx="853242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26">
            <a:extLst>
              <a:ext uri="{FF2B5EF4-FFF2-40B4-BE49-F238E27FC236}">
                <a16:creationId xmlns:a16="http://schemas.microsoft.com/office/drawing/2014/main" id="{B5819D5C-CA99-908C-B317-6AF8D05B5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30" b="1440"/>
          <a:stretch>
            <a:fillRect/>
          </a:stretch>
        </p:blipFill>
        <p:spPr bwMode="auto">
          <a:xfrm>
            <a:off x="305789" y="4038601"/>
            <a:ext cx="8532422" cy="2133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15FA-268E-9840-819B-3BB1099B16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Minimizing groups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C7571B-56F1-452B-5F38-B196D789D5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1"/>
          <a:stretch>
            <a:fillRect/>
          </a:stretch>
        </p:blipFill>
        <p:spPr bwMode="auto">
          <a:xfrm>
            <a:off x="388955" y="1600200"/>
            <a:ext cx="8366090" cy="453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9A283-3A18-C66A-353E-BB3E9439A6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Maximizing group size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4FF36E0-5358-04F6-5564-A88D2F6078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37715"/>
          <a:stretch>
            <a:fillRect/>
          </a:stretch>
        </p:blipFill>
        <p:spPr bwMode="auto">
          <a:xfrm>
            <a:off x="210951" y="1600200"/>
            <a:ext cx="8722097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022F544-79B7-9BE6-0947-E67E9A4D87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51" b="-67"/>
          <a:stretch>
            <a:fillRect/>
          </a:stretch>
        </p:blipFill>
        <p:spPr bwMode="auto">
          <a:xfrm>
            <a:off x="210950" y="4114800"/>
            <a:ext cx="8722097" cy="1904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74AF-C450-9DB0-88CF-8E8B5A7C4A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F012DDA-1203-93C2-97CC-729DBE4B56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8"/>
          <a:stretch>
            <a:fillRect/>
          </a:stretch>
        </p:blipFill>
        <p:spPr bwMode="auto">
          <a:xfrm>
            <a:off x="374330" y="1524000"/>
            <a:ext cx="839533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6" name="Picture 2">
            <a:extLst>
              <a:ext uri="{FF2B5EF4-FFF2-40B4-BE49-F238E27FC236}">
                <a16:creationId xmlns:a16="http://schemas.microsoft.com/office/drawing/2014/main" id="{D8640E97-F60F-443D-DE06-BC16FE8DB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97"/>
          <a:stretch>
            <a:fillRect/>
          </a:stretch>
        </p:blipFill>
        <p:spPr bwMode="auto">
          <a:xfrm>
            <a:off x="533400" y="3505200"/>
            <a:ext cx="8077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3A572-4624-C83E-3FFE-FC2855FFFA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Multiple solutions can exist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B0C41CE-1F07-EDF3-5D24-088AE26107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0"/>
          <a:stretch>
            <a:fillRect/>
          </a:stretch>
        </p:blipFill>
        <p:spPr bwMode="auto">
          <a:xfrm>
            <a:off x="259982" y="2057400"/>
            <a:ext cx="862403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1D46CCF-DF1A-3ED8-3F50-1CB41CC12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538" y="4820645"/>
            <a:ext cx="4208923" cy="17261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DF7F-5905-4A8C-52D9-7D28859B2B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Using K-maps to build binary adders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66DC2-637A-9FC9-2CCB-DE9ED7A2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2043505" cy="1557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9BB4C6-FF10-7102-BDA6-BAEC2F406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1" y="3581400"/>
            <a:ext cx="2552212" cy="23622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E129217-544A-BE5A-FF91-D9B1F41C62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5" t="40246" r="32755"/>
          <a:stretch>
            <a:fillRect/>
          </a:stretch>
        </p:blipFill>
        <p:spPr bwMode="auto">
          <a:xfrm>
            <a:off x="3657600" y="1588532"/>
            <a:ext cx="2438400" cy="145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9281C93-111F-BB23-EE60-5330E2FF1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5" t="40246" r="32755"/>
          <a:stretch>
            <a:fillRect/>
          </a:stretch>
        </p:blipFill>
        <p:spPr bwMode="auto">
          <a:xfrm>
            <a:off x="6096000" y="1588532"/>
            <a:ext cx="2438400" cy="145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0DF640-547E-5F5F-7B0E-3D298BA499C1}"/>
              </a:ext>
            </a:extLst>
          </p:cNvPr>
          <p:cNvSpPr txBox="1"/>
          <p:nvPr/>
        </p:nvSpPr>
        <p:spPr>
          <a:xfrm>
            <a:off x="4343400" y="1371600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K-map for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B2C5D-E52C-A9CC-9E5A-345F5BDB59E9}"/>
              </a:ext>
            </a:extLst>
          </p:cNvPr>
          <p:cNvSpPr txBox="1"/>
          <p:nvPr/>
        </p:nvSpPr>
        <p:spPr>
          <a:xfrm>
            <a:off x="6781800" y="1371600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K-map for 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0FB19C-3FB1-CFB9-4A0B-ED35D5BE0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2960132"/>
            <a:ext cx="4876800" cy="18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2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2844-BB77-BD12-867C-8D61ACFCF5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Four variable K-maps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751D3E-F164-846A-846F-7196956425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0"/>
          <a:stretch>
            <a:fillRect/>
          </a:stretch>
        </p:blipFill>
        <p:spPr bwMode="auto">
          <a:xfrm>
            <a:off x="108000" y="1600200"/>
            <a:ext cx="8928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AC40-903E-CF51-1158-0BB8928FE4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Four variable example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C93373-E8FC-C64B-FA60-D7B88BC69F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83035"/>
          <a:stretch>
            <a:fillRect/>
          </a:stretch>
        </p:blipFill>
        <p:spPr bwMode="auto">
          <a:xfrm>
            <a:off x="533400" y="1447800"/>
            <a:ext cx="807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D40E231-CC0D-D32E-122B-1A22D0AE5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2" r="51887" b="46820"/>
          <a:stretch>
            <a:fillRect/>
          </a:stretch>
        </p:blipFill>
        <p:spPr bwMode="auto">
          <a:xfrm>
            <a:off x="533400" y="1828800"/>
            <a:ext cx="3886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4043DF3-737F-72EB-F193-35079B8DB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3" t="16962" b="46820"/>
          <a:stretch>
            <a:fillRect/>
          </a:stretch>
        </p:blipFill>
        <p:spPr bwMode="auto">
          <a:xfrm>
            <a:off x="4419600" y="1828800"/>
            <a:ext cx="4191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BC762C9-F52A-F08C-73AC-72081150C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72" b="-541"/>
          <a:stretch>
            <a:fillRect/>
          </a:stretch>
        </p:blipFill>
        <p:spPr bwMode="auto">
          <a:xfrm>
            <a:off x="533400" y="3886200"/>
            <a:ext cx="8077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20FB-B950-FC8C-8796-A485AC0EE9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Prime implicants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12C906C-94CC-A49C-CFC6-32261564BF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7"/>
          <a:stretch>
            <a:fillRect/>
          </a:stretch>
        </p:blipFill>
        <p:spPr bwMode="auto">
          <a:xfrm>
            <a:off x="283029" y="1676400"/>
            <a:ext cx="8573011" cy="452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87C851-5E9E-62C5-21E3-76E031D3D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Graphical Device used to Simplify Boolean expressions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Relates inputs to Outputs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Useful for up to six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864E-D312-B2B7-9E6C-9AD873DAFF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Karnaugh Maps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8B47-AFED-5DDF-D295-ACCD09B564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Essential prime implicants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10E574A-A15A-FE21-76C5-A4DF5CB2F9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6"/>
          <a:stretch>
            <a:fillRect/>
          </a:stretch>
        </p:blipFill>
        <p:spPr bwMode="auto">
          <a:xfrm>
            <a:off x="419100" y="1447800"/>
            <a:ext cx="8305800" cy="474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772E-1231-C0D8-966E-1C808B5BE6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Covering the remaining </a:t>
            </a:r>
            <a:r>
              <a:rPr lang="en-US" dirty="0" err="1"/>
              <a:t>minterms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A53835-FA80-A61B-BB19-5FBF90F091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>
            <a:fillRect/>
          </a:stretch>
        </p:blipFill>
        <p:spPr bwMode="auto">
          <a:xfrm>
            <a:off x="304800" y="1524000"/>
            <a:ext cx="8534400" cy="481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6ADD-F602-CA1D-AC7A-2DF1BD4148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2CE2BC-E91F-4AC9-6210-9D31485249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0"/>
          <a:stretch>
            <a:fillRect/>
          </a:stretch>
        </p:blipFill>
        <p:spPr bwMode="auto">
          <a:xfrm>
            <a:off x="784948" y="1447800"/>
            <a:ext cx="7574104" cy="2613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2" name="Picture 2">
            <a:extLst>
              <a:ext uri="{FF2B5EF4-FFF2-40B4-BE49-F238E27FC236}">
                <a16:creationId xmlns:a16="http://schemas.microsoft.com/office/drawing/2014/main" id="{7B5DDBB4-1154-25A0-7EC6-1F8CDC57C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77"/>
          <a:stretch>
            <a:fillRect/>
          </a:stretch>
        </p:blipFill>
        <p:spPr bwMode="auto">
          <a:xfrm>
            <a:off x="990600" y="1828800"/>
            <a:ext cx="718947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911624-7C47-2C36-3EE4-E72D3423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Unspecified outputs for certain inputs</a:t>
            </a:r>
          </a:p>
          <a:p>
            <a:pPr>
              <a:buFontTx/>
              <a:buChar char="-"/>
            </a:pPr>
            <a:r>
              <a:rPr lang="en-US" dirty="0"/>
              <a:t>Used in Map to provide further simplification</a:t>
            </a:r>
          </a:p>
          <a:p>
            <a:pPr>
              <a:buFontTx/>
              <a:buChar char="-"/>
            </a:pPr>
            <a:r>
              <a:rPr lang="en-US" dirty="0"/>
              <a:t>X is marked inside the square for don’t care input</a:t>
            </a:r>
          </a:p>
          <a:p>
            <a:pPr>
              <a:buFontTx/>
              <a:buChar char="-"/>
            </a:pPr>
            <a:r>
              <a:rPr lang="en-US" dirty="0"/>
              <a:t>Choose to include each don’t care </a:t>
            </a:r>
            <a:r>
              <a:rPr lang="en-US" dirty="0" err="1"/>
              <a:t>minterm</a:t>
            </a:r>
            <a:r>
              <a:rPr lang="en-US" dirty="0"/>
              <a:t> as either 1 or 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E8A7-72DA-2BAD-AAB0-9872DB913E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Don’t Care Conditions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F1EF-D80C-9302-3C74-3E5C6A155C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Don’t care conditions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308EE3-DAF5-35E7-AD5C-793FAE58F8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3" b="22652"/>
          <a:stretch>
            <a:fillRect/>
          </a:stretch>
        </p:blipFill>
        <p:spPr bwMode="auto">
          <a:xfrm>
            <a:off x="120701" y="1600200"/>
            <a:ext cx="890259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B2540C1-C6A3-4EA7-AC3F-BBAC9ABCD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48"/>
          <a:stretch>
            <a:fillRect/>
          </a:stretch>
        </p:blipFill>
        <p:spPr bwMode="auto">
          <a:xfrm>
            <a:off x="120700" y="4800600"/>
            <a:ext cx="890259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DFE2-39CE-3D41-32A3-3CB2B7096B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Don’t care simplifications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107DA7A-AA64-A281-63B6-D3480B1016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1"/>
          <a:stretch>
            <a:fillRect/>
          </a:stretch>
        </p:blipFill>
        <p:spPr bwMode="auto">
          <a:xfrm>
            <a:off x="304800" y="1600200"/>
            <a:ext cx="8686800" cy="460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F6A61-CFCC-CF52-22C3-2B09B832A7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7F0D683-4545-74D2-1FA3-E1D441999C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4"/>
          <a:stretch>
            <a:fillRect/>
          </a:stretch>
        </p:blipFill>
        <p:spPr bwMode="auto">
          <a:xfrm>
            <a:off x="914400" y="1522032"/>
            <a:ext cx="7315200" cy="266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0" name="Picture 2">
            <a:extLst>
              <a:ext uri="{FF2B5EF4-FFF2-40B4-BE49-F238E27FC236}">
                <a16:creationId xmlns:a16="http://schemas.microsoft.com/office/drawing/2014/main" id="{B37EEB64-404D-6E92-8857-A496FB2CC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>
            <a:fillRect/>
          </a:stretch>
        </p:blipFill>
        <p:spPr bwMode="auto">
          <a:xfrm>
            <a:off x="882648" y="1389610"/>
            <a:ext cx="7423152" cy="485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D6645F-087A-7A9E-32F6-FA8161EA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Combine valid adjacent squares containing 0’s</a:t>
            </a:r>
          </a:p>
          <a:p>
            <a:pPr>
              <a:buFontTx/>
              <a:buChar char="-"/>
            </a:pPr>
            <a:r>
              <a:rPr lang="en-US" dirty="0"/>
              <a:t>Obtain simplified expression of the complement in SOP form</a:t>
            </a:r>
          </a:p>
          <a:p>
            <a:pPr>
              <a:buFontTx/>
              <a:buChar char="-"/>
            </a:pPr>
            <a:r>
              <a:rPr lang="en-US" dirty="0"/>
              <a:t>Compliment further to get function in POS 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1B1D-F98B-B6A2-F653-1BAB46BF04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POS Simplification</a:t>
            </a:r>
          </a:p>
        </p:txBody>
      </p:sp>
      <p:sp>
        <p:nvSpPr>
          <p:cNvPr id="64549" name="Text Box 37">
            <a:extLst>
              <a:ext uri="{FF2B5EF4-FFF2-40B4-BE49-F238E27FC236}">
                <a16:creationId xmlns:a16="http://schemas.microsoft.com/office/drawing/2014/main" id="{D82FA3C1-B6B0-37C2-0589-1981B0E3F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14675"/>
            <a:ext cx="4027488" cy="4667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2"/>
                </a:solidFill>
              </a:rPr>
              <a:t>F(A,B,C,D) = </a:t>
            </a:r>
            <a:r>
              <a:rPr lang="en-US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(0,1,2,5,8,9,10)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64554" name="Line 42">
            <a:extLst>
              <a:ext uri="{FF2B5EF4-FFF2-40B4-BE49-F238E27FC236}">
                <a16:creationId xmlns:a16="http://schemas.microsoft.com/office/drawing/2014/main" id="{6856B397-BB87-A674-9264-AB62217A08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971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61" name="Line 49">
            <a:extLst>
              <a:ext uri="{FF2B5EF4-FFF2-40B4-BE49-F238E27FC236}">
                <a16:creationId xmlns:a16="http://schemas.microsoft.com/office/drawing/2014/main" id="{5D7335A0-3BE8-B579-333C-918EBEAD0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724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D28B22B1-23B4-D039-21E5-E48BAA5EC9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195098"/>
              </p:ext>
            </p:extLst>
          </p:nvPr>
        </p:nvGraphicFramePr>
        <p:xfrm>
          <a:off x="685800" y="3810000"/>
          <a:ext cx="4191000" cy="2667000"/>
        </p:xfrm>
        <a:graphic>
          <a:graphicData uri="http://schemas.openxmlformats.org/drawingml/2006/table">
            <a:tbl>
              <a:tblPr/>
              <a:tblGrid>
                <a:gridCol w="1047750">
                  <a:extLst>
                    <a:ext uri="{9D8B030D-6E8A-4147-A177-3AD203B41FA5}">
                      <a16:colId xmlns:a16="http://schemas.microsoft.com/office/drawing/2014/main" val="244395211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01793298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474028537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303502414"/>
                    </a:ext>
                  </a:extLst>
                </a:gridCol>
              </a:tblGrid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565628"/>
                  </a:ext>
                </a:extLst>
              </a:tr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153144"/>
                  </a:ext>
                </a:extLst>
              </a:tr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302949"/>
                  </a:ext>
                </a:extLst>
              </a:tr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225946"/>
                  </a:ext>
                </a:extLst>
              </a:tr>
            </a:tbl>
          </a:graphicData>
        </a:graphic>
      </p:graphicFrame>
      <p:sp>
        <p:nvSpPr>
          <p:cNvPr id="57395" name="Line 51">
            <a:extLst>
              <a:ext uri="{FF2B5EF4-FFF2-40B4-BE49-F238E27FC236}">
                <a16:creationId xmlns:a16="http://schemas.microsoft.com/office/drawing/2014/main" id="{F80EF487-D42E-689B-CAF3-C31D814C74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962400"/>
            <a:ext cx="0" cy="22860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96" name="Line 52">
            <a:extLst>
              <a:ext uri="{FF2B5EF4-FFF2-40B4-BE49-F238E27FC236}">
                <a16:creationId xmlns:a16="http://schemas.microsoft.com/office/drawing/2014/main" id="{513D0815-645B-BD0F-C128-4CD5192D55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962400"/>
            <a:ext cx="0" cy="22860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98" name="Line 54">
            <a:extLst>
              <a:ext uri="{FF2B5EF4-FFF2-40B4-BE49-F238E27FC236}">
                <a16:creationId xmlns:a16="http://schemas.microsoft.com/office/drawing/2014/main" id="{B147B694-3FC0-0B13-6347-034671F01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6248400"/>
            <a:ext cx="5334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99" name="Line 55">
            <a:extLst>
              <a:ext uri="{FF2B5EF4-FFF2-40B4-BE49-F238E27FC236}">
                <a16:creationId xmlns:a16="http://schemas.microsoft.com/office/drawing/2014/main" id="{49B9E564-92BC-48DB-EDB0-65A142538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962400"/>
            <a:ext cx="5334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05" name="Line 61">
            <a:extLst>
              <a:ext uri="{FF2B5EF4-FFF2-40B4-BE49-F238E27FC236}">
                <a16:creationId xmlns:a16="http://schemas.microsoft.com/office/drawing/2014/main" id="{2FF70F55-431E-C381-AB24-F5EE3C8C53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886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08" name="Line 64">
            <a:extLst>
              <a:ext uri="{FF2B5EF4-FFF2-40B4-BE49-F238E27FC236}">
                <a16:creationId xmlns:a16="http://schemas.microsoft.com/office/drawing/2014/main" id="{F8BC8BBF-E884-5EA8-665F-6EED3705C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638800"/>
            <a:ext cx="36576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09" name="Line 65">
            <a:extLst>
              <a:ext uri="{FF2B5EF4-FFF2-40B4-BE49-F238E27FC236}">
                <a16:creationId xmlns:a16="http://schemas.microsoft.com/office/drawing/2014/main" id="{E27CA131-E40D-DD3A-0D5B-008B463A1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257800"/>
            <a:ext cx="3657600" cy="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10" name="Line 66">
            <a:extLst>
              <a:ext uri="{FF2B5EF4-FFF2-40B4-BE49-F238E27FC236}">
                <a16:creationId xmlns:a16="http://schemas.microsoft.com/office/drawing/2014/main" id="{0A5FB2FA-1CA0-DBA6-F759-862E2F421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257800"/>
            <a:ext cx="0" cy="3810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11" name="Line 67">
            <a:extLst>
              <a:ext uri="{FF2B5EF4-FFF2-40B4-BE49-F238E27FC236}">
                <a16:creationId xmlns:a16="http://schemas.microsoft.com/office/drawing/2014/main" id="{8B5A2DAA-0585-B5B7-0009-908013289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257800"/>
            <a:ext cx="0" cy="381000"/>
          </a:xfrm>
          <a:prstGeom prst="line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12" name="Line 68">
            <a:extLst>
              <a:ext uri="{FF2B5EF4-FFF2-40B4-BE49-F238E27FC236}">
                <a16:creationId xmlns:a16="http://schemas.microsoft.com/office/drawing/2014/main" id="{AF02E464-394D-D212-B9C5-02E22BDA1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572000"/>
            <a:ext cx="0" cy="114300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13" name="Line 69">
            <a:extLst>
              <a:ext uri="{FF2B5EF4-FFF2-40B4-BE49-F238E27FC236}">
                <a16:creationId xmlns:a16="http://schemas.microsoft.com/office/drawing/2014/main" id="{9B37CAE8-2519-C73C-D862-FB1E10FB1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572000"/>
            <a:ext cx="685800" cy="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15" name="Line 71">
            <a:extLst>
              <a:ext uri="{FF2B5EF4-FFF2-40B4-BE49-F238E27FC236}">
                <a16:creationId xmlns:a16="http://schemas.microsoft.com/office/drawing/2014/main" id="{E1848A45-033A-F8CB-F896-6DA713BCF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6388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16" name="Line 72">
            <a:extLst>
              <a:ext uri="{FF2B5EF4-FFF2-40B4-BE49-F238E27FC236}">
                <a16:creationId xmlns:a16="http://schemas.microsoft.com/office/drawing/2014/main" id="{3762B553-A5F7-8CB4-81F1-1A4519DAF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638800"/>
            <a:ext cx="0" cy="15240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19" name="Line 75">
            <a:extLst>
              <a:ext uri="{FF2B5EF4-FFF2-40B4-BE49-F238E27FC236}">
                <a16:creationId xmlns:a16="http://schemas.microsoft.com/office/drawing/2014/main" id="{F27CDCFF-B0EF-5CFD-3A56-A4A803183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715000"/>
            <a:ext cx="838200" cy="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20" name="Line 76">
            <a:extLst>
              <a:ext uri="{FF2B5EF4-FFF2-40B4-BE49-F238E27FC236}">
                <a16:creationId xmlns:a16="http://schemas.microsoft.com/office/drawing/2014/main" id="{CFDEC532-9A53-8FD7-76EE-BEFE0AA9B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572000"/>
            <a:ext cx="0" cy="114300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21" name="Line 77">
            <a:extLst>
              <a:ext uri="{FF2B5EF4-FFF2-40B4-BE49-F238E27FC236}">
                <a16:creationId xmlns:a16="http://schemas.microsoft.com/office/drawing/2014/main" id="{00751E37-730F-DBCA-6419-94FA061BB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4572000"/>
            <a:ext cx="609600" cy="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422" name="Line 78">
            <a:extLst>
              <a:ext uri="{FF2B5EF4-FFF2-40B4-BE49-F238E27FC236}">
                <a16:creationId xmlns:a16="http://schemas.microsoft.com/office/drawing/2014/main" id="{D8364EB6-BB8E-44FC-5D36-E6272CBDB7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5715000"/>
            <a:ext cx="609600" cy="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C1A7F-16EA-601C-7584-E9008C443BB8}"/>
              </a:ext>
            </a:extLst>
          </p:cNvPr>
          <p:cNvSpPr txBox="1"/>
          <p:nvPr/>
        </p:nvSpPr>
        <p:spPr>
          <a:xfrm>
            <a:off x="5410200" y="3785716"/>
            <a:ext cx="3200400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F’ = AB + CD + BD’</a:t>
            </a:r>
          </a:p>
          <a:p>
            <a:pPr>
              <a:lnSpc>
                <a:spcPct val="200000"/>
              </a:lnSpc>
            </a:pPr>
            <a:r>
              <a:rPr lang="en-IN" dirty="0"/>
              <a:t>By De Morgan’s:</a:t>
            </a:r>
          </a:p>
          <a:p>
            <a:pPr>
              <a:lnSpc>
                <a:spcPct val="200000"/>
              </a:lnSpc>
            </a:pPr>
            <a:r>
              <a:rPr lang="en-IN" dirty="0"/>
              <a:t>F = (A’+B’) (C’+D’)(B’+D)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9" grpId="0" animBg="1"/>
      <p:bldP spid="57395" grpId="0" animBg="1"/>
      <p:bldP spid="57396" grpId="0" animBg="1"/>
      <p:bldP spid="57398" grpId="0" animBg="1"/>
      <p:bldP spid="57399" grpId="0" animBg="1"/>
      <p:bldP spid="57405" grpId="0" animBg="1"/>
      <p:bldP spid="57408" grpId="0" animBg="1"/>
      <p:bldP spid="57409" grpId="0" animBg="1"/>
      <p:bldP spid="57410" grpId="0" animBg="1"/>
      <p:bldP spid="57411" grpId="0" animBg="1"/>
      <p:bldP spid="57412" grpId="0" animBg="1"/>
      <p:bldP spid="57413" grpId="0" animBg="1"/>
      <p:bldP spid="57415" grpId="0" animBg="1"/>
      <p:bldP spid="57416" grpId="0" animBg="1"/>
      <p:bldP spid="57419" grpId="0" animBg="1"/>
      <p:bldP spid="57420" grpId="0" animBg="1"/>
      <p:bldP spid="57421" grpId="0" animBg="1"/>
      <p:bldP spid="57422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>
            <a:extLst>
              <a:ext uri="{FF2B5EF4-FFF2-40B4-BE49-F238E27FC236}">
                <a16:creationId xmlns:a16="http://schemas.microsoft.com/office/drawing/2014/main" id="{20946BA2-85C1-0DE4-97AD-EB8B91985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172200"/>
            <a:ext cx="1644650" cy="53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E9E80-4DCC-3683-7C4A-2D831F8540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Five variable K-map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4516B6B-F13A-3289-C5C5-8AA350BBC9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01"/>
          <a:stretch>
            <a:fillRect/>
          </a:stretch>
        </p:blipFill>
        <p:spPr bwMode="auto">
          <a:xfrm>
            <a:off x="457200" y="1676400"/>
            <a:ext cx="8095878" cy="406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ADB739-8CAC-CBE3-FE63-B5EE768F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Reduce expressions to a </a:t>
            </a:r>
            <a:r>
              <a:rPr lang="en-US" b="1" i="1" dirty="0"/>
              <a:t>minimal sum of products</a:t>
            </a:r>
            <a:r>
              <a:rPr lang="en-US" dirty="0"/>
              <a:t> (MSP) form</a:t>
            </a:r>
          </a:p>
          <a:p>
            <a:pPr lvl="1">
              <a:buFontTx/>
              <a:buChar char="-"/>
            </a:pPr>
            <a:r>
              <a:rPr lang="en-US" dirty="0"/>
              <a:t>Minimum number of product terms</a:t>
            </a:r>
          </a:p>
          <a:p>
            <a:pPr lvl="1">
              <a:buFontTx/>
              <a:buChar char="-"/>
            </a:pPr>
            <a:r>
              <a:rPr lang="en-US" dirty="0"/>
              <a:t>Each product has a minimal number of literals</a:t>
            </a:r>
          </a:p>
          <a:p>
            <a:pPr>
              <a:buFontTx/>
              <a:buChar char="-"/>
            </a:pPr>
            <a:r>
              <a:rPr lang="en-US" dirty="0"/>
              <a:t>Circuit-wise leads to minimal two-level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7BE8-C777-C08A-539A-98071762BD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Minimal sum of products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1AE452-1AE6-2C98-0769-D88C34E02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341437"/>
            <a:ext cx="82296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dirty="0"/>
              <a:t>Row of a Truth Table corresponds to a square in K-map</a:t>
            </a:r>
          </a:p>
          <a:p>
            <a:pPr>
              <a:buFontTx/>
              <a:buChar char="-"/>
            </a:pPr>
            <a:r>
              <a:rPr lang="en-US" sz="2000" dirty="0"/>
              <a:t>Adjacent square differ in only one variable</a:t>
            </a:r>
          </a:p>
          <a:p>
            <a:pPr>
              <a:buFontTx/>
              <a:buChar char="-"/>
            </a:pPr>
            <a:r>
              <a:rPr lang="en-US" sz="2000" dirty="0"/>
              <a:t>Combine squares with 1’s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3437-D42F-4703-4D15-E45348BA71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K-maps</a:t>
            </a:r>
            <a:endParaRPr lang="en-IN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11067112-ACE2-BBEA-4766-CF982C0E95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3" r="50000" b="56316"/>
          <a:stretch>
            <a:fillRect/>
          </a:stretch>
        </p:blipFill>
        <p:spPr bwMode="auto">
          <a:xfrm>
            <a:off x="762000" y="2514600"/>
            <a:ext cx="3467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F8EEC53-4D8F-A461-B57C-031190721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84" r="50000" b="5818"/>
          <a:stretch>
            <a:fillRect/>
          </a:stretch>
        </p:blipFill>
        <p:spPr bwMode="auto">
          <a:xfrm>
            <a:off x="762000" y="4038600"/>
            <a:ext cx="34671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B184EF3-A077-DFF7-68C0-BA688DD93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123" r="3846" b="35802"/>
          <a:stretch>
            <a:fillRect/>
          </a:stretch>
        </p:blipFill>
        <p:spPr bwMode="auto">
          <a:xfrm>
            <a:off x="5181600" y="2514600"/>
            <a:ext cx="3200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C24838D-CD30-7EB1-D689-F4C08C5A4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4199" r="3846" b="5819"/>
          <a:stretch>
            <a:fillRect/>
          </a:stretch>
        </p:blipFill>
        <p:spPr bwMode="auto">
          <a:xfrm>
            <a:off x="5181600" y="5029200"/>
            <a:ext cx="3200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F3AF80-7443-D4BB-3D5F-13528655203B}"/>
              </a:ext>
            </a:extLst>
          </p:cNvPr>
          <p:cNvSpPr txBox="1"/>
          <p:nvPr/>
        </p:nvSpPr>
        <p:spPr>
          <a:xfrm>
            <a:off x="4914900" y="3319046"/>
            <a:ext cx="685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x = 0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7A2BC-D2C2-0207-30B0-F0155774F13C}"/>
              </a:ext>
            </a:extLst>
          </p:cNvPr>
          <p:cNvSpPr txBox="1"/>
          <p:nvPr/>
        </p:nvSpPr>
        <p:spPr>
          <a:xfrm>
            <a:off x="4914900" y="3623846"/>
            <a:ext cx="685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x = 1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42C503-5A6E-5F0C-82E8-8FB99D1B199A}"/>
              </a:ext>
            </a:extLst>
          </p:cNvPr>
          <p:cNvSpPr txBox="1"/>
          <p:nvPr/>
        </p:nvSpPr>
        <p:spPr>
          <a:xfrm>
            <a:off x="4914900" y="2983468"/>
            <a:ext cx="3390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y z   =     0 0       0 1       1 1       1 0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6D10-6C95-F632-6DCF-DB492ED42D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Filling in the k-map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1B3E8F-D8AB-641C-6474-6B19156DE7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28"/>
          <a:stretch>
            <a:fillRect/>
          </a:stretch>
        </p:blipFill>
        <p:spPr bwMode="auto">
          <a:xfrm>
            <a:off x="342900" y="1447800"/>
            <a:ext cx="8458200" cy="500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3B5C-A0D4-827A-B36C-447DD5E5DD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Reducing two </a:t>
            </a:r>
            <a:r>
              <a:rPr lang="en-US" dirty="0" err="1"/>
              <a:t>minterms</a:t>
            </a:r>
            <a:r>
              <a:rPr lang="en-US" dirty="0"/>
              <a:t> in k-maps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71F570D-0990-F01A-3E4B-9722B5BEF5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9" b="47561"/>
          <a:stretch>
            <a:fillRect/>
          </a:stretch>
        </p:blipFill>
        <p:spPr bwMode="auto">
          <a:xfrm>
            <a:off x="97011" y="1600201"/>
            <a:ext cx="894997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2AD53EE-54D3-4B86-A818-57C928E66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40" b="15897"/>
          <a:stretch>
            <a:fillRect/>
          </a:stretch>
        </p:blipFill>
        <p:spPr bwMode="auto">
          <a:xfrm>
            <a:off x="97010" y="4038601"/>
            <a:ext cx="8949977" cy="198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3BAE-B672-B979-B2A6-4FB7CD71B2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Reducing four </a:t>
            </a:r>
            <a:r>
              <a:rPr lang="en-US" dirty="0" err="1"/>
              <a:t>minterms</a:t>
            </a:r>
            <a:r>
              <a:rPr lang="en-US" dirty="0"/>
              <a:t> in k-maps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546A4E-801E-9413-F99A-84A2B33668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0" b="32429"/>
          <a:stretch>
            <a:fillRect/>
          </a:stretch>
        </p:blipFill>
        <p:spPr bwMode="auto">
          <a:xfrm>
            <a:off x="132469" y="1676400"/>
            <a:ext cx="887906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8799D74-9FAC-2057-D639-5BCB09868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90" b="-779"/>
          <a:stretch>
            <a:fillRect/>
          </a:stretch>
        </p:blipFill>
        <p:spPr bwMode="auto">
          <a:xfrm>
            <a:off x="132469" y="4419600"/>
            <a:ext cx="887906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B7B5-5429-7A38-1E3A-5427B35715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Reducible groups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74D944-DB5D-E1A1-6474-95DD1A8D2B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4"/>
          <a:stretch>
            <a:fillRect/>
          </a:stretch>
        </p:blipFill>
        <p:spPr bwMode="auto">
          <a:xfrm>
            <a:off x="200729" y="1828800"/>
            <a:ext cx="874254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2774-9359-3480-CB3A-C9E6CC3888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Reducing multiple groups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DF7C013-EF40-BA52-31D4-E548CEF668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0"/>
          <a:stretch>
            <a:fillRect/>
          </a:stretch>
        </p:blipFill>
        <p:spPr bwMode="auto">
          <a:xfrm>
            <a:off x="390425" y="1524000"/>
            <a:ext cx="8363150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7733</TotalTime>
  <Words>335</Words>
  <Application>Microsoft Office PowerPoint</Application>
  <PresentationFormat>On-screen Show (4:3)</PresentationFormat>
  <Paragraphs>74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Symbol</vt:lpstr>
      <vt:lpstr>Times New Roman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556</cp:revision>
  <dcterms:created xsi:type="dcterms:W3CDTF">2010-01-15T20:22:21Z</dcterms:created>
  <dcterms:modified xsi:type="dcterms:W3CDTF">2025-08-13T09:56:20Z</dcterms:modified>
</cp:coreProperties>
</file>