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337" r:id="rId2"/>
    <p:sldId id="502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402" r:id="rId18"/>
    <p:sldId id="518" r:id="rId19"/>
    <p:sldId id="517" r:id="rId20"/>
    <p:sldId id="519" r:id="rId21"/>
    <p:sldId id="520" r:id="rId22"/>
    <p:sldId id="521" r:id="rId23"/>
    <p:sldId id="522" r:id="rId24"/>
    <p:sldId id="52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578" autoAdjust="0"/>
  </p:normalViewPr>
  <p:slideViewPr>
    <p:cSldViewPr>
      <p:cViewPr varScale="1">
        <p:scale>
          <a:sx n="98" d="100"/>
          <a:sy n="98" d="100"/>
        </p:scale>
        <p:origin x="96" y="1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9/29/2025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A737-ED9C-04E0-261C-E6AEFF530F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3 x 4 x 3 PLA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C973ED-BC58-EF2C-D085-7DB7130FD5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85800" y="1600200"/>
            <a:ext cx="7696200" cy="48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75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25B5-8FAF-5AAF-B740-EDC16352AD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Optimizing expressions for PLA implementation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950C91-4A99-D283-3F2A-E75A4461E0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447800"/>
            <a:ext cx="7696200" cy="485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32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FFF4-C659-1A82-0FD6-AB1A61898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865D-0581-A1AF-F3FC-C67E3F1121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Optimizing expressions for PLA implementation</a:t>
            </a: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36603EB-E3C4-2F6B-3187-EDC8985522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62" y="1447800"/>
            <a:ext cx="7748876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1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E763-EA29-694F-306E-795E00F492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Implementing our </a:t>
            </a:r>
            <a:r>
              <a:rPr lang="en-US" dirty="0"/>
              <a:t>example with PLA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A687DC-8208-5164-1720-2DCBC0982C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952500" y="1524000"/>
            <a:ext cx="7239000" cy="463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34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680BC-5DD5-BEB5-A1A8-2984DAB7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2438400" cy="4525963"/>
          </a:xfrm>
        </p:spPr>
        <p:txBody>
          <a:bodyPr/>
          <a:lstStyle/>
          <a:p>
            <a:pPr marL="0" indent="0"/>
            <a:r>
              <a:rPr lang="en-US" dirty="0"/>
              <a:t>Implement the two functions given below using a 3x4x2 PLA:</a:t>
            </a:r>
          </a:p>
          <a:p>
            <a:pPr algn="ctr">
              <a:spcBef>
                <a:spcPct val="50000"/>
              </a:spcBef>
            </a:pPr>
            <a:r>
              <a:rPr lang="en-US" altLang="en-US" b="1" dirty="0"/>
              <a:t>F1=</a:t>
            </a:r>
            <a:r>
              <a:rPr lang="en-US" altLang="en-US" b="1" dirty="0">
                <a:sym typeface="Symbol" panose="05050102010706020507" pitchFamily="18" charset="2"/>
              </a:rPr>
              <a:t>(0,1,2,4)</a:t>
            </a:r>
          </a:p>
          <a:p>
            <a:pPr algn="ctr">
              <a:spcBef>
                <a:spcPct val="50000"/>
              </a:spcBef>
            </a:pPr>
            <a:r>
              <a:rPr lang="en-US" altLang="en-US" b="1" dirty="0">
                <a:sym typeface="Symbol" panose="05050102010706020507" pitchFamily="18" charset="2"/>
              </a:rPr>
              <a:t>F2= (0,5,6,7)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D959-65EA-70F3-A4F3-9EB7DD5595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69F472-33B4-CEE5-A166-057AF9F0D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03"/>
          <a:stretch>
            <a:fillRect/>
          </a:stretch>
        </p:blipFill>
        <p:spPr bwMode="auto">
          <a:xfrm>
            <a:off x="2757407" y="1371600"/>
            <a:ext cx="600301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E02182C-B994-E72C-6CD7-C9DEB9EAF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998"/>
          <a:stretch>
            <a:fillRect/>
          </a:stretch>
        </p:blipFill>
        <p:spPr bwMode="auto">
          <a:xfrm>
            <a:off x="2771614" y="1371600"/>
            <a:ext cx="600301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3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3A57-09AB-CE5B-5A59-F41E97524C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 2 – circuit implementation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CB3059-E7A4-B83D-C8D5-643EB08723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1"/>
          <a:stretch>
            <a:fillRect/>
          </a:stretch>
        </p:blipFill>
        <p:spPr bwMode="auto">
          <a:xfrm>
            <a:off x="2819400" y="1447800"/>
            <a:ext cx="6019006" cy="490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DE431A7-14F2-8C7B-E665-8CDEEE7B5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0" t="51330" r="16646" b="6553"/>
          <a:stretch>
            <a:fillRect/>
          </a:stretch>
        </p:blipFill>
        <p:spPr bwMode="auto">
          <a:xfrm>
            <a:off x="228600" y="3992562"/>
            <a:ext cx="3352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75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3E22-DC8E-C8CE-7A26-C5D5C1E72B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PLA summary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7D5760-A8B4-2740-44FB-DEEB93D7CD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2"/>
          <a:stretch>
            <a:fillRect/>
          </a:stretch>
        </p:blipFill>
        <p:spPr bwMode="auto">
          <a:xfrm>
            <a:off x="477578" y="1752600"/>
            <a:ext cx="8188844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10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346218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2B01D-B949-21FD-2AF9-79D40438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4FAB9-AFCA-60C5-53AA-9D6E2ECF00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Programmable logic devices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6CFDE2-A376-EC82-F760-B301059D71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4"/>
          <a:stretch>
            <a:fillRect/>
          </a:stretch>
        </p:blipFill>
        <p:spPr bwMode="auto">
          <a:xfrm>
            <a:off x="480673" y="1524000"/>
            <a:ext cx="8182653" cy="490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686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367A03-0CC0-5BB6-18D2-6923EF306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34290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 array is fixed, AND array can be programmed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Less flexible than PLA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product terms available per function is fixed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D3A7B-65E5-97C0-494E-D2A41F8DFB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Programmable Array Logic (PAL)</a:t>
            </a:r>
            <a:endParaRPr lang="en-IN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5A16815-CDC0-9960-00D7-38D73662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60"/>
          <a:stretch>
            <a:fillRect/>
          </a:stretch>
        </p:blipFill>
        <p:spPr>
          <a:xfrm>
            <a:off x="3581400" y="1568029"/>
            <a:ext cx="5257800" cy="437757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F6E0DA4-E7B0-007F-A7A3-C20AD6CE868B}"/>
              </a:ext>
            </a:extLst>
          </p:cNvPr>
          <p:cNvSpPr txBox="1"/>
          <p:nvPr/>
        </p:nvSpPr>
        <p:spPr>
          <a:xfrm>
            <a:off x="3581400" y="6019799"/>
            <a:ext cx="5410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1600" dirty="0">
                <a:latin typeface="+mn-lt"/>
              </a:rPr>
              <a:t>Only functions with at most four products can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1223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8399-5B19-CA27-81FF-9FCAC3370F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Programmable logic devices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A9D8F9-E016-B3E6-864A-3239D364D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2610036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72BDB8-9727-99A5-1967-EA7099E17587}"/>
              </a:ext>
            </a:extLst>
          </p:cNvPr>
          <p:cNvSpPr txBox="1"/>
          <p:nvPr/>
        </p:nvSpPr>
        <p:spPr>
          <a:xfrm>
            <a:off x="533400" y="3419959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Fixed logic circuit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185BA4-E7C9-4028-178E-99A996F1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128" y="1600200"/>
            <a:ext cx="4563456" cy="4574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7A0472-B036-263F-BF05-26AD85D11B72}"/>
              </a:ext>
            </a:extLst>
          </p:cNvPr>
          <p:cNvSpPr txBox="1"/>
          <p:nvPr/>
        </p:nvSpPr>
        <p:spPr>
          <a:xfrm>
            <a:off x="228600" y="552872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Simple programmable logic device built using </a:t>
            </a:r>
            <a:r>
              <a:rPr lang="en-IN" i="1" dirty="0" err="1"/>
              <a:t>antifuses</a:t>
            </a:r>
            <a:r>
              <a:rPr lang="en-IN" dirty="0"/>
              <a:t> that can be </a:t>
            </a:r>
            <a:r>
              <a:rPr lang="en-IN" i="1" dirty="0"/>
              <a:t>burned</a:t>
            </a:r>
            <a:r>
              <a:rPr lang="en-IN" dirty="0"/>
              <a:t> in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183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486F3F-4ED7-2EF8-FBCC-B2B78E83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en-US" altLang="en-US" sz="1800" dirty="0"/>
              <a:t>W = AB</a:t>
            </a:r>
            <a:r>
              <a:rPr lang="en-US" altLang="en-US" sz="1800" dirty="0">
                <a:sym typeface="Symbol" panose="05050102010706020507" pitchFamily="18" charset="2"/>
              </a:rPr>
              <a:t>C  + CD</a:t>
            </a:r>
          </a:p>
          <a:p>
            <a:pPr eaLnBrk="0" hangingPunct="0"/>
            <a:r>
              <a:rPr lang="en-US" altLang="en-US" sz="1800" dirty="0">
                <a:sym typeface="Symbol" panose="05050102010706020507" pitchFamily="18" charset="2"/>
              </a:rPr>
              <a:t>X = </a:t>
            </a:r>
            <a:r>
              <a:rPr lang="en-US" altLang="en-US" sz="1800" dirty="0"/>
              <a:t>A</a:t>
            </a:r>
            <a:r>
              <a:rPr lang="en-US" altLang="en-US" sz="1800" dirty="0">
                <a:sym typeface="Symbol" panose="05050102010706020507" pitchFamily="18" charset="2"/>
              </a:rPr>
              <a:t>BC  + ACD + ACD + BCD </a:t>
            </a:r>
          </a:p>
          <a:p>
            <a:pPr eaLnBrk="0" hangingPunct="0"/>
            <a:r>
              <a:rPr lang="en-US" altLang="en-US" sz="1800" dirty="0">
                <a:sym typeface="Symbol" panose="05050102010706020507" pitchFamily="18" charset="2"/>
              </a:rPr>
              <a:t>Y = ACD + ACD + ABD </a:t>
            </a:r>
            <a:endParaRPr lang="en-US" altLang="en-US" sz="1800" dirty="0">
              <a:solidFill>
                <a:srgbClr val="CC0099"/>
              </a:solidFill>
              <a:sym typeface="Symbol" panose="05050102010706020507" pitchFamily="18" charset="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5121-8257-2093-EDB0-7603EE1E9B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7AB07-197C-03A6-D305-B90B6BDEA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94576"/>
            <a:ext cx="480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33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9151F1-1E88-AE59-512F-0C34448B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allowed outputs to be connected back as inputs?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525E-2E81-8E4B-8DFB-58361A08F7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More complex functions using PALs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C6DD5D-3A82-A1BD-7D6A-1689D9C0B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 b="52824"/>
          <a:stretch>
            <a:fillRect/>
          </a:stretch>
        </p:blipFill>
        <p:spPr>
          <a:xfrm>
            <a:off x="1219200" y="2133600"/>
            <a:ext cx="6629400" cy="3581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522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7C532-9016-1FC7-897D-BC7D01A48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4495800" cy="5135563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altLang="en-US" dirty="0"/>
              <a:t>Implement the following equations using a PAL with 4 inputs, 4 outputs, and 3-wide AND-OR structure.</a:t>
            </a:r>
          </a:p>
          <a:p>
            <a:pPr lvl="1"/>
            <a:r>
              <a:rPr lang="en-US" altLang="en-US" dirty="0"/>
              <a:t>W(A, B, C, D) = </a:t>
            </a:r>
            <a:r>
              <a:rPr lang="en-US" altLang="en-US" dirty="0">
                <a:sym typeface="Symbol" panose="05050102010706020507" pitchFamily="18" charset="2"/>
              </a:rPr>
              <a:t>m(2, 12, 13)</a:t>
            </a:r>
          </a:p>
          <a:p>
            <a:pPr lvl="1"/>
            <a:r>
              <a:rPr lang="en-US" altLang="en-US" dirty="0"/>
              <a:t>X(A, B, C, D) = </a:t>
            </a:r>
            <a:r>
              <a:rPr lang="en-US" altLang="en-US" dirty="0">
                <a:sym typeface="Symbol" panose="05050102010706020507" pitchFamily="18" charset="2"/>
              </a:rPr>
              <a:t>m(7, 8, 9, 10, 11, 12, 13, 14, 15)</a:t>
            </a:r>
          </a:p>
          <a:p>
            <a:pPr lvl="1"/>
            <a:r>
              <a:rPr lang="en-US" altLang="en-US" dirty="0"/>
              <a:t>Y(A, B, C, D) = </a:t>
            </a:r>
            <a:r>
              <a:rPr lang="en-US" altLang="en-US" dirty="0">
                <a:sym typeface="Symbol" panose="05050102010706020507" pitchFamily="18" charset="2"/>
              </a:rPr>
              <a:t>m(0, 2, 3, 4, 5, 6, 7, 8, 10, 11, 15)</a:t>
            </a:r>
          </a:p>
          <a:p>
            <a:pPr lvl="1"/>
            <a:r>
              <a:rPr lang="en-US" altLang="en-US" dirty="0"/>
              <a:t>Z(A, B, C, D) = </a:t>
            </a:r>
            <a:r>
              <a:rPr lang="en-US" altLang="en-US" dirty="0">
                <a:sym typeface="Symbol" panose="05050102010706020507" pitchFamily="18" charset="2"/>
              </a:rPr>
              <a:t>m(1, 2, 8, 12, 13)</a:t>
            </a:r>
          </a:p>
          <a:p>
            <a:pPr lvl="1"/>
            <a:endParaRPr lang="en-US" altLang="en-US" dirty="0">
              <a:sym typeface="Symbol" panose="05050102010706020507" pitchFamily="18" charset="2"/>
            </a:endParaRPr>
          </a:p>
          <a:p>
            <a:pPr marL="57150" indent="0"/>
            <a:r>
              <a:rPr lang="en-US" altLang="en-US" dirty="0">
                <a:sym typeface="Symbol" panose="05050102010706020507" pitchFamily="18" charset="2"/>
              </a:rPr>
              <a:t>Simplification:</a:t>
            </a:r>
          </a:p>
          <a:p>
            <a:pPr lvl="1"/>
            <a:r>
              <a:rPr lang="en-US" altLang="en-US" dirty="0"/>
              <a:t>W = ABC’ + A’B’CD’</a:t>
            </a:r>
          </a:p>
          <a:p>
            <a:pPr lvl="1"/>
            <a:r>
              <a:rPr lang="en-US" altLang="en-US" dirty="0"/>
              <a:t>X = A + BCD</a:t>
            </a:r>
          </a:p>
          <a:p>
            <a:pPr lvl="1"/>
            <a:r>
              <a:rPr lang="en-US" altLang="en-US" dirty="0"/>
              <a:t>Y = A’B + CD + B’D’</a:t>
            </a:r>
          </a:p>
          <a:p>
            <a:pPr lvl="1"/>
            <a:r>
              <a:rPr lang="en-US" altLang="en-US" dirty="0"/>
              <a:t>Z = </a:t>
            </a:r>
            <a:r>
              <a:rPr lang="en-US" altLang="en-US" dirty="0">
                <a:solidFill>
                  <a:schemeClr val="accent2"/>
                </a:solidFill>
              </a:rPr>
              <a:t>ABC’ + A’B’CD’ </a:t>
            </a:r>
            <a:r>
              <a:rPr lang="en-US" altLang="en-US" dirty="0"/>
              <a:t>+ AC’D’ + A’B’C’D</a:t>
            </a:r>
          </a:p>
          <a:p>
            <a:pPr marL="914400" lvl="2" indent="0">
              <a:buNone/>
            </a:pPr>
            <a:r>
              <a:rPr lang="en-US" altLang="en-US" dirty="0"/>
              <a:t>  = </a:t>
            </a:r>
            <a:r>
              <a:rPr lang="en-US" altLang="en-US" dirty="0">
                <a:solidFill>
                  <a:schemeClr val="accent2"/>
                </a:solidFill>
              </a:rPr>
              <a:t>W</a:t>
            </a:r>
            <a:r>
              <a:rPr lang="en-US" altLang="en-US" dirty="0"/>
              <a:t> + AC’D’+A’B’C’D</a:t>
            </a:r>
          </a:p>
          <a:p>
            <a:pPr marL="457200" lvl="1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3984-8571-01DF-D48F-7EE8C4D959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A9523-9DE7-C76A-4202-487FD7772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2" b="-666"/>
          <a:stretch>
            <a:fillRect/>
          </a:stretch>
        </p:blipFill>
        <p:spPr bwMode="auto">
          <a:xfrm>
            <a:off x="4724400" y="762000"/>
            <a:ext cx="4343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327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1705-5346-F379-FC62-3D59ECBD4F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 2 – tabular specification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646A99-D119-2A4B-CF05-218BCD0D9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4800" y="1743983"/>
            <a:ext cx="8229600" cy="4025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802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1D3EDD-EA0A-BBFC-1F59-01855A928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F1 (a, b, c) =  (6, 7)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F2 (a, b, c) =  (4, 5, 7)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F3 (a, b, c) =  (3, 5)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F4 (a, b, c) =  (2,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4299-73AE-2BBF-1B50-56810330C5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Implement using PLA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01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A81E3-23D3-D312-AD26-AB8EE9A00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9E61-F2F3-13D3-3F4B-3536E5A8EC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Programmable logic devices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7FBC53-43F9-4BFC-0504-51FEBFE4EB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4"/>
          <a:stretch>
            <a:fillRect/>
          </a:stretch>
        </p:blipFill>
        <p:spPr bwMode="auto">
          <a:xfrm>
            <a:off x="480673" y="1524000"/>
            <a:ext cx="8182653" cy="490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0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CB7EDF-DFFA-5B11-C96C-2863FDFF0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90" r="10537"/>
          <a:stretch>
            <a:fillRect/>
          </a:stretch>
        </p:blipFill>
        <p:spPr>
          <a:xfrm>
            <a:off x="2819400" y="3886200"/>
            <a:ext cx="5868693" cy="227939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30F739-0A48-AA26-BC08-776539AF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Memory in which permanent binary information / combinational circuit is stored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Remember: “decoders are </a:t>
            </a:r>
            <a:r>
              <a:rPr lang="en-US" sz="1800" dirty="0" err="1"/>
              <a:t>minterm</a:t>
            </a:r>
            <a:r>
              <a:rPr lang="en-US" sz="1800" dirty="0"/>
              <a:t> generators”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Also “any combinational logic can be represented as sum of </a:t>
            </a:r>
            <a:r>
              <a:rPr lang="en-US" sz="1800" dirty="0" err="1"/>
              <a:t>minterms</a:t>
            </a:r>
            <a:r>
              <a:rPr lang="en-US" sz="18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ROM includes decoders and OR gates within a single IC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i="1" dirty="0">
                <a:sym typeface="Wingdings" panose="05000000000000000000" pitchFamily="2" charset="2"/>
              </a:rPr>
              <a:t>decoder outputs may be sent to several OR gates</a:t>
            </a:r>
            <a:endParaRPr lang="en-US" sz="18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Connections between decoder outputs and OR gates is ‘programmable’ to implement different functions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7258-2DBE-7FD3-4108-AA34FB39DA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Read Only Memory (ROM)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F4DFD68-256C-7EFB-2913-78BB6DDEC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1"/>
          <a:stretch>
            <a:fillRect/>
          </a:stretch>
        </p:blipFill>
        <p:spPr bwMode="auto">
          <a:xfrm>
            <a:off x="304800" y="3740028"/>
            <a:ext cx="2743200" cy="82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39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B0177C-2F2A-236A-6628-4ECE88BF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Implement: V0 = m( 4, 6, 7); V1 = m( 2, 6, 7); V2 = m( 1,2,3,4)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80CE-17B3-E72B-649D-227422C7ED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Implementing a Boolean function with a ROM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972FF7-8911-40DC-0B7F-BD2AAA899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5"/>
          <a:stretch>
            <a:fillRect/>
          </a:stretch>
        </p:blipFill>
        <p:spPr bwMode="auto">
          <a:xfrm>
            <a:off x="1143000" y="2133600"/>
            <a:ext cx="6858000" cy="415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0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28AD-632C-7BEC-F311-CED3AD8DE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New symbols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9690F7E-C72E-73A6-BEAA-1DA81F4EB5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25" b="24267"/>
          <a:stretch>
            <a:fillRect/>
          </a:stretch>
        </p:blipFill>
        <p:spPr bwMode="auto">
          <a:xfrm>
            <a:off x="521776" y="1743581"/>
            <a:ext cx="2286000" cy="109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D0A6E8A-C378-7546-8292-20437753BF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57" t="-5046" r="-2532" b="29313"/>
          <a:stretch>
            <a:fillRect/>
          </a:stretch>
        </p:blipFill>
        <p:spPr bwMode="auto">
          <a:xfrm>
            <a:off x="369376" y="3038981"/>
            <a:ext cx="2286000" cy="109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3FDF45D-AA46-EE79-597C-CF3A865A1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3" t="32203" r="26214"/>
          <a:stretch>
            <a:fillRect/>
          </a:stretch>
        </p:blipFill>
        <p:spPr bwMode="auto">
          <a:xfrm>
            <a:off x="2743200" y="2667000"/>
            <a:ext cx="4800600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85CAD40-93F2-6554-9F41-4485CA805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1"/>
          <a:stretch>
            <a:fillRect/>
          </a:stretch>
        </p:blipFill>
        <p:spPr bwMode="auto">
          <a:xfrm>
            <a:off x="5241010" y="914400"/>
            <a:ext cx="3505200" cy="161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5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BDB550-D45C-E958-884E-F101CC58D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Circuit is performing a computation on inputs A2A1A0 to produce output V2V1V0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same input will generate the same output every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Circuit “remembers” the output for each possible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Effectively: circuit stores 8 values of data, each value 3 bits long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A2A1A0 forms an </a:t>
            </a:r>
            <a:r>
              <a:rPr lang="en-US" sz="1800" i="1" dirty="0"/>
              <a:t>address</a:t>
            </a:r>
            <a:r>
              <a:rPr lang="en-US" sz="1800" dirty="0"/>
              <a:t> that refers to one of the 8 stored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Read Only because once the OR gate inputs are fused, they cannot be changed.</a:t>
            </a:r>
          </a:p>
          <a:p>
            <a:r>
              <a:rPr lang="en-US" sz="1800" dirty="0"/>
              <a:t> 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47DE-B176-9330-8B54-67C3A0F817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do we call this a ‘memory’?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14F33F7-7866-CA16-2E05-AB1471F8A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7"/>
          <a:stretch>
            <a:fillRect/>
          </a:stretch>
        </p:blipFill>
        <p:spPr bwMode="auto">
          <a:xfrm>
            <a:off x="1062264" y="3581400"/>
            <a:ext cx="7019471" cy="291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68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6C88-7815-B658-B155-899DB89E4A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Example: output is square of input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5CF121-1798-31C8-C6BE-37B89F55D7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8"/>
          <a:stretch>
            <a:fillRect/>
          </a:stretch>
        </p:blipFill>
        <p:spPr bwMode="auto">
          <a:xfrm>
            <a:off x="3581399" y="3657541"/>
            <a:ext cx="5278719" cy="213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8AB51B4-FAF3-14F2-9B63-56C1862A8E39}"/>
              </a:ext>
            </a:extLst>
          </p:cNvPr>
          <p:cNvSpPr txBox="1">
            <a:spLocks/>
          </p:cNvSpPr>
          <p:nvPr/>
        </p:nvSpPr>
        <p:spPr bwMode="auto">
          <a:xfrm>
            <a:off x="304800" y="6019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ROM implementation is not efficient for inputs with many don’t care condition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6EBD3-5F00-BC1C-ACCD-F6EC3A33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71542"/>
            <a:ext cx="5257800" cy="22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0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3A1F4-0136-78F9-6869-8AF9E1E2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ROM uses a decoder to generate </a:t>
            </a:r>
            <a:r>
              <a:rPr lang="en-US" i="1" dirty="0"/>
              <a:t>all</a:t>
            </a:r>
            <a:r>
              <a:rPr lang="en-US" dirty="0"/>
              <a:t> possible </a:t>
            </a:r>
            <a:r>
              <a:rPr lang="en-US" dirty="0" err="1"/>
              <a:t>minterms</a:t>
            </a:r>
            <a:r>
              <a:rPr lang="en-US" dirty="0"/>
              <a:t>, with no circuit minimization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ROM implementation of an n-input function uses many gates: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n-to-2</a:t>
            </a:r>
            <a:r>
              <a:rPr lang="en-US" baseline="30000" dirty="0"/>
              <a:t>n</a:t>
            </a:r>
            <a:r>
              <a:rPr lang="en-US" dirty="0"/>
              <a:t> decoder (which has n inverters and 2</a:t>
            </a:r>
            <a:r>
              <a:rPr lang="en-US" baseline="30000" dirty="0"/>
              <a:t>n</a:t>
            </a:r>
            <a:r>
              <a:rPr lang="en-US" dirty="0"/>
              <a:t> n-input AND gates)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 gate with 2</a:t>
            </a:r>
            <a:r>
              <a:rPr lang="en-US" baseline="30000" dirty="0"/>
              <a:t>n</a:t>
            </a:r>
            <a:r>
              <a:rPr lang="en-US" dirty="0"/>
              <a:t>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 of gates roughly doubles for each additional ROM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PLA makes the decoder part of the ROM also programmable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choose what products (not necessarily </a:t>
            </a:r>
            <a:r>
              <a:rPr lang="en-US" dirty="0" err="1"/>
              <a:t>minterms</a:t>
            </a:r>
            <a:r>
              <a:rPr lang="en-US" dirty="0"/>
              <a:t>) to generate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C48-E196-DA80-B719-A012375FD2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Programmable Logic Arrays (PLAs)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50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13684</TotalTime>
  <Words>765</Words>
  <Application>Microsoft Office PowerPoint</Application>
  <PresentationFormat>On-screen Show (4:3)</PresentationFormat>
  <Paragraphs>85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Symbol</vt:lpstr>
      <vt:lpstr>Wingdings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582</cp:revision>
  <dcterms:created xsi:type="dcterms:W3CDTF">2010-01-15T20:22:21Z</dcterms:created>
  <dcterms:modified xsi:type="dcterms:W3CDTF">2025-09-29T06:04:51Z</dcterms:modified>
</cp:coreProperties>
</file>