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37" r:id="rId2"/>
    <p:sldId id="339" r:id="rId3"/>
    <p:sldId id="340" r:id="rId4"/>
    <p:sldId id="341" r:id="rId5"/>
    <p:sldId id="342" r:id="rId6"/>
    <p:sldId id="343" r:id="rId7"/>
    <p:sldId id="34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2730" autoAdjust="0"/>
  </p:normalViewPr>
  <p:slideViewPr>
    <p:cSldViewPr>
      <p:cViewPr>
        <p:scale>
          <a:sx n="155" d="100"/>
          <a:sy n="155" d="100"/>
        </p:scale>
        <p:origin x="130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8/20/2025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3B2C8B-66E8-6FD8-4AE3-CA0C60A05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Circuits are more often implemented with NAND and NOR gates rather than AND, OR and NOT gates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Easier to fabricate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Basics gates, used in all IC digital logic families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Universal gates</a:t>
            </a:r>
            <a:r>
              <a:rPr lang="en-US" dirty="0"/>
              <a:t>: all other gates can be constructed using just NAND (or just NOR) gates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17848D-7123-3641-AD0B-821D826BA9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NAND and NOR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557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642845-F9D4-0049-54D5-6EF462749D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785916" y="1896070"/>
            <a:ext cx="3572168" cy="1973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98922-BF69-A0E3-1A5B-4DB443612E3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NAND circuits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AC65B1-DF5A-16C1-102F-17FFE2377459}"/>
              </a:ext>
            </a:extLst>
          </p:cNvPr>
          <p:cNvSpPr txBox="1"/>
          <p:nvPr/>
        </p:nvSpPr>
        <p:spPr>
          <a:xfrm>
            <a:off x="304800" y="1411069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NOT, AND </a:t>
            </a:r>
            <a:r>
              <a:rPr lang="en-US" dirty="0" err="1"/>
              <a:t>and</a:t>
            </a:r>
            <a:r>
              <a:rPr lang="en-US" dirty="0"/>
              <a:t> OR can be implemented with NAND gates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6ACDA3-94A9-4CEB-2BC1-5EB1C57C1CB3}"/>
              </a:ext>
            </a:extLst>
          </p:cNvPr>
          <p:cNvSpPr txBox="1"/>
          <p:nvPr/>
        </p:nvSpPr>
        <p:spPr>
          <a:xfrm>
            <a:off x="304800" y="3985149"/>
            <a:ext cx="792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Two representations of the NAND gate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742617-615A-7FD8-451C-14815956A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6500" y="4470150"/>
            <a:ext cx="4191000" cy="59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5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BBD2C4C-455E-8838-5C33-764578E8E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1096963"/>
          </a:xfrm>
        </p:spPr>
        <p:txBody>
          <a:bodyPr>
            <a:normAutofit fontScale="92500" lnSpcReduction="10000"/>
          </a:bodyPr>
          <a:lstStyle/>
          <a:p>
            <a:pPr>
              <a:buFontTx/>
              <a:buChar char="-"/>
            </a:pPr>
            <a:r>
              <a:rPr lang="en-US" dirty="0"/>
              <a:t>The implementation of Boolean functions with NAND gates requires that the functions be in sum-of-products form</a:t>
            </a:r>
          </a:p>
          <a:p>
            <a:pPr>
              <a:buFontTx/>
              <a:buChar char="-"/>
            </a:pPr>
            <a:r>
              <a:rPr lang="en-US" dirty="0"/>
              <a:t>Consider the gate level implementation of: F = AB + CD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A78C0-4308-A158-0701-DD28D272589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SOP implementation with NAND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48CAB6-C0B2-EB82-7451-DBEE11353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985" y="2809505"/>
            <a:ext cx="2321385" cy="10336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9D3A3B-0812-C309-CAD5-C6CAC255E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181" y="2826817"/>
            <a:ext cx="2436008" cy="9990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C0154D-F844-B3D0-26C3-D73AC96FED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819400"/>
            <a:ext cx="2436008" cy="101386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76FBAD-C839-C7AC-6D70-53C60EC81B83}"/>
              </a:ext>
            </a:extLst>
          </p:cNvPr>
          <p:cNvSpPr txBox="1"/>
          <p:nvPr/>
        </p:nvSpPr>
        <p:spPr>
          <a:xfrm>
            <a:off x="304800" y="4061870"/>
            <a:ext cx="6934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Implement with NAND gates: </a:t>
            </a:r>
            <a:r>
              <a:rPr lang="pl-PL" dirty="0"/>
              <a:t>F (x, y, z) = </a:t>
            </a:r>
            <a:r>
              <a:rPr lang="en-US" dirty="0"/>
              <a:t>sum(m</a:t>
            </a:r>
            <a:r>
              <a:rPr lang="pl-PL" dirty="0"/>
              <a:t>(1, 2, 3, 4, 5, 7)</a:t>
            </a:r>
            <a:r>
              <a:rPr lang="en-US" dirty="0"/>
              <a:t>)</a:t>
            </a: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C54771-C4B6-5EC7-5754-0A9D5F364F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800" y="4944218"/>
            <a:ext cx="3191024" cy="14290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342E56F-C632-F937-7823-A6F7981038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1900" y="5061564"/>
            <a:ext cx="2223143" cy="11943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E1661B-2583-E96E-41DA-4E573EFAAF7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8727" y="5061564"/>
            <a:ext cx="2223143" cy="114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974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2973E3-D180-5D8A-B596-D4734B0C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534400" cy="4144963"/>
          </a:xfrm>
        </p:spPr>
        <p:txBody>
          <a:bodyPr>
            <a:normAutofit/>
          </a:bodyPr>
          <a:lstStyle/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/>
              <a:t>Simplify the function and express it in sum-of-products form.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/>
              <a:t>Draw a NAND gate for each product term of the expression that has at least two literals. The inputs to each NAND gate are the literals of the term. This procedure produces a group of first-level gates.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/>
              <a:t>Draw a single gate using the AND-invert or the invert-OR graphic symbol in the second level, with inputs coming from outputs of first-level gates. 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r>
              <a:rPr lang="en-US" sz="2000" dirty="0"/>
              <a:t>A term with a single literal requires an inverter in the first level. However, if the single literal is complemented, it can be connected directly to an input of the second level NAND gate.</a:t>
            </a:r>
          </a:p>
          <a:p>
            <a:pPr marL="457200" indent="-457200">
              <a:spcBef>
                <a:spcPts val="900"/>
              </a:spcBef>
              <a:buAutoNum type="arabicPeriod"/>
            </a:pPr>
            <a:endParaRPr lang="en-US" sz="2000" dirty="0"/>
          </a:p>
          <a:p>
            <a:pPr marL="0" indent="0">
              <a:spcBef>
                <a:spcPts val="900"/>
              </a:spcBef>
            </a:pPr>
            <a:r>
              <a:rPr lang="en-US" sz="2000" b="1" dirty="0"/>
              <a:t>Generates 2-level implementations of expressions</a:t>
            </a:r>
            <a:endParaRPr lang="en-IN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A9816-EBD2-FA94-B889-62262491EAC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General procedure for NAND implementation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982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BBF328-B255-360B-627A-60487152C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Example: Implement the function F = A (CD + B) + BC’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457200" indent="-457200">
              <a:buAutoNum type="arabicPeriod"/>
            </a:pPr>
            <a:r>
              <a:rPr lang="en-US" sz="2000" dirty="0"/>
              <a:t>Convert all AND gates to NAND gates with AND-invert graphic symbols</a:t>
            </a:r>
          </a:p>
          <a:p>
            <a:pPr marL="457200" indent="-457200">
              <a:buAutoNum type="arabicPeriod"/>
            </a:pPr>
            <a:r>
              <a:rPr lang="en-US" sz="2000" dirty="0"/>
              <a:t>Convert all OR gates to NAND gates with invert-OR graphic symbols</a:t>
            </a:r>
          </a:p>
          <a:p>
            <a:pPr marL="457200" indent="-457200">
              <a:buAutoNum type="arabicPeriod"/>
            </a:pPr>
            <a:r>
              <a:rPr lang="en-US" sz="2000" dirty="0"/>
              <a:t>Check all the bubbles in the diagram. For every bubble that is not compensated by another small circle along the same line, insert an inverter (a one-input NAND gate) or complement the input literal</a:t>
            </a:r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6A1B8-A304-1B79-59BB-7C6CB9957F4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Multilevel NAND circuits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1F454-8965-6284-9D41-D0727FF5E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2057400"/>
            <a:ext cx="4038600" cy="9767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47FD84-845F-83FD-137B-8C29FEAF54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5259135"/>
            <a:ext cx="4038600" cy="9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3FAFE4-C2B4-3A8B-B0C6-F17194411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983163"/>
          </a:xfrm>
        </p:spPr>
        <p:txBody>
          <a:bodyPr/>
          <a:lstStyle/>
          <a:p>
            <a:r>
              <a:rPr lang="en-US" sz="1800" dirty="0"/>
              <a:t>Dual of NAND implementation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>
              <a:buFontTx/>
              <a:buChar char="-"/>
            </a:pPr>
            <a:r>
              <a:rPr lang="en-IN" sz="1800" dirty="0"/>
              <a:t>Requires function to be in POS form</a:t>
            </a:r>
          </a:p>
          <a:p>
            <a:pPr>
              <a:buFontTx/>
              <a:buChar char="-"/>
            </a:pPr>
            <a:r>
              <a:rPr lang="en-IN" sz="1800" dirty="0"/>
              <a:t>Rest of the procedure remains analogous to NAND implementation</a:t>
            </a:r>
          </a:p>
          <a:p>
            <a:pPr>
              <a:buFontTx/>
              <a:buChar char="-"/>
            </a:pPr>
            <a:r>
              <a:rPr lang="en-IN" sz="1800" dirty="0"/>
              <a:t>Example: Implement (A+B)(C+D)E using NORs</a:t>
            </a:r>
            <a:endParaRPr lang="en-US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00238-D5C3-0194-22F6-2E01A3A34F5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NOR implementation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882C7C-5E8C-D273-1295-C2604EDC7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905000"/>
            <a:ext cx="4572000" cy="3172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62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12305</TotalTime>
  <Words>396</Words>
  <Application>Microsoft Office PowerPoint</Application>
  <PresentationFormat>On-screen Show (4:3)</PresentationFormat>
  <Paragraphs>48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560</cp:revision>
  <dcterms:created xsi:type="dcterms:W3CDTF">2010-01-15T20:22:21Z</dcterms:created>
  <dcterms:modified xsi:type="dcterms:W3CDTF">2025-08-21T09:16:48Z</dcterms:modified>
</cp:coreProperties>
</file>