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337" r:id="rId2"/>
    <p:sldId id="403" r:id="rId3"/>
    <p:sldId id="404" r:id="rId4"/>
    <p:sldId id="405" r:id="rId5"/>
    <p:sldId id="406" r:id="rId6"/>
    <p:sldId id="407" r:id="rId7"/>
    <p:sldId id="408" r:id="rId8"/>
    <p:sldId id="414" r:id="rId9"/>
    <p:sldId id="409" r:id="rId10"/>
    <p:sldId id="410" r:id="rId11"/>
    <p:sldId id="415" r:id="rId12"/>
    <p:sldId id="412" r:id="rId13"/>
    <p:sldId id="411" r:id="rId14"/>
    <p:sldId id="413" r:id="rId15"/>
    <p:sldId id="416" r:id="rId16"/>
    <p:sldId id="417" r:id="rId17"/>
    <p:sldId id="418" r:id="rId18"/>
    <p:sldId id="419" r:id="rId19"/>
    <p:sldId id="424" r:id="rId20"/>
    <p:sldId id="423" r:id="rId21"/>
    <p:sldId id="420" r:id="rId22"/>
    <p:sldId id="421" r:id="rId23"/>
    <p:sldId id="422" r:id="rId24"/>
    <p:sldId id="402" r:id="rId2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3578" autoAdjust="0"/>
  </p:normalViewPr>
  <p:slideViewPr>
    <p:cSldViewPr>
      <p:cViewPr varScale="1">
        <p:scale>
          <a:sx n="85" d="100"/>
          <a:sy n="85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10/27/2025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0">
            <a:extLst>
              <a:ext uri="{FF2B5EF4-FFF2-40B4-BE49-F238E27FC236}">
                <a16:creationId xmlns:a16="http://schemas.microsoft.com/office/drawing/2014/main" id="{F3712A97-CCB9-45B3-98C5-D2D660B2C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1" b="55952"/>
          <a:stretch/>
        </p:blipFill>
        <p:spPr bwMode="auto">
          <a:xfrm>
            <a:off x="3810000" y="1676400"/>
            <a:ext cx="3352800" cy="18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CE3A9C-93D1-42D5-8D43-D0EFDCAD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3581400" cy="4525963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Base-Emitter voltage less than 0.6V ; I</a:t>
            </a:r>
            <a:r>
              <a:rPr lang="en-US" altLang="en-US" baseline="-25000" dirty="0"/>
              <a:t>B</a:t>
            </a:r>
            <a:r>
              <a:rPr lang="en-US" altLang="en-US" dirty="0"/>
              <a:t> = 0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Cut-Off region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Base-Emitter voltage more than 0.6V, transistor starts conducting 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Active region  I</a:t>
            </a:r>
            <a:r>
              <a:rPr lang="en-US" altLang="en-US" baseline="-25000" dirty="0"/>
              <a:t>C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 I</a:t>
            </a:r>
            <a:r>
              <a:rPr lang="en-US" altLang="en-US" baseline="-25000" dirty="0">
                <a:sym typeface="Symbol" panose="05050102010706020507" pitchFamily="18" charset="2"/>
              </a:rPr>
              <a:t>B</a:t>
            </a:r>
            <a:endParaRPr lang="en-US" altLang="en-US" baseline="-25000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Maximum collector current I</a:t>
            </a:r>
            <a:r>
              <a:rPr lang="en-US" altLang="en-US" baseline="-25000" dirty="0"/>
              <a:t>C</a:t>
            </a:r>
            <a:r>
              <a:rPr lang="en-US" altLang="en-US" dirty="0"/>
              <a:t> = V</a:t>
            </a:r>
            <a:r>
              <a:rPr lang="en-US" altLang="en-US" baseline="-25000" dirty="0"/>
              <a:t>CC</a:t>
            </a:r>
            <a:r>
              <a:rPr lang="en-US" altLang="en-US" dirty="0"/>
              <a:t>/R</a:t>
            </a:r>
            <a:r>
              <a:rPr lang="en-US" altLang="en-US" baseline="-25000" dirty="0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1FAD-A782-401B-A0B8-B2B9ACD7ED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BJT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23A49-2D64-48B4-BEF1-139C028D868D}"/>
              </a:ext>
            </a:extLst>
          </p:cNvPr>
          <p:cNvSpPr txBox="1"/>
          <p:nvPr/>
        </p:nvSpPr>
        <p:spPr>
          <a:xfrm>
            <a:off x="5638800" y="1676400"/>
            <a:ext cx="335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</a:t>
            </a:r>
            <a:r>
              <a:rPr lang="en-US" altLang="en-US" baseline="-25000" dirty="0"/>
              <a:t>C</a:t>
            </a:r>
            <a:r>
              <a:rPr lang="en-US" altLang="en-US" dirty="0"/>
              <a:t> = 1k</a:t>
            </a:r>
            <a:r>
              <a:rPr lang="en-US" altLang="en-US" dirty="0">
                <a:sym typeface="Symbol" panose="05050102010706020507" pitchFamily="18" charset="2"/>
              </a:rPr>
              <a:t>, R</a:t>
            </a:r>
            <a:r>
              <a:rPr lang="en-US" altLang="en-US" baseline="-25000" dirty="0">
                <a:sym typeface="Symbol" panose="05050102010706020507" pitchFamily="18" charset="2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= 22k,  = 50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V</a:t>
            </a:r>
            <a:r>
              <a:rPr lang="en-US" altLang="en-US" baseline="-25000" dirty="0"/>
              <a:t>CC</a:t>
            </a:r>
            <a:r>
              <a:rPr lang="en-US" altLang="en-US" dirty="0"/>
              <a:t> = 5V, find V</a:t>
            </a:r>
            <a:r>
              <a:rPr lang="en-US" altLang="en-US" baseline="-25000" dirty="0"/>
              <a:t>o</a:t>
            </a:r>
            <a:r>
              <a:rPr lang="en-US" altLang="en-US" dirty="0"/>
              <a:t> for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V</a:t>
            </a:r>
            <a:r>
              <a:rPr lang="en-US" altLang="en-US" baseline="-25000" dirty="0"/>
              <a:t>i </a:t>
            </a:r>
            <a:r>
              <a:rPr lang="en-US" altLang="en-US" dirty="0"/>
              <a:t>= 0.2V  and V</a:t>
            </a:r>
            <a:r>
              <a:rPr lang="en-US" altLang="en-US" baseline="-25000" dirty="0"/>
              <a:t>i </a:t>
            </a:r>
            <a:r>
              <a:rPr lang="en-US" altLang="en-US" dirty="0"/>
              <a:t>= 5V</a:t>
            </a:r>
          </a:p>
        </p:txBody>
      </p:sp>
      <p:pic>
        <p:nvPicPr>
          <p:cNvPr id="7" name="Picture 2050">
            <a:extLst>
              <a:ext uri="{FF2B5EF4-FFF2-40B4-BE49-F238E27FC236}">
                <a16:creationId xmlns:a16="http://schemas.microsoft.com/office/drawing/2014/main" id="{615BA02D-4933-4B74-89FE-D9E4BE322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50023" r="1" b="5929"/>
          <a:stretch/>
        </p:blipFill>
        <p:spPr bwMode="auto">
          <a:xfrm>
            <a:off x="3787588" y="3883959"/>
            <a:ext cx="4800600" cy="18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FEC61A-6C17-43D3-BAA0-8A23282A0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3257729"/>
            <a:ext cx="3418723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3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0B21-E906-4AD2-9E2B-B8C94139D8C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BJT operating regimes</a:t>
            </a:r>
          </a:p>
        </p:txBody>
      </p: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C3D11393-3EFF-481B-BED6-85B242E2E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4596697"/>
              </p:ext>
            </p:extLst>
          </p:nvPr>
        </p:nvGraphicFramePr>
        <p:xfrm>
          <a:off x="304800" y="1471737"/>
          <a:ext cx="8610600" cy="4869928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9542891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62723642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4094946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80845526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748554499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525738480"/>
                    </a:ext>
                  </a:extLst>
                </a:gridCol>
              </a:tblGrid>
              <a:tr h="111396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Region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BE junction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BC junction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</a:t>
                      </a:r>
                      <a:r>
                        <a:rPr lang="en-US" sz="1400" b="1" baseline="-25000" dirty="0"/>
                        <a:t>BE</a:t>
                      </a:r>
                      <a:endParaRPr lang="en-US" sz="1400" baseline="-25000" dirty="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</a:t>
                      </a:r>
                      <a:r>
                        <a:rPr lang="en-US" sz="1400" b="1" baseline="-25000" dirty="0"/>
                        <a:t>CE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approx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/>
                        <a:t>Behavior / Use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73157"/>
                  </a:ext>
                </a:extLst>
              </a:tr>
              <a:tr h="7117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Cutoff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&lt; 0.5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≈ V</a:t>
                      </a:r>
                      <a:r>
                        <a:rPr lang="en-US" sz="1400" b="1" baseline="-25000" dirty="0">
                          <a:solidFill>
                            <a:schemeClr val="accent2"/>
                          </a:solidFill>
                        </a:rPr>
                        <a:t>CC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No current flows (I</a:t>
                      </a:r>
                      <a:r>
                        <a:rPr lang="en-US" sz="1400" b="1" baseline="-25000" dirty="0">
                          <a:solidFill>
                            <a:schemeClr val="accent2"/>
                          </a:solidFill>
                        </a:rPr>
                        <a:t>C</a:t>
                      </a:r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 ≈ 0, transistor OFF). Used in digital logic / switching circuits.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1344376"/>
                  </a:ext>
                </a:extLst>
              </a:tr>
              <a:tr h="808810"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Active (Forward Active)</a:t>
                      </a:r>
                      <a:endParaRPr lang="en-US" sz="1400"/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≈ 0.7 V (Si)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&gt; 0.2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/>
                        <a:t>Transistor </a:t>
                      </a:r>
                      <a:r>
                        <a:rPr lang="en-US" sz="1400" i="1"/>
                        <a:t>amplifies</a:t>
                      </a:r>
                      <a:r>
                        <a:rPr lang="en-US" sz="1400"/>
                        <a:t> — collector current ≈ β × IB. Used in analog amplification.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05550"/>
                  </a:ext>
                </a:extLst>
              </a:tr>
              <a:tr h="119703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Saturation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≈ 0.7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0.1–0.3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1" dirty="0">
                          <a:solidFill>
                            <a:schemeClr val="accent2"/>
                          </a:solidFill>
                        </a:rPr>
                        <a:t>Both junctions conducting. Transistor fully ON (acts like closed switch). Used in digital logic, switching circuits.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789652"/>
                  </a:ext>
                </a:extLst>
              </a:tr>
              <a:tr h="80881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Reverse Active (Inverse Active)</a:t>
                      </a:r>
                      <a:endParaRPr lang="en-US" sz="140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Reverse-biased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Forward-biased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&lt; 0 V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—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Roles of emitter and collector reversed. Low β (~1/10 of forward). Rarely used.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5106074"/>
                  </a:ext>
                </a:extLst>
              </a:tr>
              <a:tr h="1099982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Breakdown</a:t>
                      </a:r>
                      <a:endParaRPr lang="en-US" sz="140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Reverse-biased beyond limits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—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—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V</a:t>
                      </a:r>
                      <a:r>
                        <a:rPr lang="en-US" sz="1400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CE</a:t>
                      </a:r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 &gt; V</a:t>
                      </a:r>
                      <a:r>
                        <a:rPr lang="en-US" sz="1400" baseline="-250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(BR)CEO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Junction breakdown occurs — destructive unless avalanche mode is designed for (e.g., Zener, avalanche transistor).</a:t>
                      </a:r>
                    </a:p>
                  </a:txBody>
                  <a:tcPr marL="30173" marR="30173" marT="15087" marB="1508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757086"/>
                  </a:ext>
                </a:extLst>
              </a:tr>
            </a:tbl>
          </a:graphicData>
        </a:graphic>
      </p:graphicFrame>
      <p:pic>
        <p:nvPicPr>
          <p:cNvPr id="28" name="Picture 2" descr="BJT: Definition, Symbol, Working, Characteristics, Types ...">
            <a:extLst>
              <a:ext uri="{FF2B5EF4-FFF2-40B4-BE49-F238E27FC236}">
                <a16:creationId xmlns:a16="http://schemas.microsoft.com/office/drawing/2014/main" id="{50321BA3-621F-40A5-BC26-B0DFECBE31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9" t="26821" r="1959" b="6126"/>
          <a:stretch/>
        </p:blipFill>
        <p:spPr bwMode="auto">
          <a:xfrm>
            <a:off x="5791200" y="0"/>
            <a:ext cx="3346622" cy="1287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BD8C356-DE67-49F7-AF83-B7D846AE48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34" t="6250" r="13333" b="6250"/>
          <a:stretch/>
        </p:blipFill>
        <p:spPr>
          <a:xfrm>
            <a:off x="28832" y="4008801"/>
            <a:ext cx="3581400" cy="275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5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B2889-F0BF-44B3-9E74-AD71540C7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b="1" dirty="0"/>
              <a:t>TTL Series name                            Prefix</a:t>
            </a:r>
          </a:p>
          <a:p>
            <a:endParaRPr lang="en-US" altLang="en-US" sz="2400" b="1" dirty="0"/>
          </a:p>
          <a:p>
            <a:r>
              <a:rPr lang="en-US" altLang="en-US" sz="2400" b="1" dirty="0"/>
              <a:t>Standard                                             74</a:t>
            </a:r>
          </a:p>
          <a:p>
            <a:r>
              <a:rPr lang="en-US" altLang="en-US" sz="2400" b="1" dirty="0"/>
              <a:t>Low-power                                         74L</a:t>
            </a:r>
          </a:p>
          <a:p>
            <a:r>
              <a:rPr lang="en-US" altLang="en-US" sz="2400" b="1" dirty="0"/>
              <a:t>High-speed                                          74H</a:t>
            </a:r>
          </a:p>
          <a:p>
            <a:r>
              <a:rPr lang="en-US" altLang="en-US" sz="2400" b="1" dirty="0"/>
              <a:t>Schottky                                              74S</a:t>
            </a:r>
          </a:p>
          <a:p>
            <a:r>
              <a:rPr lang="en-US" altLang="en-US" sz="2400" b="1" dirty="0"/>
              <a:t>Low-power Schottky                          74LS</a:t>
            </a:r>
          </a:p>
          <a:p>
            <a:r>
              <a:rPr lang="en-US" altLang="en-US" sz="2400" b="1" dirty="0"/>
              <a:t>Advanced Schottky                            74AS</a:t>
            </a:r>
          </a:p>
          <a:p>
            <a:r>
              <a:rPr lang="en-US" altLang="en-US" sz="2400" b="1" dirty="0"/>
              <a:t>Advanced Low power- Schottky      74ALS</a:t>
            </a:r>
          </a:p>
          <a:p>
            <a:r>
              <a:rPr lang="en-US" altLang="en-US" sz="2400" b="1" dirty="0"/>
              <a:t>Fast                                                      74F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A6474-2F22-4736-9E1E-658DEDCDCAD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TTL ICs</a:t>
            </a:r>
          </a:p>
        </p:txBody>
      </p:sp>
    </p:spTree>
    <p:extLst>
      <p:ext uri="{BB962C8B-B14F-4D97-AF65-F5344CB8AC3E}">
        <p14:creationId xmlns:p14="http://schemas.microsoft.com/office/powerpoint/2010/main" val="147905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5F5A59-5765-4F64-8BC7-53C63BD79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 sz="2400" b="1" dirty="0"/>
              <a:t> Open - collector output</a:t>
            </a:r>
          </a:p>
          <a:p>
            <a:pPr>
              <a:buFontTx/>
              <a:buChar char="-"/>
            </a:pPr>
            <a:endParaRPr lang="en-US" altLang="en-US" sz="2400" b="1" dirty="0"/>
          </a:p>
          <a:p>
            <a:pPr>
              <a:buFontTx/>
              <a:buChar char="-"/>
            </a:pPr>
            <a:r>
              <a:rPr lang="en-US" altLang="en-US" sz="2400" b="1" dirty="0"/>
              <a:t> Totem-pole output</a:t>
            </a:r>
          </a:p>
          <a:p>
            <a:pPr>
              <a:buFontTx/>
              <a:buChar char="-"/>
            </a:pPr>
            <a:endParaRPr lang="en-US" altLang="en-US" sz="2400" b="1" dirty="0"/>
          </a:p>
          <a:p>
            <a:pPr>
              <a:buFontTx/>
              <a:buChar char="-"/>
            </a:pPr>
            <a:r>
              <a:rPr lang="en-US" altLang="en-US" sz="2400" b="1" dirty="0"/>
              <a:t> Three-state output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2957A-CC58-4054-A6C8-1AA1E52B57E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Three types of TTL gates</a:t>
            </a:r>
          </a:p>
        </p:txBody>
      </p:sp>
    </p:spTree>
    <p:extLst>
      <p:ext uri="{BB962C8B-B14F-4D97-AF65-F5344CB8AC3E}">
        <p14:creationId xmlns:p14="http://schemas.microsoft.com/office/powerpoint/2010/main" val="2767510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95EEE-4139-465B-B0EE-B93CFF17A7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Open collector TTL NAND gate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56DCE33-F1D5-459F-8E6E-353631CB327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68" y="1676400"/>
            <a:ext cx="522729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955F7B-528D-48F0-9121-1D26FE6A91D3}"/>
              </a:ext>
            </a:extLst>
          </p:cNvPr>
          <p:cNvSpPr txBox="1"/>
          <p:nvPr/>
        </p:nvSpPr>
        <p:spPr>
          <a:xfrm>
            <a:off x="5916827" y="1676400"/>
            <a:ext cx="29244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Advantage:</a:t>
            </a:r>
            <a:endParaRPr lang="en-US" altLang="en-US" dirty="0"/>
          </a:p>
          <a:p>
            <a:endParaRPr lang="en-US" altLang="en-US" b="1" dirty="0"/>
          </a:p>
          <a:p>
            <a:r>
              <a:rPr lang="en-US" altLang="en-US" dirty="0"/>
              <a:t>Outputs of different gates can be wired together, resulting in ANDing of their outputs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Used for:</a:t>
            </a:r>
          </a:p>
          <a:p>
            <a:endParaRPr lang="en-US" altLang="en-US" b="1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Driving relays and lamps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Wire ANDing</a:t>
            </a:r>
          </a:p>
          <a:p>
            <a:pPr marL="285750" indent="-285750">
              <a:buFontTx/>
              <a:buChar char="-"/>
            </a:pPr>
            <a:endParaRPr lang="en-US" altLang="en-US" sz="1800" dirty="0"/>
          </a:p>
          <a:p>
            <a:pPr marL="285750" indent="-285750">
              <a:buFontTx/>
              <a:buChar char="-"/>
            </a:pPr>
            <a:r>
              <a:rPr lang="en-US" altLang="en-US" sz="1800" dirty="0"/>
              <a:t>Construction of common bus system</a:t>
            </a:r>
          </a:p>
          <a:p>
            <a:pPr marL="285750" indent="-285750">
              <a:buFontTx/>
              <a:buChar char="-"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2656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ECDB5-3AC6-422A-A69A-6A97975D794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Wire ANDing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58B2E4-C1A7-4511-B81A-446F9EF70D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656936"/>
            <a:ext cx="8229600" cy="4199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22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95932-5CDE-47A1-A54F-A12E1054EF8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OC gates forming a ‘bus’ line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1F5DF8-2747-427B-AE79-062EF80A40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828800"/>
            <a:ext cx="502780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625981-EB77-4910-8BAA-C3238213E9FF}"/>
              </a:ext>
            </a:extLst>
          </p:cNvPr>
          <p:cNvSpPr txBox="1"/>
          <p:nvPr/>
        </p:nvSpPr>
        <p:spPr>
          <a:xfrm>
            <a:off x="278725" y="150413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bus</a:t>
            </a:r>
            <a:r>
              <a:rPr lang="en-US" dirty="0"/>
              <a:t> acts like a </a:t>
            </a:r>
            <a:r>
              <a:rPr lang="en-US" b="1" dirty="0"/>
              <a:t>common highway</a:t>
            </a:r>
            <a:r>
              <a:rPr lang="en-US" dirty="0"/>
              <a:t> where multiple can send or receive information — but only one device drives it at a time to avoid conflicts.</a:t>
            </a:r>
          </a:p>
        </p:txBody>
      </p:sp>
    </p:spTree>
    <p:extLst>
      <p:ext uri="{BB962C8B-B14F-4D97-AF65-F5344CB8AC3E}">
        <p14:creationId xmlns:p14="http://schemas.microsoft.com/office/powerpoint/2010/main" val="641807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57942F5-C7F3-4D23-82E5-D7FA10D96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altLang="en-US" dirty="0"/>
              <a:t>Output impedance of a gate is resistive plus capacitive load (typical ‘C’  = 15 pF)</a:t>
            </a:r>
          </a:p>
          <a:p>
            <a:pPr>
              <a:buFontTx/>
              <a:buChar char="-"/>
            </a:pPr>
            <a:r>
              <a:rPr lang="en-US" altLang="en-US" dirty="0"/>
              <a:t>For output low to high transition C charges exponentially through RC</a:t>
            </a:r>
          </a:p>
          <a:p>
            <a:pPr>
              <a:buFontTx/>
              <a:buChar char="-"/>
            </a:pPr>
            <a:r>
              <a:rPr lang="en-US" altLang="en-US" dirty="0"/>
              <a:t>R is R</a:t>
            </a:r>
            <a:r>
              <a:rPr lang="en-US" altLang="en-US" baseline="-25000" dirty="0"/>
              <a:t>L</a:t>
            </a:r>
            <a:r>
              <a:rPr lang="en-US" altLang="en-US" dirty="0"/>
              <a:t> (external) in open collector</a:t>
            </a:r>
          </a:p>
          <a:p>
            <a:pPr>
              <a:buFontTx/>
              <a:buChar char="-"/>
            </a:pPr>
            <a:r>
              <a:rPr lang="en-US" altLang="en-US" dirty="0"/>
              <a:t>With active pull-up delay can be reduced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F981C-2F1E-48CE-AFAE-D299442F260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Pull-up delays</a:t>
            </a:r>
          </a:p>
        </p:txBody>
      </p:sp>
    </p:spTree>
    <p:extLst>
      <p:ext uri="{BB962C8B-B14F-4D97-AF65-F5344CB8AC3E}">
        <p14:creationId xmlns:p14="http://schemas.microsoft.com/office/powerpoint/2010/main" val="302562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CCA3-5458-4BAC-BE96-30374CB7675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Totem pole output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20FB242-5CA1-4D39-BB2C-E0559C9ACA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87" y="1828800"/>
            <a:ext cx="4156761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0D46D2-CB12-4F4A-9953-AF1D705F41B9}"/>
              </a:ext>
            </a:extLst>
          </p:cNvPr>
          <p:cNvSpPr txBox="1"/>
          <p:nvPr/>
        </p:nvSpPr>
        <p:spPr>
          <a:xfrm>
            <a:off x="4572000" y="1676400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Advantage: </a:t>
            </a:r>
            <a:r>
              <a:rPr lang="en-US" altLang="en-US" dirty="0"/>
              <a:t>Faster switching time</a:t>
            </a:r>
          </a:p>
          <a:p>
            <a:endParaRPr lang="en-US" altLang="en-US" sz="1800" b="1" dirty="0"/>
          </a:p>
          <a:p>
            <a:r>
              <a:rPr lang="en-US" altLang="en-US" sz="1800" b="1" dirty="0"/>
              <a:t>Disadvantage:</a:t>
            </a:r>
            <a:r>
              <a:rPr lang="en-US" altLang="en-US" dirty="0"/>
              <a:t> </a:t>
            </a:r>
            <a:r>
              <a:rPr lang="en-US" altLang="en-US" sz="1800" dirty="0"/>
              <a:t>Outputs cannot be connected (can lead to excessive current!)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EF8F3-47CA-45CF-939A-7E7221B56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3009859"/>
            <a:ext cx="2686457" cy="334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0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1209A-668D-4DA9-95C8-41A36475AC5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Reducing the power consumption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725CFD3-7605-4964-AEEB-35928885D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058157" cy="33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0DA0E0-B12A-4229-825B-C8C8B320A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2209800"/>
            <a:ext cx="4277322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86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D4EB35-7576-4D3C-BA87-2C099B3B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ICs are classified based on their specific circuit technology, known as </a:t>
            </a: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digital logic family</a:t>
            </a: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Each family has its own basic electronic components (NAND, NOR, and NOT gates), used to build complex digital circuits.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Various digital logic families have been introduced and used over the years.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64AF-076C-425F-82A5-8138AEE4BF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Digital Logic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97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8D1A1F2-0EB8-4ED0-ACDD-B94D7A724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100" y="2133600"/>
            <a:ext cx="5048955" cy="4039164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3B90B-B140-4FC9-A9B4-C5F1D5576B9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Higher speed + current capacity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915269-E1F2-4CC0-B9EF-B9A8D5709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3058157" cy="332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831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3C69A1-63BC-461B-8D75-665F6FD31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830763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dirty="0"/>
              <a:t>Schottky diode: metal – semiconductor junction acts as a diode</a:t>
            </a:r>
          </a:p>
          <a:p>
            <a:pPr>
              <a:buFontTx/>
              <a:buChar char="-"/>
            </a:pPr>
            <a:r>
              <a:rPr lang="en-US" dirty="0"/>
              <a:t>Schottky transistor: Schottky diode between base and collector</a:t>
            </a:r>
          </a:p>
          <a:p>
            <a:pPr>
              <a:buFontTx/>
              <a:buChar char="-"/>
            </a:pPr>
            <a:r>
              <a:rPr lang="en-US" dirty="0"/>
              <a:t>Why bother?</a:t>
            </a:r>
          </a:p>
          <a:p>
            <a:pPr>
              <a:buFontTx/>
              <a:buChar char="-"/>
            </a:pPr>
            <a:endParaRPr lang="en-US" dirty="0"/>
          </a:p>
          <a:p>
            <a:r>
              <a:rPr lang="en-US" dirty="0"/>
              <a:t>When a normal </a:t>
            </a:r>
            <a:r>
              <a:rPr lang="en-US" b="1" dirty="0"/>
              <a:t>BJT</a:t>
            </a:r>
            <a:r>
              <a:rPr lang="en-US" dirty="0"/>
              <a:t> saturates (used as a switch):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base–emitter (BE)</a:t>
            </a:r>
            <a:r>
              <a:rPr lang="en-US" dirty="0"/>
              <a:t> junction is forward biased (≈ +0.7 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base–collector (BC)</a:t>
            </a:r>
            <a:r>
              <a:rPr lang="en-US" dirty="0"/>
              <a:t> junction also becomes forward biased (≈ +0.2 V).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forward bias injects </a:t>
            </a:r>
            <a:r>
              <a:rPr lang="en-US" b="1" dirty="0"/>
              <a:t>extra charge carriers</a:t>
            </a:r>
            <a:r>
              <a:rPr lang="en-US" dirty="0"/>
              <a:t> into the base region.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 stored charge must be removed before the transistor can turn off again.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causes a </a:t>
            </a:r>
            <a:r>
              <a:rPr lang="en-US" b="1" dirty="0"/>
              <a:t>storage time delay</a:t>
            </a:r>
            <a:r>
              <a:rPr lang="en-US" dirty="0"/>
              <a:t>, typically several nanoseconds in TTL.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Schottky transistor never enters saturation – no recharge – faster!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91D1-DF29-40F0-9B5D-C4D9334CFC8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Schottky transistors</a:t>
            </a:r>
          </a:p>
        </p:txBody>
      </p:sp>
    </p:spTree>
    <p:extLst>
      <p:ext uri="{BB962C8B-B14F-4D97-AF65-F5344CB8AC3E}">
        <p14:creationId xmlns:p14="http://schemas.microsoft.com/office/powerpoint/2010/main" val="189721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E20C-2F79-4342-AEA3-7F77A8FA881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Schottky TTL NAND gate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0393B60-CCEF-4445-911E-D7345269F4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1447800"/>
            <a:ext cx="3956799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ADFF183D-0500-482A-B226-9A3F3459F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52400" y="1524000"/>
            <a:ext cx="34290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5913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B26D3F-D459-4A87-93F6-63ACE03B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3048000" cy="45259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/>
              <a:t>Output can be LOW / HIGH / High Impedance (</a:t>
            </a:r>
            <a:r>
              <a:rPr lang="en-US" dirty="0" err="1"/>
              <a:t>ie</a:t>
            </a:r>
            <a:r>
              <a:rPr lang="en-US" dirty="0"/>
              <a:t> ‘disconnected’)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F7FCE-416C-485A-B6F7-DA86F17F0BB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Three-state outputs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879227C-8131-4912-A4F5-AAB57E1D5D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83928"/>
          <a:stretch/>
        </p:blipFill>
        <p:spPr bwMode="auto">
          <a:xfrm>
            <a:off x="3467100" y="1708943"/>
            <a:ext cx="5484813" cy="100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109CAB-F0B1-43BF-AA18-57D47C70A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7100" y="3124200"/>
            <a:ext cx="520137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47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24254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175742-A072-478C-858A-1268379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RTL: Resistor-Transistor Logic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DTL: Diode-Transistor Logic            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TTL: Transistor-Transistor Logic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ECL: Emitter-coupled Logic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MOS: Metal-Oxide Semiconductor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CMOS: Complementary MOS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Low power dissipation, currently the MOST DOMINANT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BiCMOS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Bipolar CMOS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CMOS and TTL for additional current/speed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GaAs: Gallium-Arsenide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205B-39D1-45F9-94C9-4AAD6C68C3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Digital logic families (timeline)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CA32B54-28BD-4499-B68F-7B3107B5E45E}"/>
              </a:ext>
            </a:extLst>
          </p:cNvPr>
          <p:cNvSpPr>
            <a:spLocks/>
          </p:cNvSpPr>
          <p:nvPr/>
        </p:nvSpPr>
        <p:spPr bwMode="auto">
          <a:xfrm>
            <a:off x="4598894" y="1752600"/>
            <a:ext cx="838200" cy="533400"/>
          </a:xfrm>
          <a:custGeom>
            <a:avLst/>
            <a:gdLst>
              <a:gd name="T0" fmla="*/ 288 w 480"/>
              <a:gd name="T1" fmla="*/ 0 h 288"/>
              <a:gd name="T2" fmla="*/ 432 w 480"/>
              <a:gd name="T3" fmla="*/ 96 h 288"/>
              <a:gd name="T4" fmla="*/ 0 w 480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88">
                <a:moveTo>
                  <a:pt x="288" y="0"/>
                </a:moveTo>
                <a:cubicBezTo>
                  <a:pt x="384" y="24"/>
                  <a:pt x="480" y="48"/>
                  <a:pt x="432" y="96"/>
                </a:cubicBezTo>
                <a:cubicBezTo>
                  <a:pt x="384" y="144"/>
                  <a:pt x="192" y="216"/>
                  <a:pt x="0" y="2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2B9F49C-1534-4773-B16A-165158733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894" y="1584325"/>
            <a:ext cx="1709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earliest, </a:t>
            </a:r>
            <a:b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now obsolete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D09FD04E-FDA0-4737-BAA7-336B2345C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550" y="2613212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BD4C0E5D-87DC-4BE4-AD0D-42F2FD3F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2384612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widely used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8D7D102-7E84-4A4A-B214-E22720B09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2895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high-speed operation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C969ADA-3D65-41AB-8ADD-3583DA535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212" y="3097307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7A608543-9B15-4E57-8532-CB1C004F2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655" y="3954462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22E9175-D87C-44E4-B450-B72AB798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518" y="3725862"/>
            <a:ext cx="1633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compact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5E5069F-9CDD-458F-A9CF-23257532F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306" y="5364163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very high-speed operation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5173AC8-016E-416A-95D8-D19860981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212" y="5578103"/>
            <a:ext cx="457200" cy="15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A6A76B-19C0-40CA-A03B-3CAE836F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Fan-in: # of gate inputs.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Fan-out: # of standard loads a gate’s output can drive.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Noise margin: max external noise tolerated.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Power dissipation: power consumed by the gate (dissipated as heat).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Propagation delay: </a:t>
            </a:r>
            <a:r>
              <a:rPr kumimoji="0" lang="en-US" altLang="en-US" sz="3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time required for an input signal change to be observed at an output line.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7D6D-57BF-4120-91E7-DFE26AD150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Defining characteristics of logic families</a:t>
            </a:r>
          </a:p>
        </p:txBody>
      </p:sp>
    </p:spTree>
    <p:extLst>
      <p:ext uri="{BB962C8B-B14F-4D97-AF65-F5344CB8AC3E}">
        <p14:creationId xmlns:p14="http://schemas.microsoft.com/office/powerpoint/2010/main" val="18525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010D-4246-4E57-8AB3-E93F44F28B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Fan in and fan 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00D7F8-A0DE-470D-B771-4EE8C8ACF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457200" y="1752600"/>
            <a:ext cx="8038454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9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0C9A-1D23-403A-B6C5-C930512765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Propagation delay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2AE26A-39F3-4044-A572-AF0CA60BF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1"/>
          <a:stretch/>
        </p:blipFill>
        <p:spPr bwMode="auto">
          <a:xfrm>
            <a:off x="457200" y="1905000"/>
            <a:ext cx="8229600" cy="37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95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0969-6F69-43A9-94D5-AA16B11D09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Noise margin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0564C-C418-4F64-82BC-59CB1D7C9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1642071" y="1447800"/>
            <a:ext cx="5859857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48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F4B6F8-3DB2-4736-B27D-931417AB6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245" y="1524000"/>
            <a:ext cx="8683510" cy="1524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B3C75-ACFF-4086-99FC-4AAF7CB33A9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5D9CAC-41CA-4F42-8A9A-707C5FE7E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9" y="3186078"/>
            <a:ext cx="8608955" cy="557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C65FBA-A561-4738-B651-7CAF37CB5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3891632"/>
            <a:ext cx="6068272" cy="183858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C5043F-20B8-477B-88B2-343103E58D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0" y="5806777"/>
            <a:ext cx="565864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17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0BA9-B4FC-4E98-B0D2-9C193F905A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Bipolar Junction Transistor:</a:t>
            </a:r>
          </a:p>
          <a:p>
            <a:r>
              <a:rPr lang="en-US" dirty="0"/>
              <a:t>current-controlled current source</a:t>
            </a:r>
          </a:p>
        </p:txBody>
      </p:sp>
      <p:pic>
        <p:nvPicPr>
          <p:cNvPr id="9218" name="Picture 2" descr="BJT: Definition, Symbol, Working, Characteristics, Types ...">
            <a:extLst>
              <a:ext uri="{FF2B5EF4-FFF2-40B4-BE49-F238E27FC236}">
                <a16:creationId xmlns:a16="http://schemas.microsoft.com/office/drawing/2014/main" id="{B24FE55F-8D8C-4C8B-8FF5-3080EEAB6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119275" cy="22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ipolar Junction Transistor">
            <a:extLst>
              <a:ext uri="{FF2B5EF4-FFF2-40B4-BE49-F238E27FC236}">
                <a16:creationId xmlns:a16="http://schemas.microsoft.com/office/drawing/2014/main" id="{2620CDAB-EB45-4346-923C-16908467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29" y="984157"/>
            <a:ext cx="2900171" cy="24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47F3A45-BA87-4280-A885-17536326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06165" y="3539425"/>
            <a:ext cx="3337835" cy="267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32699-0E38-4FE5-B5E7-477970BA5E61}"/>
              </a:ext>
            </a:extLst>
          </p:cNvPr>
          <p:cNvSpPr txBox="1"/>
          <p:nvPr/>
        </p:nvSpPr>
        <p:spPr>
          <a:xfrm>
            <a:off x="156971" y="1404878"/>
            <a:ext cx="5634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Base–Emitter junction (BE)</a:t>
            </a:r>
            <a:r>
              <a:rPr lang="en-US" sz="1600" dirty="0">
                <a:latin typeface="+mn-lt"/>
              </a:rPr>
              <a:t> is </a:t>
            </a:r>
            <a:r>
              <a:rPr lang="en-US" sz="1600" b="1" dirty="0">
                <a:latin typeface="+mn-lt"/>
              </a:rPr>
              <a:t>forward-biased</a:t>
            </a:r>
            <a:r>
              <a:rPr lang="en-US" sz="1600" dirty="0">
                <a:latin typeface="+mn-lt"/>
              </a:rPr>
              <a:t> so that the emitter injects carriers (electrons)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Only a small fraction of electrons recombine with holes in the base → this small recombination current forms the </a:t>
            </a:r>
            <a:r>
              <a:rPr lang="en-US" sz="1600" b="1" dirty="0">
                <a:latin typeface="+mn-lt"/>
              </a:rPr>
              <a:t>base current IBI_BIB​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Majority of electrons that enter the base </a:t>
            </a:r>
            <a:r>
              <a:rPr lang="en-US" sz="1600" b="1" dirty="0">
                <a:latin typeface="+mn-lt"/>
              </a:rPr>
              <a:t>diffuse across it</a:t>
            </a:r>
            <a:r>
              <a:rPr lang="en-US" sz="1600" dirty="0">
                <a:latin typeface="+mn-lt"/>
              </a:rPr>
              <a:t> and reach the </a:t>
            </a:r>
            <a:r>
              <a:rPr lang="en-US" sz="1600" b="1" dirty="0">
                <a:latin typeface="+mn-lt"/>
              </a:rPr>
              <a:t>collector-base junction</a:t>
            </a:r>
            <a:r>
              <a:rPr lang="en-US" sz="1600" dirty="0">
                <a:latin typeface="+mn-lt"/>
              </a:rPr>
              <a:t>,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Base–Collector junction (BC)</a:t>
            </a:r>
            <a:r>
              <a:rPr lang="en-US" sz="1600" dirty="0">
                <a:latin typeface="+mn-lt"/>
              </a:rPr>
              <a:t> is </a:t>
            </a:r>
            <a:r>
              <a:rPr lang="en-US" sz="1600" b="1" dirty="0">
                <a:latin typeface="+mn-lt"/>
              </a:rPr>
              <a:t>reverse-biased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electric field in the reverse-biased junction </a:t>
            </a:r>
            <a:r>
              <a:rPr lang="en-US" sz="1600" b="1" dirty="0">
                <a:latin typeface="+mn-lt"/>
              </a:rPr>
              <a:t>sweeps these electrons into the collector</a:t>
            </a:r>
            <a:r>
              <a:rPr lang="en-US" sz="16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14082</TotalTime>
  <Words>903</Words>
  <Application>Microsoft Office PowerPoint</Application>
  <PresentationFormat>On-screen Show (4:3)</PresentationFormat>
  <Paragraphs>154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Comic Sans MS</vt:lpstr>
      <vt:lpstr>Times New Roman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603</cp:revision>
  <dcterms:created xsi:type="dcterms:W3CDTF">2010-01-15T20:22:21Z</dcterms:created>
  <dcterms:modified xsi:type="dcterms:W3CDTF">2025-10-27T05:58:22Z</dcterms:modified>
</cp:coreProperties>
</file>