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37" r:id="rId2"/>
    <p:sldId id="345" r:id="rId3"/>
    <p:sldId id="346" r:id="rId4"/>
    <p:sldId id="347" r:id="rId5"/>
    <p:sldId id="348" r:id="rId6"/>
    <p:sldId id="349" r:id="rId7"/>
    <p:sldId id="350" r:id="rId8"/>
    <p:sldId id="351" r:id="rId9"/>
    <p:sldId id="352" r:id="rId10"/>
    <p:sldId id="353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 varScale="1">
        <p:scale>
          <a:sx n="127" d="100"/>
          <a:sy n="127" d="100"/>
        </p:scale>
        <p:origin x="84" y="7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8/28/2025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A587A-EAC1-7EA7-6C25-C39C2046A9C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Example: building an adder with decoder(s)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38DB58-77C3-D343-D5EC-78126745E4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5" t="31224" r="54584" b="12277"/>
          <a:stretch>
            <a:fillRect/>
          </a:stretch>
        </p:blipFill>
        <p:spPr bwMode="auto">
          <a:xfrm>
            <a:off x="304800" y="1447800"/>
            <a:ext cx="1828800" cy="2362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83A12A-132B-FCE3-244C-68A2103F52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0" t="30520" r="24766" b="22727"/>
          <a:stretch>
            <a:fillRect/>
          </a:stretch>
        </p:blipFill>
        <p:spPr bwMode="auto">
          <a:xfrm>
            <a:off x="2347547" y="1524000"/>
            <a:ext cx="2986454" cy="137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B4F613-43AC-91F9-5E28-FBAF7C0615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14935" r="24528" b="50000"/>
          <a:stretch>
            <a:fillRect/>
          </a:stretch>
        </p:blipFill>
        <p:spPr bwMode="auto">
          <a:xfrm>
            <a:off x="5791200" y="1529469"/>
            <a:ext cx="2895600" cy="1368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B63BC90-A621-D3F8-D1E4-D36B55CCEC07}"/>
              </a:ext>
            </a:extLst>
          </p:cNvPr>
          <p:cNvGrpSpPr/>
          <p:nvPr/>
        </p:nvGrpSpPr>
        <p:grpSpPr>
          <a:xfrm>
            <a:off x="3467100" y="3048000"/>
            <a:ext cx="3998408" cy="1465217"/>
            <a:chOff x="4848122" y="2335768"/>
            <a:chExt cx="3998408" cy="14652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3B4F613-43AC-91F9-5E28-FBAF7C0615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1" t="73377" r="16981"/>
            <a:stretch>
              <a:fillRect/>
            </a:stretch>
          </p:blipFill>
          <p:spPr bwMode="auto">
            <a:xfrm>
              <a:off x="4884130" y="2640567"/>
              <a:ext cx="3962400" cy="1160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2F78C8-4ABA-40E7-6195-ECA53157AF2C}"/>
                </a:ext>
              </a:extLst>
            </p:cNvPr>
            <p:cNvSpPr txBox="1"/>
            <p:nvPr/>
          </p:nvSpPr>
          <p:spPr>
            <a:xfrm>
              <a:off x="4848122" y="2335768"/>
              <a:ext cx="9906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mbria" panose="02040503050406030204" pitchFamily="18" charset="0"/>
                </a:rPr>
                <a:t>Verify:</a:t>
              </a:r>
              <a:endParaRPr lang="en-IN" dirty="0"/>
            </a:p>
          </p:txBody>
        </p:sp>
      </p:grp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CC5F39DA-44EA-599E-660B-A4D78599A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t="53095" r="20482" b="32325"/>
          <a:stretch>
            <a:fillRect/>
          </a:stretch>
        </p:blipFill>
        <p:spPr bwMode="auto">
          <a:xfrm>
            <a:off x="238125" y="3733800"/>
            <a:ext cx="1962150" cy="609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14DFF9-835A-149B-5410-492EAB98DD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3" t="33544" r="20093" b="25949"/>
          <a:stretch>
            <a:fillRect/>
          </a:stretch>
        </p:blipFill>
        <p:spPr bwMode="auto">
          <a:xfrm>
            <a:off x="3200400" y="4633350"/>
            <a:ext cx="4876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F3A6CF4-3ADA-74C9-C2F8-788B429A742B}"/>
              </a:ext>
            </a:extLst>
          </p:cNvPr>
          <p:cNvSpPr txBox="1"/>
          <p:nvPr/>
        </p:nvSpPr>
        <p:spPr>
          <a:xfrm>
            <a:off x="152400" y="4633350"/>
            <a:ext cx="3048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Reuse the same decoder for both outputs: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(Dis)advantages of this approach?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5556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81E9E-9406-775A-0B91-C9AA9882F20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Active-high and active-low decoders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DBE0B3-B028-FC75-DD67-ECC92C1DD2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1066800" y="1600200"/>
            <a:ext cx="7010400" cy="4511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01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528-AC97-9F45-AFFB-3D1813A0AA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Active-low decoders are maxterm generators!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0D7BFD-79A9-9062-BDEE-1D10D6A8C4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2"/>
          <a:stretch>
            <a:fillRect/>
          </a:stretch>
        </p:blipFill>
        <p:spPr bwMode="auto">
          <a:xfrm>
            <a:off x="762000" y="1676400"/>
            <a:ext cx="7620000" cy="4192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58373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7D8E2-D42A-AD95-5B74-80C37ABC257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Active-low decoder example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F70728-A62B-8C28-4D56-3FFCACC684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45"/>
          <a:stretch>
            <a:fillRect/>
          </a:stretch>
        </p:blipFill>
        <p:spPr bwMode="auto">
          <a:xfrm>
            <a:off x="715622" y="1828800"/>
            <a:ext cx="771275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104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9341EC-6055-9C16-0BAE-B0001D81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5181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Opposite function as that of a decoder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Takes 2</a:t>
            </a:r>
            <a:r>
              <a:rPr lang="en-US" baseline="30000" dirty="0"/>
              <a:t>n</a:t>
            </a:r>
            <a:r>
              <a:rPr lang="en-US" dirty="0"/>
              <a:t> inputs, and generates the binary equivalent of the input rank as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80115-1442-19FD-FCF3-E77D101745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Encoders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ECB3E-953B-0740-74FC-C0EE2888B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1" t="15682" r="23077" b="8108"/>
          <a:stretch>
            <a:fillRect/>
          </a:stretch>
        </p:blipFill>
        <p:spPr bwMode="auto">
          <a:xfrm>
            <a:off x="6248400" y="1447800"/>
            <a:ext cx="2362200" cy="2513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9CDF68-3602-AB85-EF86-F82AEB44B6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t="14000" r="1485"/>
          <a:stretch>
            <a:fillRect/>
          </a:stretch>
        </p:blipFill>
        <p:spPr bwMode="auto">
          <a:xfrm>
            <a:off x="1828800" y="3352800"/>
            <a:ext cx="4537149" cy="311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828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D3EE2A-8EC2-D80C-4A36-071B12562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630" y="1524000"/>
            <a:ext cx="3845169" cy="2971800"/>
          </a:xfrm>
        </p:spPr>
        <p:txBody>
          <a:bodyPr>
            <a:normAutofit/>
          </a:bodyPr>
          <a:lstStyle/>
          <a:p>
            <a:pPr marL="0" indent="0"/>
            <a:r>
              <a:rPr lang="en-US" sz="2000" dirty="0"/>
              <a:t>Two ambiguities associated with the design of the simple encoder shown previously: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It assumes only one input to be active. If two inputs are simultaneously active, output becomes invalid.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D</a:t>
            </a:r>
            <a:r>
              <a:rPr lang="en-US" sz="2000" baseline="-25000" dirty="0"/>
              <a:t>0</a:t>
            </a:r>
            <a:r>
              <a:rPr lang="en-US" sz="2000" dirty="0"/>
              <a:t> = 1 or all Ds = 0 will both generate an output of 0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7578-1D8E-F85C-B631-C5861BC8412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Encoder design issues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21063-70F7-6276-EE26-08C6FA41D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6" t="14000" r="1485"/>
          <a:stretch>
            <a:fillRect/>
          </a:stretch>
        </p:blipFill>
        <p:spPr bwMode="auto">
          <a:xfrm>
            <a:off x="4191000" y="1524000"/>
            <a:ext cx="4537149" cy="311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668AF0D5-D7E5-DCB1-8E6C-0515C0F8330E}"/>
              </a:ext>
            </a:extLst>
          </p:cNvPr>
          <p:cNvSpPr txBox="1">
            <a:spLocks/>
          </p:cNvSpPr>
          <p:nvPr/>
        </p:nvSpPr>
        <p:spPr bwMode="auto">
          <a:xfrm>
            <a:off x="422030" y="4800600"/>
            <a:ext cx="8306119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2000" dirty="0">
                <a:solidFill>
                  <a:srgbClr val="FF0000"/>
                </a:solidFill>
              </a:rPr>
              <a:t>Solution: Priority encoders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Multiple asserted inputs allowed; one has priority over others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Separate indication of no-asserted-inputs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0827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01C1-C8AF-EF29-4D0B-74760904E2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Example: 4-to-2 priority encoder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0BDB98-092F-996E-2334-5588FE2AED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566"/>
          <a:stretch>
            <a:fillRect/>
          </a:stretch>
        </p:blipFill>
        <p:spPr bwMode="auto">
          <a:xfrm>
            <a:off x="3625203" y="1524000"/>
            <a:ext cx="5249167" cy="2118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B3CEAD7-E198-3D06-5661-7DC67F5F1ADE}"/>
              </a:ext>
            </a:extLst>
          </p:cNvPr>
          <p:cNvSpPr txBox="1">
            <a:spLocks/>
          </p:cNvSpPr>
          <p:nvPr/>
        </p:nvSpPr>
        <p:spPr bwMode="auto">
          <a:xfrm>
            <a:off x="152400" y="1600200"/>
            <a:ext cx="3505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two or more inputs are simultaneously 1, output will correspond to the rank of the highest priority input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‘Valid’ output indicator, set to 1 only if at least one of the inputs is 1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8AC7E-927D-8975-81E0-1B607AE94B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44"/>
          <a:stretch>
            <a:fillRect/>
          </a:stretch>
        </p:blipFill>
        <p:spPr bwMode="auto">
          <a:xfrm>
            <a:off x="3773286" y="3810000"/>
            <a:ext cx="49530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8DEF6-6591-2F63-62CF-3527363A0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2"/>
          <a:stretch>
            <a:fillRect/>
          </a:stretch>
        </p:blipFill>
        <p:spPr bwMode="auto">
          <a:xfrm>
            <a:off x="250876" y="4419600"/>
            <a:ext cx="3387725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1277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7AFB7-4E1E-C7D9-77DA-204B30E48F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 of binary encoder (example)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C27C66-FB20-6B64-6F51-33840CB288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2"/>
          <a:stretch>
            <a:fillRect/>
          </a:stretch>
        </p:blipFill>
        <p:spPr bwMode="auto">
          <a:xfrm>
            <a:off x="1552153" y="2209800"/>
            <a:ext cx="6039693" cy="3242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53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92195-9809-AD2E-6F01-B25E22535EF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Uses of priority encoders (example)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13883C-F55F-F837-8584-3DAD1F64E7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0"/>
          <a:stretch>
            <a:fillRect/>
          </a:stretch>
        </p:blipFill>
        <p:spPr bwMode="auto">
          <a:xfrm>
            <a:off x="1391047" y="1828800"/>
            <a:ext cx="6361905" cy="3361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2849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07EF-6697-4E8F-FF01-00D5F735A2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Decoders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C10AE3-A8D7-9F80-1A33-26CE382D28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47" b="74065"/>
          <a:stretch>
            <a:fillRect/>
          </a:stretch>
        </p:blipFill>
        <p:spPr bwMode="auto">
          <a:xfrm>
            <a:off x="521025" y="1676400"/>
            <a:ext cx="81019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0CA9733-512B-2CEE-D53F-6A7D87E386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0" b="24684"/>
          <a:stretch>
            <a:fillRect/>
          </a:stretch>
        </p:blipFill>
        <p:spPr bwMode="auto">
          <a:xfrm>
            <a:off x="521025" y="2438400"/>
            <a:ext cx="81019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1DD97FC6-AFE0-761F-4F22-3E2E15DC8A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15" b="12340"/>
          <a:stretch>
            <a:fillRect/>
          </a:stretch>
        </p:blipFill>
        <p:spPr bwMode="auto">
          <a:xfrm>
            <a:off x="521025" y="4800600"/>
            <a:ext cx="8101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3B5A81D2-10D6-7F28-8BA2-82F629745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662" b="4622"/>
          <a:stretch>
            <a:fillRect/>
          </a:stretch>
        </p:blipFill>
        <p:spPr bwMode="auto">
          <a:xfrm>
            <a:off x="521025" y="5410200"/>
            <a:ext cx="81019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53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D832-6B64-0019-66A2-F8CCBCDBB4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a decoder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3543FF-28A1-5F36-0FC6-AF9789C1F1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98" b="36754"/>
          <a:stretch>
            <a:fillRect/>
          </a:stretch>
        </p:blipFill>
        <p:spPr bwMode="auto">
          <a:xfrm>
            <a:off x="609600" y="1752601"/>
            <a:ext cx="79248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A62AF802-E009-9693-1134-D02A0A06F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45" b="1734"/>
          <a:stretch>
            <a:fillRect/>
          </a:stretch>
        </p:blipFill>
        <p:spPr bwMode="auto">
          <a:xfrm>
            <a:off x="609600" y="4267201"/>
            <a:ext cx="7924800" cy="1752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334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99E9-393B-BED6-839A-6E438BDAC88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a decoder – the circuit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66953D3-1FB9-CD56-71BF-D90E29CE10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7"/>
          <a:stretch>
            <a:fillRect/>
          </a:stretch>
        </p:blipFill>
        <p:spPr bwMode="auto">
          <a:xfrm>
            <a:off x="421312" y="1981200"/>
            <a:ext cx="8301375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306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444DC9-85E6-B933-7AF8-5E49FF17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Decoders can include an </a:t>
            </a:r>
            <a:r>
              <a:rPr lang="en-US" i="1" dirty="0"/>
              <a:t>enable</a:t>
            </a:r>
            <a:r>
              <a:rPr lang="en-US" dirty="0"/>
              <a:t> input (</a:t>
            </a:r>
            <a:r>
              <a:rPr lang="en-US" i="1" dirty="0"/>
              <a:t>EN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 = 0 disables the decoder (all outputs are 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 = 1 enables the decoder (exactly 1 output is 1 depending on the input)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E128A-4E60-2CD5-5497-E5C03452A58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Decoders with ‘enable’ inputs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DBE615-CFD5-43B7-6898-591FAD77A9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846"/>
          <a:stretch>
            <a:fillRect/>
          </a:stretch>
        </p:blipFill>
        <p:spPr bwMode="auto">
          <a:xfrm>
            <a:off x="304800" y="3581400"/>
            <a:ext cx="82296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360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F0A6-5438-C5BB-AACA-8449FB554E4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3 – to – 8 decoder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C15614-230F-86C5-F4C1-0BE0F68F83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914400" y="1676400"/>
            <a:ext cx="7315200" cy="4501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2811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B7FA-8EAF-0F9D-0D4F-AFF49AA90BD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Building a 3 - to - 8 decoder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713BB2-3394-DC5A-20CC-5CA31D11A6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04"/>
          <a:stretch>
            <a:fillRect/>
          </a:stretch>
        </p:blipFill>
        <p:spPr bwMode="auto">
          <a:xfrm>
            <a:off x="1332045" y="1752600"/>
            <a:ext cx="6479909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CDCEA2-3193-9E8A-9555-A6BAFEB2BA5E}"/>
              </a:ext>
            </a:extLst>
          </p:cNvPr>
          <p:cNvSpPr txBox="1"/>
          <p:nvPr/>
        </p:nvSpPr>
        <p:spPr>
          <a:xfrm>
            <a:off x="1143000" y="5257800"/>
            <a:ext cx="7048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B1B1B"/>
                </a:solidFill>
                <a:latin typeface="Cambria" panose="02040503050406030204" pitchFamily="18" charset="0"/>
              </a:rPr>
              <a:t>C</a:t>
            </a:r>
            <a:r>
              <a:rPr lang="en-IN" dirty="0">
                <a:solidFill>
                  <a:srgbClr val="1B1B1B"/>
                </a:solidFill>
                <a:latin typeface="Cambria" panose="02040503050406030204" pitchFamily="18" charset="0"/>
              </a:rPr>
              <a:t>an you think of a ‘hierarchical’ design for this decoder, like we did with half and full adders?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2658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8BC7-DC4A-988D-09D6-9B090649A44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Hierarchical decoder design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2DDB04-1A3E-A1A6-77B5-306A5431964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8"/>
          <a:stretch>
            <a:fillRect/>
          </a:stretch>
        </p:blipFill>
        <p:spPr bwMode="auto">
          <a:xfrm>
            <a:off x="381000" y="1752600"/>
            <a:ext cx="7010400" cy="442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0B94D0-4402-5AE6-8031-930E612A538E}"/>
              </a:ext>
            </a:extLst>
          </p:cNvPr>
          <p:cNvSpPr txBox="1"/>
          <p:nvPr/>
        </p:nvSpPr>
        <p:spPr>
          <a:xfrm>
            <a:off x="6248400" y="4191000"/>
            <a:ext cx="2667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</a:rPr>
              <a:t>Verify this circuit: use equations for the 2-to-4 decoder to derive equations for 3-to-8 decoder!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8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2CFD1A-F1DB-0792-02F2-3253626E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5675"/>
            <a:ext cx="38100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 decoding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routing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7-segment displays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Implementing other digital circuits!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 the truth table and equations look familiar?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90F6-614D-53DB-6B5D-D61B03DD453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is a decoder used for?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4968F-E500-F6B4-7A38-ADF5A378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37" r="23691" b="16000"/>
          <a:stretch>
            <a:fillRect/>
          </a:stretch>
        </p:blipFill>
        <p:spPr>
          <a:xfrm>
            <a:off x="5029202" y="1524000"/>
            <a:ext cx="2786743" cy="243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71E1CE-4832-F3C7-5879-A9A9D0AB5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572000"/>
            <a:ext cx="3886200" cy="1798092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36360807-0FEE-CE30-D6DB-0377218C2041}"/>
              </a:ext>
            </a:extLst>
          </p:cNvPr>
          <p:cNvSpPr txBox="1">
            <a:spLocks/>
          </p:cNvSpPr>
          <p:nvPr/>
        </p:nvSpPr>
        <p:spPr bwMode="auto">
          <a:xfrm>
            <a:off x="5486400" y="4724400"/>
            <a:ext cx="3276600" cy="160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dirty="0"/>
              <a:t>Decoders are </a:t>
            </a:r>
            <a:r>
              <a:rPr lang="en-US" i="1" dirty="0" err="1"/>
              <a:t>minterm</a:t>
            </a:r>
            <a:r>
              <a:rPr lang="en-US" i="1" dirty="0"/>
              <a:t> generators</a:t>
            </a:r>
            <a:r>
              <a:rPr lang="en-US" dirty="0"/>
              <a:t>!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Used to generate </a:t>
            </a:r>
            <a:r>
              <a:rPr lang="en-US" i="1" dirty="0"/>
              <a:t>any</a:t>
            </a:r>
            <a:r>
              <a:rPr lang="en-US" dirty="0"/>
              <a:t> Boolean expression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43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12411</TotalTime>
  <Words>359</Words>
  <Application>Microsoft Office PowerPoint</Application>
  <PresentationFormat>On-screen Show (4:3)</PresentationFormat>
  <Paragraphs>47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Cambria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561</cp:revision>
  <dcterms:created xsi:type="dcterms:W3CDTF">2010-01-15T20:22:21Z</dcterms:created>
  <dcterms:modified xsi:type="dcterms:W3CDTF">2025-08-28T06:45:28Z</dcterms:modified>
</cp:coreProperties>
</file>