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5"/>
  </p:notesMasterIdLst>
  <p:sldIdLst>
    <p:sldId id="337" r:id="rId2"/>
    <p:sldId id="431" r:id="rId3"/>
    <p:sldId id="432" r:id="rId4"/>
    <p:sldId id="433" r:id="rId5"/>
    <p:sldId id="434" r:id="rId6"/>
    <p:sldId id="435" r:id="rId7"/>
    <p:sldId id="436" r:id="rId8"/>
    <p:sldId id="437" r:id="rId9"/>
    <p:sldId id="438" r:id="rId10"/>
    <p:sldId id="439" r:id="rId11"/>
    <p:sldId id="440" r:id="rId12"/>
    <p:sldId id="441" r:id="rId13"/>
    <p:sldId id="442" r:id="rId14"/>
    <p:sldId id="443" r:id="rId15"/>
    <p:sldId id="444" r:id="rId16"/>
    <p:sldId id="445" r:id="rId17"/>
    <p:sldId id="447" r:id="rId18"/>
    <p:sldId id="448" r:id="rId19"/>
    <p:sldId id="446" r:id="rId20"/>
    <p:sldId id="449" r:id="rId21"/>
    <p:sldId id="450" r:id="rId22"/>
    <p:sldId id="451" r:id="rId23"/>
    <p:sldId id="452" r:id="rId24"/>
    <p:sldId id="453" r:id="rId25"/>
    <p:sldId id="454" r:id="rId26"/>
    <p:sldId id="455" r:id="rId27"/>
    <p:sldId id="456" r:id="rId28"/>
    <p:sldId id="457" r:id="rId29"/>
    <p:sldId id="458" r:id="rId30"/>
    <p:sldId id="459" r:id="rId31"/>
    <p:sldId id="460" r:id="rId32"/>
    <p:sldId id="461" r:id="rId33"/>
    <p:sldId id="462" r:id="rId34"/>
    <p:sldId id="463" r:id="rId35"/>
    <p:sldId id="402" r:id="rId36"/>
    <p:sldId id="464" r:id="rId37"/>
    <p:sldId id="465" r:id="rId38"/>
    <p:sldId id="466" r:id="rId39"/>
    <p:sldId id="468" r:id="rId40"/>
    <p:sldId id="469" r:id="rId41"/>
    <p:sldId id="467" r:id="rId42"/>
    <p:sldId id="470" r:id="rId43"/>
    <p:sldId id="471" r:id="rId44"/>
    <p:sldId id="472" r:id="rId45"/>
    <p:sldId id="473" r:id="rId46"/>
    <p:sldId id="474" r:id="rId47"/>
    <p:sldId id="475" r:id="rId48"/>
    <p:sldId id="476" r:id="rId49"/>
    <p:sldId id="477" r:id="rId50"/>
    <p:sldId id="478" r:id="rId51"/>
    <p:sldId id="479" r:id="rId52"/>
    <p:sldId id="480" r:id="rId53"/>
    <p:sldId id="481" r:id="rId5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4" autoAdjust="0"/>
    <p:restoredTop sz="93578" autoAdjust="0"/>
  </p:normalViewPr>
  <p:slideViewPr>
    <p:cSldViewPr>
      <p:cViewPr varScale="1">
        <p:scale>
          <a:sx n="119" d="100"/>
          <a:sy n="119" d="100"/>
        </p:scale>
        <p:origin x="68" y="8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55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9BA1A87E-813F-AF0F-041D-CE232B7A18C3}"/>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defRPr>
            </a:lvl1pPr>
          </a:lstStyle>
          <a:p>
            <a:pPr>
              <a:defRPr/>
            </a:pPr>
            <a:endParaRPr lang="en-US"/>
          </a:p>
        </p:txBody>
      </p:sp>
      <p:sp>
        <p:nvSpPr>
          <p:cNvPr id="48131" name="Rectangle 3">
            <a:extLst>
              <a:ext uri="{FF2B5EF4-FFF2-40B4-BE49-F238E27FC236}">
                <a16:creationId xmlns:a16="http://schemas.microsoft.com/office/drawing/2014/main" id="{90A33BCA-FF2B-904A-6ACB-421B4697E719}"/>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defRPr>
            </a:lvl1pPr>
          </a:lstStyle>
          <a:p>
            <a:pPr>
              <a:defRPr/>
            </a:pPr>
            <a:fld id="{864C4CF4-219F-4C78-A5BA-B2F154A2CDD2}" type="datetimeFigureOut">
              <a:rPr lang="en-US"/>
              <a:pPr>
                <a:defRPr/>
              </a:pPr>
              <a:t>9/18/2025</a:t>
            </a:fld>
            <a:endParaRPr lang="en-US"/>
          </a:p>
        </p:txBody>
      </p:sp>
      <p:sp>
        <p:nvSpPr>
          <p:cNvPr id="19460" name="Rectangle 4">
            <a:extLst>
              <a:ext uri="{FF2B5EF4-FFF2-40B4-BE49-F238E27FC236}">
                <a16:creationId xmlns:a16="http://schemas.microsoft.com/office/drawing/2014/main" id="{E6881BB2-A257-BEB2-B237-5C60E2FE8C72}"/>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3" name="Rectangle 5">
            <a:extLst>
              <a:ext uri="{FF2B5EF4-FFF2-40B4-BE49-F238E27FC236}">
                <a16:creationId xmlns:a16="http://schemas.microsoft.com/office/drawing/2014/main" id="{84E1F9B0-0E05-EEE3-8B09-3292F5E58FDD}"/>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8134" name="Rectangle 6">
            <a:extLst>
              <a:ext uri="{FF2B5EF4-FFF2-40B4-BE49-F238E27FC236}">
                <a16:creationId xmlns:a16="http://schemas.microsoft.com/office/drawing/2014/main" id="{FD94DB07-1FBF-48D8-BE9B-EAD1CA856026}"/>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defRPr>
            </a:lvl1pPr>
          </a:lstStyle>
          <a:p>
            <a:pPr>
              <a:defRPr/>
            </a:pPr>
            <a:endParaRPr lang="en-US"/>
          </a:p>
        </p:txBody>
      </p:sp>
      <p:sp>
        <p:nvSpPr>
          <p:cNvPr id="48135" name="Rectangle 7">
            <a:extLst>
              <a:ext uri="{FF2B5EF4-FFF2-40B4-BE49-F238E27FC236}">
                <a16:creationId xmlns:a16="http://schemas.microsoft.com/office/drawing/2014/main" id="{B2D67A9F-79F1-685B-B7CE-85E68E027A3D}"/>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082BB320-F13B-41AF-BB84-306DCE92248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44FFA8F6-8FBE-2312-B2D6-012FDBF058E2}"/>
              </a:ext>
            </a:extLst>
          </p:cNvPr>
          <p:cNvSpPr>
            <a:spLocks noGrp="1" noRot="1" noChangeAspect="1" noChangeArrowheads="1" noTextEdit="1"/>
          </p:cNvSpPr>
          <p:nvPr>
            <p:ph type="sldImg"/>
          </p:nvPr>
        </p:nvSpPr>
        <p:spPr>
          <a:ln/>
        </p:spPr>
      </p:sp>
      <p:sp>
        <p:nvSpPr>
          <p:cNvPr id="21507" name="Notes Placeholder 2">
            <a:extLst>
              <a:ext uri="{FF2B5EF4-FFF2-40B4-BE49-F238E27FC236}">
                <a16:creationId xmlns:a16="http://schemas.microsoft.com/office/drawing/2014/main" id="{60994F52-302D-250C-116C-52081CB94A4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1508" name="Slide Number Placeholder 3">
            <a:extLst>
              <a:ext uri="{FF2B5EF4-FFF2-40B4-BE49-F238E27FC236}">
                <a16:creationId xmlns:a16="http://schemas.microsoft.com/office/drawing/2014/main" id="{B92E2681-B4AB-B23F-9CED-5892333F865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9A8604D-9FA4-4914-BD57-93266632D9AF}" type="slidenum">
              <a:rPr lang="en-US" altLang="en-US" smtClean="0">
                <a:latin typeface="Calibri" panose="020F0502020204030204" pitchFamily="34" charset="0"/>
              </a:rPr>
              <a:pPr/>
              <a:t>1</a:t>
            </a:fld>
            <a:endParaRPr lang="en-US"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790210E9-01D5-7472-677A-3B0AA2AD0F30}"/>
              </a:ext>
            </a:extLst>
          </p:cNvPr>
          <p:cNvSpPr>
            <a:spLocks noGrp="1"/>
          </p:cNvSpPr>
          <p:nvPr>
            <p:ph type="dt" sz="half" idx="10"/>
          </p:nvPr>
        </p:nvSpPr>
        <p:spPr/>
        <p:txBody>
          <a:bodyPr/>
          <a:lstStyle>
            <a:lvl1pPr>
              <a:defRPr/>
            </a:lvl1pPr>
          </a:lstStyle>
          <a:p>
            <a:pPr>
              <a:defRPr/>
            </a:pPr>
            <a:r>
              <a:rPr lang="en-US"/>
              <a:t>21/12/2020</a:t>
            </a:r>
          </a:p>
        </p:txBody>
      </p:sp>
      <p:sp>
        <p:nvSpPr>
          <p:cNvPr id="5" name="Footer Placeholder 4">
            <a:extLst>
              <a:ext uri="{FF2B5EF4-FFF2-40B4-BE49-F238E27FC236}">
                <a16:creationId xmlns:a16="http://schemas.microsoft.com/office/drawing/2014/main" id="{5CCD2DDE-7A51-A1A8-5C34-99C6FAA2B32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0FD8106-2EFE-B03C-0DCC-E1803F83D0E2}"/>
              </a:ext>
            </a:extLst>
          </p:cNvPr>
          <p:cNvSpPr>
            <a:spLocks noGrp="1"/>
          </p:cNvSpPr>
          <p:nvPr>
            <p:ph type="sldNum" sz="quarter" idx="12"/>
          </p:nvPr>
        </p:nvSpPr>
        <p:spPr/>
        <p:txBody>
          <a:bodyPr/>
          <a:lstStyle>
            <a:lvl1pPr>
              <a:defRPr/>
            </a:lvl1pPr>
          </a:lstStyle>
          <a:p>
            <a:pPr>
              <a:defRPr/>
            </a:pPr>
            <a:fld id="{67F5451D-6138-4BA6-B687-6C9F908488A2}" type="slidenum">
              <a:rPr lang="en-US" altLang="en-US"/>
              <a:pPr>
                <a:defRPr/>
              </a:pPr>
              <a:t>‹#›</a:t>
            </a:fld>
            <a:endParaRPr lang="en-US" altLang="en-US"/>
          </a:p>
        </p:txBody>
      </p:sp>
    </p:spTree>
    <p:extLst>
      <p:ext uri="{BB962C8B-B14F-4D97-AF65-F5344CB8AC3E}">
        <p14:creationId xmlns:p14="http://schemas.microsoft.com/office/powerpoint/2010/main" val="1601832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49C7B9-97C1-73C5-069B-8304F71A59D3}"/>
              </a:ext>
            </a:extLst>
          </p:cNvPr>
          <p:cNvSpPr>
            <a:spLocks noGrp="1"/>
          </p:cNvSpPr>
          <p:nvPr>
            <p:ph type="dt" sz="half" idx="10"/>
          </p:nvPr>
        </p:nvSpPr>
        <p:spPr/>
        <p:txBody>
          <a:bodyPr/>
          <a:lstStyle>
            <a:lvl1pPr>
              <a:defRPr/>
            </a:lvl1pPr>
          </a:lstStyle>
          <a:p>
            <a:pPr>
              <a:defRPr/>
            </a:pPr>
            <a:r>
              <a:rPr lang="en-US"/>
              <a:t>21/12/2020</a:t>
            </a:r>
          </a:p>
        </p:txBody>
      </p:sp>
      <p:sp>
        <p:nvSpPr>
          <p:cNvPr id="5" name="Footer Placeholder 4">
            <a:extLst>
              <a:ext uri="{FF2B5EF4-FFF2-40B4-BE49-F238E27FC236}">
                <a16:creationId xmlns:a16="http://schemas.microsoft.com/office/drawing/2014/main" id="{AD44205D-B0EA-B535-1BCB-C052B27F314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38810C2-A27B-66A7-0574-10C225192FA1}"/>
              </a:ext>
            </a:extLst>
          </p:cNvPr>
          <p:cNvSpPr>
            <a:spLocks noGrp="1"/>
          </p:cNvSpPr>
          <p:nvPr>
            <p:ph type="sldNum" sz="quarter" idx="12"/>
          </p:nvPr>
        </p:nvSpPr>
        <p:spPr/>
        <p:txBody>
          <a:bodyPr/>
          <a:lstStyle>
            <a:lvl1pPr>
              <a:defRPr/>
            </a:lvl1pPr>
          </a:lstStyle>
          <a:p>
            <a:pPr>
              <a:defRPr/>
            </a:pPr>
            <a:fld id="{1F29212A-F0D7-4AFF-A386-0ACFB0AAC5E4}" type="slidenum">
              <a:rPr lang="en-US" altLang="en-US"/>
              <a:pPr>
                <a:defRPr/>
              </a:pPr>
              <a:t>‹#›</a:t>
            </a:fld>
            <a:endParaRPr lang="en-US" altLang="en-US"/>
          </a:p>
        </p:txBody>
      </p:sp>
    </p:spTree>
    <p:extLst>
      <p:ext uri="{BB962C8B-B14F-4D97-AF65-F5344CB8AC3E}">
        <p14:creationId xmlns:p14="http://schemas.microsoft.com/office/powerpoint/2010/main" val="798412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9E6BE-7F7F-94ED-1232-D89436CBCA93}"/>
              </a:ext>
            </a:extLst>
          </p:cNvPr>
          <p:cNvSpPr>
            <a:spLocks noGrp="1"/>
          </p:cNvSpPr>
          <p:nvPr>
            <p:ph type="dt" sz="half" idx="10"/>
          </p:nvPr>
        </p:nvSpPr>
        <p:spPr/>
        <p:txBody>
          <a:bodyPr/>
          <a:lstStyle>
            <a:lvl1pPr>
              <a:defRPr/>
            </a:lvl1pPr>
          </a:lstStyle>
          <a:p>
            <a:pPr>
              <a:defRPr/>
            </a:pPr>
            <a:r>
              <a:rPr lang="en-US"/>
              <a:t>21/12/2020</a:t>
            </a:r>
          </a:p>
        </p:txBody>
      </p:sp>
      <p:sp>
        <p:nvSpPr>
          <p:cNvPr id="5" name="Footer Placeholder 4">
            <a:extLst>
              <a:ext uri="{FF2B5EF4-FFF2-40B4-BE49-F238E27FC236}">
                <a16:creationId xmlns:a16="http://schemas.microsoft.com/office/drawing/2014/main" id="{AB9733A2-CB01-A6CE-B5D3-DB2ECAFBBC8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5721FBA-0C17-A4B8-E194-E3AAE0572399}"/>
              </a:ext>
            </a:extLst>
          </p:cNvPr>
          <p:cNvSpPr>
            <a:spLocks noGrp="1"/>
          </p:cNvSpPr>
          <p:nvPr>
            <p:ph type="sldNum" sz="quarter" idx="12"/>
          </p:nvPr>
        </p:nvSpPr>
        <p:spPr/>
        <p:txBody>
          <a:bodyPr/>
          <a:lstStyle>
            <a:lvl1pPr>
              <a:defRPr/>
            </a:lvl1pPr>
          </a:lstStyle>
          <a:p>
            <a:pPr>
              <a:defRPr/>
            </a:pPr>
            <a:fld id="{FED9BE82-4715-4ACA-919F-DBB11A70F4E4}" type="slidenum">
              <a:rPr lang="en-US" altLang="en-US"/>
              <a:pPr>
                <a:defRPr/>
              </a:pPr>
              <a:t>‹#›</a:t>
            </a:fld>
            <a:endParaRPr lang="en-US" altLang="en-US"/>
          </a:p>
        </p:txBody>
      </p:sp>
    </p:spTree>
    <p:extLst>
      <p:ext uri="{BB962C8B-B14F-4D97-AF65-F5344CB8AC3E}">
        <p14:creationId xmlns:p14="http://schemas.microsoft.com/office/powerpoint/2010/main" val="9557081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FFBFFBE-14B2-F0AF-F4AC-4976B5EA7B3E}"/>
              </a:ext>
            </a:extLst>
          </p:cNvPr>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latin typeface="Arial" pitchFamily="34" charset="0"/>
              <a:cs typeface="Arial" pitchFamily="34" charset="0"/>
            </a:endParaRPr>
          </a:p>
        </p:txBody>
      </p:sp>
      <p:sp>
        <p:nvSpPr>
          <p:cNvPr id="4" name="Rectangle 3">
            <a:extLst>
              <a:ext uri="{FF2B5EF4-FFF2-40B4-BE49-F238E27FC236}">
                <a16:creationId xmlns:a16="http://schemas.microsoft.com/office/drawing/2014/main" id="{FA176F73-2534-EA66-9BA3-389159441E1E}"/>
              </a:ext>
            </a:extLst>
          </p:cNvPr>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sp>
        <p:nvSpPr>
          <p:cNvPr id="5" name="Rectangle 4">
            <a:extLst>
              <a:ext uri="{FF2B5EF4-FFF2-40B4-BE49-F238E27FC236}">
                <a16:creationId xmlns:a16="http://schemas.microsoft.com/office/drawing/2014/main" id="{41143B4A-14C2-1094-BE58-15BD80B6D446}"/>
              </a:ext>
            </a:extLst>
          </p:cNvPr>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sp>
        <p:nvSpPr>
          <p:cNvPr id="6" name="Rectangle 5">
            <a:extLst>
              <a:ext uri="{FF2B5EF4-FFF2-40B4-BE49-F238E27FC236}">
                <a16:creationId xmlns:a16="http://schemas.microsoft.com/office/drawing/2014/main" id="{A2D759AA-21D7-ABA4-D5D7-76848EAA814B}"/>
              </a:ext>
            </a:extLst>
          </p:cNvPr>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pic>
        <p:nvPicPr>
          <p:cNvPr id="8" name="Picture 10" descr="BITS_university_logo_whitevert.png">
            <a:extLst>
              <a:ext uri="{FF2B5EF4-FFF2-40B4-BE49-F238E27FC236}">
                <a16:creationId xmlns:a16="http://schemas.microsoft.com/office/drawing/2014/main" id="{4AC502B5-9275-C45A-F485-E98B733254DA}"/>
              </a:ext>
            </a:extLst>
          </p:cNvPr>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68A90F2E-DD9A-35C4-D90C-49EB0FD21D5D}"/>
              </a:ext>
            </a:extLst>
          </p:cNvPr>
          <p:cNvSpPr txBox="1"/>
          <p:nvPr userDrawn="1"/>
        </p:nvSpPr>
        <p:spPr>
          <a:xfrm>
            <a:off x="-76200" y="5257800"/>
            <a:ext cx="2209800" cy="554038"/>
          </a:xfrm>
          <a:prstGeom prst="rect">
            <a:avLst/>
          </a:prstGeom>
          <a:noFill/>
        </p:spPr>
        <p:txBody>
          <a:bodyPr>
            <a:spAutoFit/>
          </a:bodyPr>
          <a:lstStyle/>
          <a:p>
            <a:pPr algn="ctr" eaLnBrk="1" hangingPunct="1">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0" name="TextBox 9">
            <a:extLst>
              <a:ext uri="{FF2B5EF4-FFF2-40B4-BE49-F238E27FC236}">
                <a16:creationId xmlns:a16="http://schemas.microsoft.com/office/drawing/2014/main" id="{CE235B97-BCD1-B200-8B0C-6E7F31A5DD6E}"/>
              </a:ext>
            </a:extLst>
          </p:cNvPr>
          <p:cNvSpPr txBox="1">
            <a:spLocks noChangeArrowheads="1"/>
          </p:cNvSpPr>
          <p:nvPr userDrawn="1"/>
        </p:nvSpPr>
        <p:spPr bwMode="auto">
          <a:xfrm>
            <a:off x="152400" y="5667375"/>
            <a:ext cx="1905000" cy="276225"/>
          </a:xfrm>
          <a:prstGeom prst="rect">
            <a:avLst/>
          </a:prstGeom>
          <a:noFill/>
          <a:ln>
            <a:noFill/>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200">
                <a:solidFill>
                  <a:srgbClr val="FFFFFF"/>
                </a:solidFill>
                <a:cs typeface="Arial" charset="0"/>
              </a:rPr>
              <a:t>Pilani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2514600" y="3810000"/>
            <a:ext cx="6019800" cy="1524000"/>
          </a:xfrm>
        </p:spPr>
        <p:txBody>
          <a:bodyPr>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6273719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9DAF1-3678-81CF-68D0-2FFF8BF1C823}"/>
              </a:ext>
            </a:extLst>
          </p:cNvPr>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14762E-50A2-3FD2-FDF4-C54B9B6A93B8}"/>
              </a:ext>
            </a:extLst>
          </p:cNvPr>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5A2326C-C066-820B-DC72-5D515C273E56}"/>
              </a:ext>
            </a:extLst>
          </p:cNvPr>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22A3138-AE69-F27D-2EAA-23D2B3BFFE41}"/>
              </a:ext>
            </a:extLst>
          </p:cNvPr>
          <p:cNvSpPr>
            <a:spLocks noGrp="1"/>
          </p:cNvSpPr>
          <p:nvPr>
            <p:ph type="dt" sz="half" idx="10"/>
          </p:nvPr>
        </p:nvSpPr>
        <p:spPr>
          <a:xfrm>
            <a:off x="685800" y="6248400"/>
            <a:ext cx="1905000" cy="457200"/>
          </a:xfrm>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11F772D5-DBDE-E801-75E8-5C65995AF7E4}"/>
              </a:ext>
            </a:extLst>
          </p:cNvPr>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5D069C2E-6178-3D9A-0D54-C41412046CBA}"/>
              </a:ext>
            </a:extLst>
          </p:cNvPr>
          <p:cNvSpPr>
            <a:spLocks noGrp="1"/>
          </p:cNvSpPr>
          <p:nvPr>
            <p:ph type="sldNum" sz="quarter" idx="12"/>
          </p:nvPr>
        </p:nvSpPr>
        <p:spPr>
          <a:xfrm>
            <a:off x="6553200" y="6248400"/>
            <a:ext cx="1905000" cy="457200"/>
          </a:xfrm>
        </p:spPr>
        <p:txBody>
          <a:bodyPr/>
          <a:lstStyle>
            <a:lvl1pPr>
              <a:defRPr/>
            </a:lvl1pPr>
          </a:lstStyle>
          <a:p>
            <a:fld id="{89347512-759C-4E18-9ECE-7FCE1DFA935E}" type="slidenum">
              <a:rPr lang="en-US" altLang="en-US"/>
              <a:pPr/>
              <a:t>‹#›</a:t>
            </a:fld>
            <a:endParaRPr lang="en-US" altLang="en-US"/>
          </a:p>
        </p:txBody>
      </p:sp>
    </p:spTree>
    <p:extLst>
      <p:ext uri="{BB962C8B-B14F-4D97-AF65-F5344CB8AC3E}">
        <p14:creationId xmlns:p14="http://schemas.microsoft.com/office/powerpoint/2010/main" val="17229025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3F7038-E9FE-3435-A99B-628D46289EFD}"/>
              </a:ext>
            </a:extLst>
          </p:cNvPr>
          <p:cNvSpPr txBox="1">
            <a:spLocks noChangeArrowheads="1"/>
          </p:cNvSpPr>
          <p:nvPr userDrawn="1"/>
        </p:nvSpPr>
        <p:spPr bwMode="auto">
          <a:xfrm>
            <a:off x="3276600" y="6596063"/>
            <a:ext cx="5867400" cy="261937"/>
          </a:xfrm>
          <a:prstGeom prst="rect">
            <a:avLst/>
          </a:prstGeom>
          <a:noFill/>
          <a:ln>
            <a:noFill/>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defRPr/>
            </a:pPr>
            <a:r>
              <a:rPr lang="en-US" sz="1100" b="1">
                <a:solidFill>
                  <a:srgbClr val="101141"/>
                </a:solidFill>
                <a:cs typeface="Arial" charset="0"/>
              </a:rPr>
              <a:t>BITS </a:t>
            </a:r>
            <a:r>
              <a:rPr lang="en-US" sz="1100">
                <a:solidFill>
                  <a:srgbClr val="101141"/>
                </a:solidFill>
                <a:cs typeface="Arial" charset="0"/>
              </a:rPr>
              <a:t>Pilani, Pilani Campus</a:t>
            </a:r>
          </a:p>
        </p:txBody>
      </p:sp>
      <p:grpSp>
        <p:nvGrpSpPr>
          <p:cNvPr id="4" name="Group 11">
            <a:extLst>
              <a:ext uri="{FF2B5EF4-FFF2-40B4-BE49-F238E27FC236}">
                <a16:creationId xmlns:a16="http://schemas.microsoft.com/office/drawing/2014/main" id="{C581210D-00F8-03F9-A285-0EF404A95B28}"/>
              </a:ext>
            </a:extLst>
          </p:cNvPr>
          <p:cNvGrpSpPr>
            <a:grpSpLocks/>
          </p:cNvGrpSpPr>
          <p:nvPr userDrawn="1"/>
        </p:nvGrpSpPr>
        <p:grpSpPr bwMode="auto">
          <a:xfrm>
            <a:off x="2084388" y="6550025"/>
            <a:ext cx="7059612" cy="49213"/>
            <a:chOff x="2083888" y="6550671"/>
            <a:chExt cx="7060112" cy="48665"/>
          </a:xfrm>
        </p:grpSpPr>
        <p:sp>
          <p:nvSpPr>
            <p:cNvPr id="5" name="Rectangle 4">
              <a:extLst>
                <a:ext uri="{FF2B5EF4-FFF2-40B4-BE49-F238E27FC236}">
                  <a16:creationId xmlns:a16="http://schemas.microsoft.com/office/drawing/2014/main" id="{D981720D-E387-AAA5-1040-9B41570959D0}"/>
                </a:ext>
              </a:extLst>
            </p:cNvPr>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6" name="Rectangle 5">
              <a:extLst>
                <a:ext uri="{FF2B5EF4-FFF2-40B4-BE49-F238E27FC236}">
                  <a16:creationId xmlns:a16="http://schemas.microsoft.com/office/drawing/2014/main" id="{A61E86A8-1855-7B69-B62C-6E258FDAA754}"/>
                </a:ext>
              </a:extLst>
            </p:cNvPr>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7" name="Rectangle 6">
              <a:extLst>
                <a:ext uri="{FF2B5EF4-FFF2-40B4-BE49-F238E27FC236}">
                  <a16:creationId xmlns:a16="http://schemas.microsoft.com/office/drawing/2014/main" id="{80F5A7EC-8365-09AA-A08B-63472C98828A}"/>
                </a:ext>
              </a:extLst>
            </p:cNvPr>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grpSp>
      <p:pic>
        <p:nvPicPr>
          <p:cNvPr id="8" name="Picture 11" descr="Picture 7.png">
            <a:extLst>
              <a:ext uri="{FF2B5EF4-FFF2-40B4-BE49-F238E27FC236}">
                <a16:creationId xmlns:a16="http://schemas.microsoft.com/office/drawing/2014/main" id="{055BCDEA-2A80-3C2D-080C-509BDDC90CDF}"/>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18">
            <a:extLst>
              <a:ext uri="{FF2B5EF4-FFF2-40B4-BE49-F238E27FC236}">
                <a16:creationId xmlns:a16="http://schemas.microsoft.com/office/drawing/2014/main" id="{4FE31975-C8A2-731C-B1AA-CCD2DCF57F50}"/>
              </a:ext>
            </a:extLst>
          </p:cNvPr>
          <p:cNvGrpSpPr>
            <a:grpSpLocks/>
          </p:cNvGrpSpPr>
          <p:nvPr userDrawn="1"/>
        </p:nvGrpSpPr>
        <p:grpSpPr bwMode="auto">
          <a:xfrm>
            <a:off x="2133600" y="6553200"/>
            <a:ext cx="7010400" cy="46038"/>
            <a:chOff x="1905000" y="6553200"/>
            <a:chExt cx="7010400" cy="45719"/>
          </a:xfrm>
        </p:grpSpPr>
        <p:sp>
          <p:nvSpPr>
            <p:cNvPr id="10" name="Rectangle 9">
              <a:extLst>
                <a:ext uri="{FF2B5EF4-FFF2-40B4-BE49-F238E27FC236}">
                  <a16:creationId xmlns:a16="http://schemas.microsoft.com/office/drawing/2014/main" id="{257A10F7-F50B-DAEB-B974-D1288E571504}"/>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11" name="Rectangle 10">
              <a:extLst>
                <a:ext uri="{FF2B5EF4-FFF2-40B4-BE49-F238E27FC236}">
                  <a16:creationId xmlns:a16="http://schemas.microsoft.com/office/drawing/2014/main" id="{CAECCB2B-C7CF-4843-D0DF-2886453D18BC}"/>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12" name="Rectangle 11">
              <a:extLst>
                <a:ext uri="{FF2B5EF4-FFF2-40B4-BE49-F238E27FC236}">
                  <a16:creationId xmlns:a16="http://schemas.microsoft.com/office/drawing/2014/main" id="{47A3C326-F746-6ED4-B21E-4BB970D1C982}"/>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grpSp>
      <p:grpSp>
        <p:nvGrpSpPr>
          <p:cNvPr id="13" name="Group 22">
            <a:extLst>
              <a:ext uri="{FF2B5EF4-FFF2-40B4-BE49-F238E27FC236}">
                <a16:creationId xmlns:a16="http://schemas.microsoft.com/office/drawing/2014/main" id="{09821B34-ED59-A848-42D8-7954EFE84254}"/>
              </a:ext>
            </a:extLst>
          </p:cNvPr>
          <p:cNvGrpSpPr>
            <a:grpSpLocks/>
          </p:cNvGrpSpPr>
          <p:nvPr userDrawn="1"/>
        </p:nvGrpSpPr>
        <p:grpSpPr bwMode="auto">
          <a:xfrm>
            <a:off x="0" y="1295400"/>
            <a:ext cx="7010400" cy="46038"/>
            <a:chOff x="1905000" y="6553200"/>
            <a:chExt cx="7010400" cy="45719"/>
          </a:xfrm>
        </p:grpSpPr>
        <p:sp>
          <p:nvSpPr>
            <p:cNvPr id="14" name="Rectangle 13">
              <a:extLst>
                <a:ext uri="{FF2B5EF4-FFF2-40B4-BE49-F238E27FC236}">
                  <a16:creationId xmlns:a16="http://schemas.microsoft.com/office/drawing/2014/main" id="{2DD3EB44-1837-0D6E-CE9B-DBC9F8518DD2}"/>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15" name="Rectangle 14">
              <a:extLst>
                <a:ext uri="{FF2B5EF4-FFF2-40B4-BE49-F238E27FC236}">
                  <a16:creationId xmlns:a16="http://schemas.microsoft.com/office/drawing/2014/main" id="{14180C74-B502-6526-25D1-FD5B018B28F4}"/>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16" name="Rectangle 15">
              <a:extLst>
                <a:ext uri="{FF2B5EF4-FFF2-40B4-BE49-F238E27FC236}">
                  <a16:creationId xmlns:a16="http://schemas.microsoft.com/office/drawing/2014/main" id="{61EECA1A-60B6-C307-32D5-77B6F2589D37}"/>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mn-lt"/>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mn-lt"/>
                <a:cs typeface="Arial" pitchFamily="34" charset="0"/>
              </a:defRPr>
            </a:lvl2pPr>
            <a:lvl3pPr>
              <a:defRPr>
                <a:latin typeface="+mn-lt"/>
              </a:defRPr>
            </a:lvl3pPr>
            <a:lvl4pPr>
              <a:defRPr>
                <a:latin typeface="+mn-lt"/>
              </a:defRPr>
            </a:lvl4pPr>
            <a:lvl5pPr>
              <a:defRPr>
                <a:latin typeface="+mn-lt"/>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mj-lt"/>
                <a:cs typeface="Arial" pitchFamily="34" charset="0"/>
              </a:defRPr>
            </a:lvl1pPr>
          </a:lstStyle>
          <a:p>
            <a:pPr lvl="0"/>
            <a:r>
              <a:rPr lang="en-US" dirty="0"/>
              <a:t>Click to edit Master text styles</a:t>
            </a:r>
          </a:p>
        </p:txBody>
      </p:sp>
    </p:spTree>
    <p:extLst>
      <p:ext uri="{BB962C8B-B14F-4D97-AF65-F5344CB8AC3E}">
        <p14:creationId xmlns:p14="http://schemas.microsoft.com/office/powerpoint/2010/main" val="2226525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3E8660-BD03-9DBA-9F27-92B953591EA4}"/>
              </a:ext>
            </a:extLst>
          </p:cNvPr>
          <p:cNvSpPr>
            <a:spLocks noGrp="1"/>
          </p:cNvSpPr>
          <p:nvPr>
            <p:ph type="dt" sz="half" idx="10"/>
          </p:nvPr>
        </p:nvSpPr>
        <p:spPr/>
        <p:txBody>
          <a:bodyPr/>
          <a:lstStyle>
            <a:lvl1pPr>
              <a:defRPr/>
            </a:lvl1pPr>
          </a:lstStyle>
          <a:p>
            <a:pPr>
              <a:defRPr/>
            </a:pPr>
            <a:r>
              <a:rPr lang="en-US"/>
              <a:t>21/12/2020</a:t>
            </a:r>
          </a:p>
        </p:txBody>
      </p:sp>
      <p:sp>
        <p:nvSpPr>
          <p:cNvPr id="5" name="Footer Placeholder 4">
            <a:extLst>
              <a:ext uri="{FF2B5EF4-FFF2-40B4-BE49-F238E27FC236}">
                <a16:creationId xmlns:a16="http://schemas.microsoft.com/office/drawing/2014/main" id="{EB170716-1DFD-E96E-77AC-224DB37BB5F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F0094D3-6482-D516-F215-AAD295B6F9B4}"/>
              </a:ext>
            </a:extLst>
          </p:cNvPr>
          <p:cNvSpPr>
            <a:spLocks noGrp="1"/>
          </p:cNvSpPr>
          <p:nvPr>
            <p:ph type="sldNum" sz="quarter" idx="12"/>
          </p:nvPr>
        </p:nvSpPr>
        <p:spPr/>
        <p:txBody>
          <a:bodyPr/>
          <a:lstStyle>
            <a:lvl1pPr>
              <a:defRPr/>
            </a:lvl1pPr>
          </a:lstStyle>
          <a:p>
            <a:pPr>
              <a:defRPr/>
            </a:pPr>
            <a:fld id="{CA887A73-1AE0-46F8-856A-18EA1CF30A1B}" type="slidenum">
              <a:rPr lang="en-US" altLang="en-US"/>
              <a:pPr>
                <a:defRPr/>
              </a:pPr>
              <a:t>‹#›</a:t>
            </a:fld>
            <a:endParaRPr lang="en-US" altLang="en-US"/>
          </a:p>
        </p:txBody>
      </p:sp>
    </p:spTree>
    <p:extLst>
      <p:ext uri="{BB962C8B-B14F-4D97-AF65-F5344CB8AC3E}">
        <p14:creationId xmlns:p14="http://schemas.microsoft.com/office/powerpoint/2010/main" val="1756230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DE40EF-D719-C1DF-C21A-2CF2ACF9549C}"/>
              </a:ext>
            </a:extLst>
          </p:cNvPr>
          <p:cNvSpPr>
            <a:spLocks noGrp="1"/>
          </p:cNvSpPr>
          <p:nvPr>
            <p:ph type="dt" sz="half" idx="10"/>
          </p:nvPr>
        </p:nvSpPr>
        <p:spPr/>
        <p:txBody>
          <a:bodyPr/>
          <a:lstStyle>
            <a:lvl1pPr>
              <a:defRPr/>
            </a:lvl1pPr>
          </a:lstStyle>
          <a:p>
            <a:pPr>
              <a:defRPr/>
            </a:pPr>
            <a:r>
              <a:rPr lang="en-US"/>
              <a:t>21/12/2020</a:t>
            </a:r>
          </a:p>
        </p:txBody>
      </p:sp>
      <p:sp>
        <p:nvSpPr>
          <p:cNvPr id="5" name="Footer Placeholder 4">
            <a:extLst>
              <a:ext uri="{FF2B5EF4-FFF2-40B4-BE49-F238E27FC236}">
                <a16:creationId xmlns:a16="http://schemas.microsoft.com/office/drawing/2014/main" id="{20154D67-7283-208E-229E-EF4878C71DB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87FBDCE-B7CC-6ED6-F37D-087059BBCDF0}"/>
              </a:ext>
            </a:extLst>
          </p:cNvPr>
          <p:cNvSpPr>
            <a:spLocks noGrp="1"/>
          </p:cNvSpPr>
          <p:nvPr>
            <p:ph type="sldNum" sz="quarter" idx="12"/>
          </p:nvPr>
        </p:nvSpPr>
        <p:spPr/>
        <p:txBody>
          <a:bodyPr/>
          <a:lstStyle>
            <a:lvl1pPr>
              <a:defRPr/>
            </a:lvl1pPr>
          </a:lstStyle>
          <a:p>
            <a:pPr>
              <a:defRPr/>
            </a:pPr>
            <a:fld id="{E79D9D01-1391-45E0-A9C5-C04635A43651}" type="slidenum">
              <a:rPr lang="en-US" altLang="en-US"/>
              <a:pPr>
                <a:defRPr/>
              </a:pPr>
              <a:t>‹#›</a:t>
            </a:fld>
            <a:endParaRPr lang="en-US" altLang="en-US"/>
          </a:p>
        </p:txBody>
      </p:sp>
    </p:spTree>
    <p:extLst>
      <p:ext uri="{BB962C8B-B14F-4D97-AF65-F5344CB8AC3E}">
        <p14:creationId xmlns:p14="http://schemas.microsoft.com/office/powerpoint/2010/main" val="3938803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8A1B8B84-BA43-81F2-03D3-23F157EDDE71}"/>
              </a:ext>
            </a:extLst>
          </p:cNvPr>
          <p:cNvSpPr>
            <a:spLocks noGrp="1"/>
          </p:cNvSpPr>
          <p:nvPr>
            <p:ph type="dt" sz="half" idx="10"/>
          </p:nvPr>
        </p:nvSpPr>
        <p:spPr/>
        <p:txBody>
          <a:bodyPr/>
          <a:lstStyle>
            <a:lvl1pPr>
              <a:defRPr/>
            </a:lvl1pPr>
          </a:lstStyle>
          <a:p>
            <a:pPr>
              <a:defRPr/>
            </a:pPr>
            <a:r>
              <a:rPr lang="en-US"/>
              <a:t>21/12/2020</a:t>
            </a:r>
          </a:p>
        </p:txBody>
      </p:sp>
      <p:sp>
        <p:nvSpPr>
          <p:cNvPr id="6" name="Footer Placeholder 4">
            <a:extLst>
              <a:ext uri="{FF2B5EF4-FFF2-40B4-BE49-F238E27FC236}">
                <a16:creationId xmlns:a16="http://schemas.microsoft.com/office/drawing/2014/main" id="{9C23C139-D613-6FE7-8352-A2E3C1C6D2BA}"/>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D763CA6A-FAB2-9598-5FD6-5C5FFE4CC840}"/>
              </a:ext>
            </a:extLst>
          </p:cNvPr>
          <p:cNvSpPr>
            <a:spLocks noGrp="1"/>
          </p:cNvSpPr>
          <p:nvPr>
            <p:ph type="sldNum" sz="quarter" idx="12"/>
          </p:nvPr>
        </p:nvSpPr>
        <p:spPr/>
        <p:txBody>
          <a:bodyPr/>
          <a:lstStyle>
            <a:lvl1pPr>
              <a:defRPr/>
            </a:lvl1pPr>
          </a:lstStyle>
          <a:p>
            <a:pPr>
              <a:defRPr/>
            </a:pPr>
            <a:fld id="{84877344-E1C7-49F4-9630-5A0F623202D9}" type="slidenum">
              <a:rPr lang="en-US" altLang="en-US"/>
              <a:pPr>
                <a:defRPr/>
              </a:pPr>
              <a:t>‹#›</a:t>
            </a:fld>
            <a:endParaRPr lang="en-US" altLang="en-US"/>
          </a:p>
        </p:txBody>
      </p:sp>
    </p:spTree>
    <p:extLst>
      <p:ext uri="{BB962C8B-B14F-4D97-AF65-F5344CB8AC3E}">
        <p14:creationId xmlns:p14="http://schemas.microsoft.com/office/powerpoint/2010/main" val="3720235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AC99FE01-5AE9-7CCB-1DBD-1304A57ADB6F}"/>
              </a:ext>
            </a:extLst>
          </p:cNvPr>
          <p:cNvSpPr>
            <a:spLocks noGrp="1"/>
          </p:cNvSpPr>
          <p:nvPr>
            <p:ph type="dt" sz="half" idx="10"/>
          </p:nvPr>
        </p:nvSpPr>
        <p:spPr/>
        <p:txBody>
          <a:bodyPr/>
          <a:lstStyle>
            <a:lvl1pPr>
              <a:defRPr/>
            </a:lvl1pPr>
          </a:lstStyle>
          <a:p>
            <a:pPr>
              <a:defRPr/>
            </a:pPr>
            <a:r>
              <a:rPr lang="en-US"/>
              <a:t>21/12/2020</a:t>
            </a:r>
          </a:p>
        </p:txBody>
      </p:sp>
      <p:sp>
        <p:nvSpPr>
          <p:cNvPr id="8" name="Footer Placeholder 4">
            <a:extLst>
              <a:ext uri="{FF2B5EF4-FFF2-40B4-BE49-F238E27FC236}">
                <a16:creationId xmlns:a16="http://schemas.microsoft.com/office/drawing/2014/main" id="{3A2B8239-FCBD-23CF-FA37-CDC50DB0528C}"/>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7E3DACE7-853A-4CB8-B825-278E151B17AA}"/>
              </a:ext>
            </a:extLst>
          </p:cNvPr>
          <p:cNvSpPr>
            <a:spLocks noGrp="1"/>
          </p:cNvSpPr>
          <p:nvPr>
            <p:ph type="sldNum" sz="quarter" idx="12"/>
          </p:nvPr>
        </p:nvSpPr>
        <p:spPr/>
        <p:txBody>
          <a:bodyPr/>
          <a:lstStyle>
            <a:lvl1pPr>
              <a:defRPr/>
            </a:lvl1pPr>
          </a:lstStyle>
          <a:p>
            <a:pPr>
              <a:defRPr/>
            </a:pPr>
            <a:fld id="{9ED20D7B-F2AF-465A-8627-050A33B6A2E6}" type="slidenum">
              <a:rPr lang="en-US" altLang="en-US"/>
              <a:pPr>
                <a:defRPr/>
              </a:pPr>
              <a:t>‹#›</a:t>
            </a:fld>
            <a:endParaRPr lang="en-US" altLang="en-US"/>
          </a:p>
        </p:txBody>
      </p:sp>
    </p:spTree>
    <p:extLst>
      <p:ext uri="{BB962C8B-B14F-4D97-AF65-F5344CB8AC3E}">
        <p14:creationId xmlns:p14="http://schemas.microsoft.com/office/powerpoint/2010/main" val="3899797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70E68BBE-9DA8-9C9C-D822-7FC9D3829CE7}"/>
              </a:ext>
            </a:extLst>
          </p:cNvPr>
          <p:cNvSpPr>
            <a:spLocks noGrp="1"/>
          </p:cNvSpPr>
          <p:nvPr>
            <p:ph type="dt" sz="half" idx="10"/>
          </p:nvPr>
        </p:nvSpPr>
        <p:spPr/>
        <p:txBody>
          <a:bodyPr/>
          <a:lstStyle>
            <a:lvl1pPr>
              <a:defRPr/>
            </a:lvl1pPr>
          </a:lstStyle>
          <a:p>
            <a:pPr>
              <a:defRPr/>
            </a:pPr>
            <a:r>
              <a:rPr lang="en-US"/>
              <a:t>21/12/2020</a:t>
            </a:r>
          </a:p>
        </p:txBody>
      </p:sp>
      <p:sp>
        <p:nvSpPr>
          <p:cNvPr id="4" name="Footer Placeholder 4">
            <a:extLst>
              <a:ext uri="{FF2B5EF4-FFF2-40B4-BE49-F238E27FC236}">
                <a16:creationId xmlns:a16="http://schemas.microsoft.com/office/drawing/2014/main" id="{3BD6A7CF-E35D-4F42-293C-8BAB3F13500F}"/>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5D87C34F-2852-49F1-C32D-490DE9743067}"/>
              </a:ext>
            </a:extLst>
          </p:cNvPr>
          <p:cNvSpPr>
            <a:spLocks noGrp="1"/>
          </p:cNvSpPr>
          <p:nvPr>
            <p:ph type="sldNum" sz="quarter" idx="12"/>
          </p:nvPr>
        </p:nvSpPr>
        <p:spPr/>
        <p:txBody>
          <a:bodyPr/>
          <a:lstStyle>
            <a:lvl1pPr>
              <a:defRPr/>
            </a:lvl1pPr>
          </a:lstStyle>
          <a:p>
            <a:pPr>
              <a:defRPr/>
            </a:pPr>
            <a:fld id="{3FB3AC73-65EA-4970-A755-094E5C634C8C}" type="slidenum">
              <a:rPr lang="en-US" altLang="en-US"/>
              <a:pPr>
                <a:defRPr/>
              </a:pPr>
              <a:t>‹#›</a:t>
            </a:fld>
            <a:endParaRPr lang="en-US" altLang="en-US"/>
          </a:p>
        </p:txBody>
      </p:sp>
    </p:spTree>
    <p:extLst>
      <p:ext uri="{BB962C8B-B14F-4D97-AF65-F5344CB8AC3E}">
        <p14:creationId xmlns:p14="http://schemas.microsoft.com/office/powerpoint/2010/main" val="3599387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D25E5740-931D-F5B1-D23F-DCBD0C38C027}"/>
              </a:ext>
            </a:extLst>
          </p:cNvPr>
          <p:cNvSpPr>
            <a:spLocks noGrp="1"/>
          </p:cNvSpPr>
          <p:nvPr>
            <p:ph type="dt" sz="half" idx="10"/>
          </p:nvPr>
        </p:nvSpPr>
        <p:spPr/>
        <p:txBody>
          <a:bodyPr/>
          <a:lstStyle>
            <a:lvl1pPr>
              <a:defRPr/>
            </a:lvl1pPr>
          </a:lstStyle>
          <a:p>
            <a:pPr>
              <a:defRPr/>
            </a:pPr>
            <a:r>
              <a:rPr lang="en-US"/>
              <a:t>21/12/2020</a:t>
            </a:r>
          </a:p>
        </p:txBody>
      </p:sp>
      <p:sp>
        <p:nvSpPr>
          <p:cNvPr id="3" name="Footer Placeholder 4">
            <a:extLst>
              <a:ext uri="{FF2B5EF4-FFF2-40B4-BE49-F238E27FC236}">
                <a16:creationId xmlns:a16="http://schemas.microsoft.com/office/drawing/2014/main" id="{F48D1279-085F-FADC-9335-EE951FC2FE2C}"/>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2FCD80BA-8A05-EF30-056C-D3B895E354A3}"/>
              </a:ext>
            </a:extLst>
          </p:cNvPr>
          <p:cNvSpPr>
            <a:spLocks noGrp="1"/>
          </p:cNvSpPr>
          <p:nvPr>
            <p:ph type="sldNum" sz="quarter" idx="12"/>
          </p:nvPr>
        </p:nvSpPr>
        <p:spPr/>
        <p:txBody>
          <a:bodyPr/>
          <a:lstStyle>
            <a:lvl1pPr>
              <a:defRPr/>
            </a:lvl1pPr>
          </a:lstStyle>
          <a:p>
            <a:pPr>
              <a:defRPr/>
            </a:pPr>
            <a:fld id="{605AE7E5-2F0D-40CB-89DC-60190FE7F765}" type="slidenum">
              <a:rPr lang="en-US" altLang="en-US"/>
              <a:pPr>
                <a:defRPr/>
              </a:pPr>
              <a:t>‹#›</a:t>
            </a:fld>
            <a:endParaRPr lang="en-US" altLang="en-US"/>
          </a:p>
        </p:txBody>
      </p:sp>
    </p:spTree>
    <p:extLst>
      <p:ext uri="{BB962C8B-B14F-4D97-AF65-F5344CB8AC3E}">
        <p14:creationId xmlns:p14="http://schemas.microsoft.com/office/powerpoint/2010/main" val="3125960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B0265D46-A9C7-CD06-5134-985F832761B0}"/>
              </a:ext>
            </a:extLst>
          </p:cNvPr>
          <p:cNvSpPr>
            <a:spLocks noGrp="1"/>
          </p:cNvSpPr>
          <p:nvPr>
            <p:ph type="dt" sz="half" idx="10"/>
          </p:nvPr>
        </p:nvSpPr>
        <p:spPr/>
        <p:txBody>
          <a:bodyPr/>
          <a:lstStyle>
            <a:lvl1pPr>
              <a:defRPr/>
            </a:lvl1pPr>
          </a:lstStyle>
          <a:p>
            <a:pPr>
              <a:defRPr/>
            </a:pPr>
            <a:r>
              <a:rPr lang="en-US"/>
              <a:t>21/12/2020</a:t>
            </a:r>
          </a:p>
        </p:txBody>
      </p:sp>
      <p:sp>
        <p:nvSpPr>
          <p:cNvPr id="6" name="Footer Placeholder 4">
            <a:extLst>
              <a:ext uri="{FF2B5EF4-FFF2-40B4-BE49-F238E27FC236}">
                <a16:creationId xmlns:a16="http://schemas.microsoft.com/office/drawing/2014/main" id="{C8A55F7D-AFEF-402F-45C6-533ED83EFE8B}"/>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FF7864CC-5912-595A-947D-86ED4368FB32}"/>
              </a:ext>
            </a:extLst>
          </p:cNvPr>
          <p:cNvSpPr>
            <a:spLocks noGrp="1"/>
          </p:cNvSpPr>
          <p:nvPr>
            <p:ph type="sldNum" sz="quarter" idx="12"/>
          </p:nvPr>
        </p:nvSpPr>
        <p:spPr/>
        <p:txBody>
          <a:bodyPr/>
          <a:lstStyle>
            <a:lvl1pPr>
              <a:defRPr/>
            </a:lvl1pPr>
          </a:lstStyle>
          <a:p>
            <a:pPr>
              <a:defRPr/>
            </a:pPr>
            <a:fld id="{48715581-CD01-4CEC-BC8F-7353CE826851}" type="slidenum">
              <a:rPr lang="en-US" altLang="en-US"/>
              <a:pPr>
                <a:defRPr/>
              </a:pPr>
              <a:t>‹#›</a:t>
            </a:fld>
            <a:endParaRPr lang="en-US" altLang="en-US"/>
          </a:p>
        </p:txBody>
      </p:sp>
    </p:spTree>
    <p:extLst>
      <p:ext uri="{BB962C8B-B14F-4D97-AF65-F5344CB8AC3E}">
        <p14:creationId xmlns:p14="http://schemas.microsoft.com/office/powerpoint/2010/main" val="3820446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AE467ABF-5DBD-0F44-6269-D1296B669355}"/>
              </a:ext>
            </a:extLst>
          </p:cNvPr>
          <p:cNvSpPr>
            <a:spLocks noGrp="1"/>
          </p:cNvSpPr>
          <p:nvPr>
            <p:ph type="dt" sz="half" idx="10"/>
          </p:nvPr>
        </p:nvSpPr>
        <p:spPr/>
        <p:txBody>
          <a:bodyPr/>
          <a:lstStyle>
            <a:lvl1pPr>
              <a:defRPr/>
            </a:lvl1pPr>
          </a:lstStyle>
          <a:p>
            <a:pPr>
              <a:defRPr/>
            </a:pPr>
            <a:r>
              <a:rPr lang="en-US"/>
              <a:t>21/12/2020</a:t>
            </a:r>
          </a:p>
        </p:txBody>
      </p:sp>
      <p:sp>
        <p:nvSpPr>
          <p:cNvPr id="6" name="Footer Placeholder 4">
            <a:extLst>
              <a:ext uri="{FF2B5EF4-FFF2-40B4-BE49-F238E27FC236}">
                <a16:creationId xmlns:a16="http://schemas.microsoft.com/office/drawing/2014/main" id="{31729259-95EB-ABB4-8CC1-6AAA526DCDAA}"/>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762D7086-DF65-36F8-E6B6-082068B3EE8C}"/>
              </a:ext>
            </a:extLst>
          </p:cNvPr>
          <p:cNvSpPr>
            <a:spLocks noGrp="1"/>
          </p:cNvSpPr>
          <p:nvPr>
            <p:ph type="sldNum" sz="quarter" idx="12"/>
          </p:nvPr>
        </p:nvSpPr>
        <p:spPr/>
        <p:txBody>
          <a:bodyPr/>
          <a:lstStyle>
            <a:lvl1pPr>
              <a:defRPr/>
            </a:lvl1pPr>
          </a:lstStyle>
          <a:p>
            <a:pPr>
              <a:defRPr/>
            </a:pPr>
            <a:fld id="{FB2052F0-E69A-488D-AA78-DE7ABB9591C3}" type="slidenum">
              <a:rPr lang="en-US" altLang="en-US"/>
              <a:pPr>
                <a:defRPr/>
              </a:pPr>
              <a:t>‹#›</a:t>
            </a:fld>
            <a:endParaRPr lang="en-US" altLang="en-US"/>
          </a:p>
        </p:txBody>
      </p:sp>
    </p:spTree>
    <p:extLst>
      <p:ext uri="{BB962C8B-B14F-4D97-AF65-F5344CB8AC3E}">
        <p14:creationId xmlns:p14="http://schemas.microsoft.com/office/powerpoint/2010/main" val="2265026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BA203AAE-04EA-FB40-EB07-8B5C207984B1}"/>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B0F4528A-9CB7-CDAF-ED2B-34ED92441136}"/>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E1C94811-E68F-A5B1-AEDA-C6AFA290A81D}"/>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r>
              <a:rPr lang="en-US"/>
              <a:t>21/12/2020</a:t>
            </a:r>
          </a:p>
        </p:txBody>
      </p:sp>
      <p:sp>
        <p:nvSpPr>
          <p:cNvPr id="5" name="Footer Placeholder 4">
            <a:extLst>
              <a:ext uri="{FF2B5EF4-FFF2-40B4-BE49-F238E27FC236}">
                <a16:creationId xmlns:a16="http://schemas.microsoft.com/office/drawing/2014/main" id="{FD210422-B7F7-81EF-261E-27508681B4B6}"/>
              </a:ext>
            </a:extLst>
          </p:cNvPr>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itchFamily="34" charset="0"/>
              </a:defRPr>
            </a:lvl1pPr>
          </a:lstStyle>
          <a:p>
            <a:pPr>
              <a:defRPr/>
            </a:pPr>
            <a:endParaRPr lang="en-US"/>
          </a:p>
        </p:txBody>
      </p:sp>
      <p:sp>
        <p:nvSpPr>
          <p:cNvPr id="6" name="Slide Number Placeholder 5">
            <a:extLst>
              <a:ext uri="{FF2B5EF4-FFF2-40B4-BE49-F238E27FC236}">
                <a16:creationId xmlns:a16="http://schemas.microsoft.com/office/drawing/2014/main" id="{52938BB7-5B9C-07D9-CEF5-0333C505508E}"/>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5875A4CA-FE82-4068-9563-37A5A44B587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833" r:id="rId1"/>
    <p:sldLayoutId id="2147484834" r:id="rId2"/>
    <p:sldLayoutId id="2147484835" r:id="rId3"/>
    <p:sldLayoutId id="2147484836" r:id="rId4"/>
    <p:sldLayoutId id="2147484837" r:id="rId5"/>
    <p:sldLayoutId id="2147484838" r:id="rId6"/>
    <p:sldLayoutId id="2147484839" r:id="rId7"/>
    <p:sldLayoutId id="2147484840" r:id="rId8"/>
    <p:sldLayoutId id="2147484841" r:id="rId9"/>
    <p:sldLayoutId id="2147484842" r:id="rId10"/>
    <p:sldLayoutId id="2147484843" r:id="rId11"/>
    <p:sldLayoutId id="2147484844" r:id="rId12"/>
    <p:sldLayoutId id="2147484861" r:id="rId13"/>
    <p:sldLayoutId id="2147484862" r:id="rId14"/>
  </p:sldLayoutIdLst>
  <p:hf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oleObject" Target="../embeddings/oleObject1.bin"/><Relationship Id="rId1" Type="http://schemas.openxmlformats.org/officeDocument/2006/relationships/slideLayout" Target="../slideLayouts/slideLayout14.xml"/><Relationship Id="rId5" Type="http://schemas.openxmlformats.org/officeDocument/2006/relationships/image" Target="../media/image39.png"/><Relationship Id="rId4" Type="http://schemas.openxmlformats.org/officeDocument/2006/relationships/image" Target="../media/image38.png"/></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oleObject" Target="../embeddings/oleObject2.bin"/><Relationship Id="rId1" Type="http://schemas.openxmlformats.org/officeDocument/2006/relationships/slideLayout" Target="../slideLayouts/slideLayout14.xml"/><Relationship Id="rId4" Type="http://schemas.openxmlformats.org/officeDocument/2006/relationships/image" Target="../media/image38.png"/></Relationships>
</file>

<file path=ppt/slides/_rels/slide3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4.xml"/><Relationship Id="rId5" Type="http://schemas.openxmlformats.org/officeDocument/2006/relationships/image" Target="../media/image43.png"/><Relationship Id="rId4" Type="http://schemas.openxmlformats.org/officeDocument/2006/relationships/oleObject" Target="../embeddings/oleObject3.bin"/></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1.png"/><Relationship Id="rId1" Type="http://schemas.openxmlformats.org/officeDocument/2006/relationships/slideLayout" Target="../slideLayouts/slideLayout14.xml"/><Relationship Id="rId5" Type="http://schemas.openxmlformats.org/officeDocument/2006/relationships/image" Target="../media/image45.png"/><Relationship Id="rId4" Type="http://schemas.openxmlformats.org/officeDocument/2006/relationships/oleObject" Target="../embeddings/oleObject4.bin"/></Relationships>
</file>

<file path=ppt/slides/_rels/slide4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6.png"/><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oleObject" Target="../embeddings/oleObject5.bin"/><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49.svg"/><Relationship Id="rId2" Type="http://schemas.openxmlformats.org/officeDocument/2006/relationships/image" Target="../media/image48.png"/><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0.png"/><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1.png"/><Relationship Id="rId1" Type="http://schemas.openxmlformats.org/officeDocument/2006/relationships/slideLayout" Target="../slideLayouts/slideLayout14.xml"/><Relationship Id="rId5" Type="http://schemas.openxmlformats.org/officeDocument/2006/relationships/image" Target="../media/image47.png"/><Relationship Id="rId4" Type="http://schemas.openxmlformats.org/officeDocument/2006/relationships/oleObject" Target="../embeddings/oleObject5.bin"/></Relationships>
</file>

<file path=ppt/slides/_rels/slide4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4">
            <a:extLst>
              <a:ext uri="{FF2B5EF4-FFF2-40B4-BE49-F238E27FC236}">
                <a16:creationId xmlns:a16="http://schemas.microsoft.com/office/drawing/2014/main" id="{82CCF8E8-8D44-B829-5D34-BCFE6E2C9411}"/>
              </a:ext>
            </a:extLst>
          </p:cNvPr>
          <p:cNvSpPr>
            <a:spLocks noGrp="1"/>
          </p:cNvSpPr>
          <p:nvPr>
            <p:ph type="title"/>
          </p:nvPr>
        </p:nvSpPr>
        <p:spPr/>
        <p:txBody>
          <a:bodyPr/>
          <a:lstStyle/>
          <a:p>
            <a:pPr algn="ctr"/>
            <a:r>
              <a:rPr lang="en-US" altLang="en-US" dirty="0"/>
              <a:t>BITS </a:t>
            </a:r>
            <a:r>
              <a:rPr lang="en-US" altLang="en-US" dirty="0" err="1"/>
              <a:t>Pilani</a:t>
            </a:r>
            <a:r>
              <a:rPr lang="en-US" altLang="en-US" dirty="0"/>
              <a:t> </a:t>
            </a:r>
            <a:br>
              <a:rPr lang="en-US" altLang="en-US" dirty="0"/>
            </a:br>
            <a:r>
              <a:rPr lang="en-US" altLang="en-US" dirty="0"/>
              <a:t>Digital Design</a:t>
            </a:r>
          </a:p>
        </p:txBody>
      </p:sp>
      <p:sp>
        <p:nvSpPr>
          <p:cNvPr id="2" name="Content Placeholder 1">
            <a:extLst>
              <a:ext uri="{FF2B5EF4-FFF2-40B4-BE49-F238E27FC236}">
                <a16:creationId xmlns:a16="http://schemas.microsoft.com/office/drawing/2014/main" id="{E4BD772D-9840-4762-E3C3-128057D3E943}"/>
              </a:ext>
            </a:extLst>
          </p:cNvPr>
          <p:cNvSpPr>
            <a:spLocks noGrp="1"/>
          </p:cNvSpPr>
          <p:nvPr>
            <p:ph sz="quarter" idx="13"/>
          </p:nvPr>
        </p:nvSpPr>
        <p:spPr/>
        <p:txBody>
          <a:bodyPr/>
          <a:lstStyle/>
          <a:p>
            <a:r>
              <a:rPr lang="en-US" dirty="0"/>
              <a:t>Prof. GSS </a:t>
            </a:r>
            <a:r>
              <a:rPr lang="en-US" dirty="0" err="1"/>
              <a:t>Chalapathi</a:t>
            </a:r>
            <a:r>
              <a:rPr lang="en-US" dirty="0"/>
              <a:t>, Prof. Saurabh Gandhi (EEE department)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EB8B21-C423-DDD6-8E68-96D09B952D97}"/>
              </a:ext>
            </a:extLst>
          </p:cNvPr>
          <p:cNvSpPr>
            <a:spLocks noGrp="1"/>
          </p:cNvSpPr>
          <p:nvPr>
            <p:ph sz="quarter" idx="10"/>
          </p:nvPr>
        </p:nvSpPr>
        <p:spPr/>
        <p:txBody>
          <a:bodyPr/>
          <a:lstStyle/>
          <a:p>
            <a:r>
              <a:rPr lang="en-US" dirty="0"/>
              <a:t>Step 1.1: Make the state diagram</a:t>
            </a:r>
            <a:endParaRPr lang="en-IN" dirty="0"/>
          </a:p>
        </p:txBody>
      </p:sp>
      <p:pic>
        <p:nvPicPr>
          <p:cNvPr id="4" name="Content Placeholder 3">
            <a:extLst>
              <a:ext uri="{FF2B5EF4-FFF2-40B4-BE49-F238E27FC236}">
                <a16:creationId xmlns:a16="http://schemas.microsoft.com/office/drawing/2014/main" id="{B8D27E0D-1551-5A7A-FF81-51E9027D0A05}"/>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5566"/>
          <a:stretch>
            <a:fillRect/>
          </a:stretch>
        </p:blipFill>
        <p:spPr bwMode="auto">
          <a:xfrm>
            <a:off x="113947" y="1524000"/>
            <a:ext cx="8916106" cy="3352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9984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B6B2F2-7FAA-D191-84A9-7031E5AE988A}"/>
              </a:ext>
            </a:extLst>
          </p:cNvPr>
          <p:cNvSpPr>
            <a:spLocks noGrp="1"/>
          </p:cNvSpPr>
          <p:nvPr>
            <p:ph sz="quarter" idx="10"/>
          </p:nvPr>
        </p:nvSpPr>
        <p:spPr/>
        <p:txBody>
          <a:bodyPr/>
          <a:lstStyle/>
          <a:p>
            <a:r>
              <a:rPr lang="en-US" dirty="0"/>
              <a:t>Sequence recognizer state diagram</a:t>
            </a:r>
            <a:endParaRPr lang="en-IN" dirty="0"/>
          </a:p>
        </p:txBody>
      </p:sp>
      <p:pic>
        <p:nvPicPr>
          <p:cNvPr id="4" name="Content Placeholder 3">
            <a:extLst>
              <a:ext uri="{FF2B5EF4-FFF2-40B4-BE49-F238E27FC236}">
                <a16:creationId xmlns:a16="http://schemas.microsoft.com/office/drawing/2014/main" id="{3F3F9A38-ED6B-67F8-855E-EA80545CA886}"/>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0768" b="85050"/>
          <a:stretch>
            <a:fillRect/>
          </a:stretch>
        </p:blipFill>
        <p:spPr bwMode="auto">
          <a:xfrm>
            <a:off x="762000" y="1524001"/>
            <a:ext cx="7620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Content Placeholder 3">
            <a:extLst>
              <a:ext uri="{FF2B5EF4-FFF2-40B4-BE49-F238E27FC236}">
                <a16:creationId xmlns:a16="http://schemas.microsoft.com/office/drawing/2014/main" id="{A6112DCD-A03A-F497-4449-064CA37B47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770" b="68320"/>
          <a:stretch>
            <a:fillRect/>
          </a:stretch>
        </p:blipFill>
        <p:spPr bwMode="auto">
          <a:xfrm>
            <a:off x="762000" y="1524000"/>
            <a:ext cx="7620000" cy="1142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Content Placeholder 3">
            <a:extLst>
              <a:ext uri="{FF2B5EF4-FFF2-40B4-BE49-F238E27FC236}">
                <a16:creationId xmlns:a16="http://schemas.microsoft.com/office/drawing/2014/main" id="{B5A8881B-00EC-04A6-5320-BEE2E15358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769" b="58563"/>
          <a:stretch>
            <a:fillRect/>
          </a:stretch>
        </p:blipFill>
        <p:spPr bwMode="auto">
          <a:xfrm>
            <a:off x="762000" y="1523999"/>
            <a:ext cx="7620000" cy="1676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Content Placeholder 3">
            <a:extLst>
              <a:ext uri="{FF2B5EF4-FFF2-40B4-BE49-F238E27FC236}">
                <a16:creationId xmlns:a16="http://schemas.microsoft.com/office/drawing/2014/main" id="{08CE59F7-0419-2B4B-A84C-E4FD94A3883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1436" b="16"/>
          <a:stretch>
            <a:fillRect/>
          </a:stretch>
        </p:blipFill>
        <p:spPr bwMode="auto">
          <a:xfrm>
            <a:off x="745475" y="3200400"/>
            <a:ext cx="76200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7339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9DCE74-BF64-01B9-5674-B16217F767D9}"/>
              </a:ext>
            </a:extLst>
          </p:cNvPr>
          <p:cNvSpPr>
            <a:spLocks noGrp="1"/>
          </p:cNvSpPr>
          <p:nvPr>
            <p:ph sz="quarter" idx="10"/>
          </p:nvPr>
        </p:nvSpPr>
        <p:spPr/>
        <p:txBody>
          <a:bodyPr/>
          <a:lstStyle/>
          <a:p>
            <a:r>
              <a:rPr lang="en-US" dirty="0"/>
              <a:t>Where should the system go from D?</a:t>
            </a:r>
            <a:endParaRPr lang="en-IN" dirty="0"/>
          </a:p>
        </p:txBody>
      </p:sp>
      <p:pic>
        <p:nvPicPr>
          <p:cNvPr id="4" name="Content Placeholder 3">
            <a:extLst>
              <a:ext uri="{FF2B5EF4-FFF2-40B4-BE49-F238E27FC236}">
                <a16:creationId xmlns:a16="http://schemas.microsoft.com/office/drawing/2014/main" id="{68882F8B-C05E-6655-96AE-F55D08BED2EB}"/>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20130" b="1166"/>
          <a:stretch>
            <a:fillRect/>
          </a:stretch>
        </p:blipFill>
        <p:spPr bwMode="auto">
          <a:xfrm>
            <a:off x="632473" y="1752600"/>
            <a:ext cx="7879054"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1336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06988C-9EB6-3C1A-F8F6-C06729E50B90}"/>
              </a:ext>
            </a:extLst>
          </p:cNvPr>
          <p:cNvSpPr>
            <a:spLocks noGrp="1"/>
          </p:cNvSpPr>
          <p:nvPr>
            <p:ph sz="quarter" idx="10"/>
          </p:nvPr>
        </p:nvSpPr>
        <p:spPr/>
        <p:txBody>
          <a:bodyPr/>
          <a:lstStyle/>
          <a:p>
            <a:r>
              <a:rPr lang="en-US" dirty="0"/>
              <a:t>What about other state transitions?</a:t>
            </a:r>
            <a:endParaRPr lang="en-IN" dirty="0"/>
          </a:p>
        </p:txBody>
      </p:sp>
      <p:pic>
        <p:nvPicPr>
          <p:cNvPr id="4" name="Content Placeholder 3">
            <a:extLst>
              <a:ext uri="{FF2B5EF4-FFF2-40B4-BE49-F238E27FC236}">
                <a16:creationId xmlns:a16="http://schemas.microsoft.com/office/drawing/2014/main" id="{1FC35A1F-851F-067D-8819-BC79DB47D62C}"/>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9084"/>
          <a:stretch>
            <a:fillRect/>
          </a:stretch>
        </p:blipFill>
        <p:spPr bwMode="auto">
          <a:xfrm>
            <a:off x="723900" y="1447800"/>
            <a:ext cx="7696200" cy="4947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6517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1E8BD9-0B24-6E61-BCE0-26A7114B634E}"/>
              </a:ext>
            </a:extLst>
          </p:cNvPr>
          <p:cNvSpPr>
            <a:spLocks noGrp="1"/>
          </p:cNvSpPr>
          <p:nvPr>
            <p:ph sz="quarter" idx="10"/>
          </p:nvPr>
        </p:nvSpPr>
        <p:spPr/>
        <p:txBody>
          <a:bodyPr/>
          <a:lstStyle/>
          <a:p>
            <a:r>
              <a:rPr lang="en-US" dirty="0"/>
              <a:t>Step 1.2: make the state table</a:t>
            </a:r>
            <a:endParaRPr lang="en-IN" dirty="0"/>
          </a:p>
        </p:txBody>
      </p:sp>
      <p:pic>
        <p:nvPicPr>
          <p:cNvPr id="4" name="Content Placeholder 3">
            <a:extLst>
              <a:ext uri="{FF2B5EF4-FFF2-40B4-BE49-F238E27FC236}">
                <a16:creationId xmlns:a16="http://schemas.microsoft.com/office/drawing/2014/main" id="{1C0D8FA1-66DB-CC8C-9D50-CC1BE1F6E86D}"/>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0768"/>
          <a:stretch>
            <a:fillRect/>
          </a:stretch>
        </p:blipFill>
        <p:spPr bwMode="auto">
          <a:xfrm>
            <a:off x="639989" y="1524000"/>
            <a:ext cx="7864022" cy="5010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1310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DB3BCE-F78C-2037-098A-D3507E080A87}"/>
              </a:ext>
            </a:extLst>
          </p:cNvPr>
          <p:cNvSpPr>
            <a:spLocks noGrp="1"/>
          </p:cNvSpPr>
          <p:nvPr>
            <p:ph sz="quarter" idx="10"/>
          </p:nvPr>
        </p:nvSpPr>
        <p:spPr/>
        <p:txBody>
          <a:bodyPr/>
          <a:lstStyle/>
          <a:p>
            <a:r>
              <a:rPr lang="en-US" dirty="0"/>
              <a:t>Step 2: Assign binary codes to states (to store them in flip-flops)</a:t>
            </a:r>
            <a:endParaRPr lang="en-IN" dirty="0"/>
          </a:p>
        </p:txBody>
      </p:sp>
      <p:pic>
        <p:nvPicPr>
          <p:cNvPr id="4" name="Content Placeholder 3">
            <a:extLst>
              <a:ext uri="{FF2B5EF4-FFF2-40B4-BE49-F238E27FC236}">
                <a16:creationId xmlns:a16="http://schemas.microsoft.com/office/drawing/2014/main" id="{E2B777B5-7DC9-DDFE-011F-AA1024F68EAB}"/>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0768"/>
          <a:stretch>
            <a:fillRect/>
          </a:stretch>
        </p:blipFill>
        <p:spPr bwMode="auto">
          <a:xfrm>
            <a:off x="533400" y="1524000"/>
            <a:ext cx="8077200" cy="5022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3181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675B9A-4CD8-A33B-48EF-0F07DDF7969A}"/>
              </a:ext>
            </a:extLst>
          </p:cNvPr>
          <p:cNvSpPr>
            <a:spLocks noGrp="1"/>
          </p:cNvSpPr>
          <p:nvPr>
            <p:ph sz="quarter" idx="10"/>
          </p:nvPr>
        </p:nvSpPr>
        <p:spPr/>
        <p:txBody>
          <a:bodyPr/>
          <a:lstStyle/>
          <a:p>
            <a:r>
              <a:rPr lang="en-US" dirty="0"/>
              <a:t>Step 3: Find flip-flop input values</a:t>
            </a:r>
            <a:endParaRPr lang="en-IN" dirty="0"/>
          </a:p>
        </p:txBody>
      </p:sp>
      <p:pic>
        <p:nvPicPr>
          <p:cNvPr id="4" name="Content Placeholder 3">
            <a:extLst>
              <a:ext uri="{FF2B5EF4-FFF2-40B4-BE49-F238E27FC236}">
                <a16:creationId xmlns:a16="http://schemas.microsoft.com/office/drawing/2014/main" id="{24ECB99D-0C58-82B1-684D-875170A1121C}"/>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0666" b="73414"/>
          <a:stretch>
            <a:fillRect/>
          </a:stretch>
        </p:blipFill>
        <p:spPr bwMode="auto">
          <a:xfrm>
            <a:off x="342900" y="1447800"/>
            <a:ext cx="8458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Content Placeholder 3">
            <a:extLst>
              <a:ext uri="{FF2B5EF4-FFF2-40B4-BE49-F238E27FC236}">
                <a16:creationId xmlns:a16="http://schemas.microsoft.com/office/drawing/2014/main" id="{37926E15-E84C-F67E-A69D-83E8CEB23EF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7015" b="1345"/>
          <a:stretch>
            <a:fillRect/>
          </a:stretch>
        </p:blipFill>
        <p:spPr bwMode="auto">
          <a:xfrm>
            <a:off x="342900" y="2416366"/>
            <a:ext cx="8458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3508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9C9D43-584E-4D75-5B22-A21800B08EB1}"/>
              </a:ext>
            </a:extLst>
          </p:cNvPr>
          <p:cNvSpPr>
            <a:spLocks noGrp="1"/>
          </p:cNvSpPr>
          <p:nvPr>
            <p:ph sz="quarter" idx="10"/>
          </p:nvPr>
        </p:nvSpPr>
        <p:spPr/>
        <p:txBody>
          <a:bodyPr/>
          <a:lstStyle/>
          <a:p>
            <a:r>
              <a:rPr lang="en-US" dirty="0"/>
              <a:t>JK flip-flop input values</a:t>
            </a:r>
            <a:endParaRPr lang="en-IN" dirty="0"/>
          </a:p>
        </p:txBody>
      </p:sp>
      <p:pic>
        <p:nvPicPr>
          <p:cNvPr id="4" name="Content Placeholder 3">
            <a:extLst>
              <a:ext uri="{FF2B5EF4-FFF2-40B4-BE49-F238E27FC236}">
                <a16:creationId xmlns:a16="http://schemas.microsoft.com/office/drawing/2014/main" id="{FFFE0B7D-C4D3-A32D-9A9C-1723038D73BD}"/>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1417"/>
          <a:stretch>
            <a:fillRect/>
          </a:stretch>
        </p:blipFill>
        <p:spPr bwMode="auto">
          <a:xfrm>
            <a:off x="412984" y="1524000"/>
            <a:ext cx="8318032"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6586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C6C87F-3E6F-BF93-568F-006F27654D65}"/>
              </a:ext>
            </a:extLst>
          </p:cNvPr>
          <p:cNvSpPr>
            <a:spLocks noGrp="1"/>
          </p:cNvSpPr>
          <p:nvPr>
            <p:ph sz="quarter" idx="10"/>
          </p:nvPr>
        </p:nvSpPr>
        <p:spPr/>
        <p:txBody>
          <a:bodyPr/>
          <a:lstStyle/>
          <a:p>
            <a:r>
              <a:rPr lang="en-US" dirty="0"/>
              <a:t>JK flip-flop excitation table</a:t>
            </a:r>
            <a:endParaRPr lang="en-IN" dirty="0"/>
          </a:p>
        </p:txBody>
      </p:sp>
      <p:pic>
        <p:nvPicPr>
          <p:cNvPr id="4" name="Content Placeholder 3">
            <a:extLst>
              <a:ext uri="{FF2B5EF4-FFF2-40B4-BE49-F238E27FC236}">
                <a16:creationId xmlns:a16="http://schemas.microsoft.com/office/drawing/2014/main" id="{AD4960C9-9014-846C-E98D-9496AA0667E0}"/>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0768"/>
          <a:stretch>
            <a:fillRect/>
          </a:stretch>
        </p:blipFill>
        <p:spPr bwMode="auto">
          <a:xfrm>
            <a:off x="800100" y="1524000"/>
            <a:ext cx="7543800" cy="4734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75506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47986A-5C59-ED1E-0171-D659EBCD4384}"/>
              </a:ext>
            </a:extLst>
          </p:cNvPr>
          <p:cNvSpPr>
            <a:spLocks noGrp="1"/>
          </p:cNvSpPr>
          <p:nvPr>
            <p:ph sz="quarter" idx="10"/>
          </p:nvPr>
        </p:nvSpPr>
        <p:spPr/>
        <p:txBody>
          <a:bodyPr/>
          <a:lstStyle/>
          <a:p>
            <a:r>
              <a:rPr lang="en-US" dirty="0"/>
              <a:t>Use excitation table to complete the expanded state table</a:t>
            </a:r>
            <a:endParaRPr lang="en-IN" dirty="0"/>
          </a:p>
        </p:txBody>
      </p:sp>
      <p:pic>
        <p:nvPicPr>
          <p:cNvPr id="4" name="Content Placeholder 3">
            <a:extLst>
              <a:ext uri="{FF2B5EF4-FFF2-40B4-BE49-F238E27FC236}">
                <a16:creationId xmlns:a16="http://schemas.microsoft.com/office/drawing/2014/main" id="{99A1E52F-5658-69DC-6EA5-D79702DEF764}"/>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9084"/>
          <a:stretch>
            <a:fillRect/>
          </a:stretch>
        </p:blipFill>
        <p:spPr bwMode="auto">
          <a:xfrm>
            <a:off x="647700" y="1447800"/>
            <a:ext cx="7848600" cy="4985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4347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54920F-486B-5EB0-284F-9E0A2CCD5A43}"/>
              </a:ext>
            </a:extLst>
          </p:cNvPr>
          <p:cNvSpPr>
            <a:spLocks noGrp="1"/>
          </p:cNvSpPr>
          <p:nvPr>
            <p:ph sz="quarter" idx="10"/>
          </p:nvPr>
        </p:nvSpPr>
        <p:spPr/>
        <p:txBody>
          <a:bodyPr/>
          <a:lstStyle/>
          <a:p>
            <a:r>
              <a:rPr lang="en-US" dirty="0"/>
              <a:t>Example</a:t>
            </a:r>
            <a:endParaRPr lang="en-IN" dirty="0"/>
          </a:p>
        </p:txBody>
      </p:sp>
      <p:pic>
        <p:nvPicPr>
          <p:cNvPr id="4" name="Content Placeholder 3">
            <a:extLst>
              <a:ext uri="{FF2B5EF4-FFF2-40B4-BE49-F238E27FC236}">
                <a16:creationId xmlns:a16="http://schemas.microsoft.com/office/drawing/2014/main" id="{A92A8FDA-0E1E-A859-CA98-41F7BBE92ED1}"/>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0768" b="30524"/>
          <a:stretch>
            <a:fillRect/>
          </a:stretch>
        </p:blipFill>
        <p:spPr bwMode="auto">
          <a:xfrm>
            <a:off x="952500" y="1943100"/>
            <a:ext cx="72390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05168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1D250E-D5A7-9781-618D-40DC00443D01}"/>
              </a:ext>
            </a:extLst>
          </p:cNvPr>
          <p:cNvSpPr>
            <a:spLocks noGrp="1"/>
          </p:cNvSpPr>
          <p:nvPr>
            <p:ph sz="quarter" idx="10"/>
          </p:nvPr>
        </p:nvSpPr>
        <p:spPr/>
        <p:txBody>
          <a:bodyPr/>
          <a:lstStyle/>
          <a:p>
            <a:r>
              <a:rPr lang="en-US" dirty="0"/>
              <a:t>Step 4: Find equations for flip-flop input and output</a:t>
            </a:r>
            <a:endParaRPr lang="en-IN" dirty="0"/>
          </a:p>
        </p:txBody>
      </p:sp>
      <p:pic>
        <p:nvPicPr>
          <p:cNvPr id="4" name="Content Placeholder 3">
            <a:extLst>
              <a:ext uri="{FF2B5EF4-FFF2-40B4-BE49-F238E27FC236}">
                <a16:creationId xmlns:a16="http://schemas.microsoft.com/office/drawing/2014/main" id="{4B83FE2F-B7CA-FB9C-36B3-114AC4615A72}"/>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0768"/>
          <a:stretch>
            <a:fillRect/>
          </a:stretch>
        </p:blipFill>
        <p:spPr bwMode="auto">
          <a:xfrm>
            <a:off x="609600" y="1524000"/>
            <a:ext cx="7924800" cy="4935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0882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9D908D-16F4-7CB8-F061-7664549E773D}"/>
              </a:ext>
            </a:extLst>
          </p:cNvPr>
          <p:cNvSpPr>
            <a:spLocks noGrp="1"/>
          </p:cNvSpPr>
          <p:nvPr>
            <p:ph sz="quarter" idx="10"/>
          </p:nvPr>
        </p:nvSpPr>
        <p:spPr/>
        <p:txBody>
          <a:bodyPr/>
          <a:lstStyle/>
          <a:p>
            <a:r>
              <a:rPr lang="en-US" dirty="0"/>
              <a:t>Step 5: Build the circuit!</a:t>
            </a:r>
            <a:endParaRPr lang="en-IN" dirty="0"/>
          </a:p>
        </p:txBody>
      </p:sp>
      <p:pic>
        <p:nvPicPr>
          <p:cNvPr id="4" name="Content Placeholder 3">
            <a:extLst>
              <a:ext uri="{FF2B5EF4-FFF2-40B4-BE49-F238E27FC236}">
                <a16:creationId xmlns:a16="http://schemas.microsoft.com/office/drawing/2014/main" id="{04D29C01-794E-89C9-2B44-8049D873C818}"/>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0768"/>
          <a:stretch>
            <a:fillRect/>
          </a:stretch>
        </p:blipFill>
        <p:spPr bwMode="auto">
          <a:xfrm>
            <a:off x="495300" y="1447800"/>
            <a:ext cx="8153400" cy="511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5209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5EECE0-DF35-F818-8961-731C7ACA14B7}"/>
              </a:ext>
            </a:extLst>
          </p:cNvPr>
          <p:cNvSpPr>
            <a:spLocks noGrp="1"/>
          </p:cNvSpPr>
          <p:nvPr>
            <p:ph sz="quarter" idx="10"/>
          </p:nvPr>
        </p:nvSpPr>
        <p:spPr/>
        <p:txBody>
          <a:bodyPr/>
          <a:lstStyle/>
          <a:p>
            <a:r>
              <a:rPr lang="en-US" dirty="0"/>
              <a:t>Example: same circuit with D FFs</a:t>
            </a:r>
            <a:endParaRPr lang="en-IN" dirty="0"/>
          </a:p>
        </p:txBody>
      </p:sp>
      <p:pic>
        <p:nvPicPr>
          <p:cNvPr id="4" name="Content Placeholder 3">
            <a:extLst>
              <a:ext uri="{FF2B5EF4-FFF2-40B4-BE49-F238E27FC236}">
                <a16:creationId xmlns:a16="http://schemas.microsoft.com/office/drawing/2014/main" id="{312413B1-C73A-8BD9-F67D-AFAC71182AF8}"/>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0768"/>
          <a:stretch>
            <a:fillRect/>
          </a:stretch>
        </p:blipFill>
        <p:spPr bwMode="auto">
          <a:xfrm>
            <a:off x="627961" y="1447800"/>
            <a:ext cx="7888077" cy="4938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4491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BF7B8B-3991-71E0-A591-C35014A6A008}"/>
              </a:ext>
            </a:extLst>
          </p:cNvPr>
          <p:cNvSpPr>
            <a:spLocks noGrp="1"/>
          </p:cNvSpPr>
          <p:nvPr>
            <p:ph sz="quarter" idx="10"/>
          </p:nvPr>
        </p:nvSpPr>
        <p:spPr/>
        <p:txBody>
          <a:bodyPr/>
          <a:lstStyle/>
          <a:p>
            <a:r>
              <a:rPr lang="en-US" dirty="0"/>
              <a:t>Back to step 3 with D FFs</a:t>
            </a:r>
            <a:endParaRPr lang="en-IN" dirty="0"/>
          </a:p>
        </p:txBody>
      </p:sp>
      <p:pic>
        <p:nvPicPr>
          <p:cNvPr id="4" name="Content Placeholder 3">
            <a:extLst>
              <a:ext uri="{FF2B5EF4-FFF2-40B4-BE49-F238E27FC236}">
                <a16:creationId xmlns:a16="http://schemas.microsoft.com/office/drawing/2014/main" id="{7E5B8148-66CB-0AD0-1157-61EE8C8A02EF}"/>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0768"/>
          <a:stretch>
            <a:fillRect/>
          </a:stretch>
        </p:blipFill>
        <p:spPr bwMode="auto">
          <a:xfrm>
            <a:off x="609600" y="1524000"/>
            <a:ext cx="7924800" cy="4985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859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A4D3AA-9B2F-1827-3B3C-47041C9466F9}"/>
              </a:ext>
            </a:extLst>
          </p:cNvPr>
          <p:cNvSpPr>
            <a:spLocks noGrp="1"/>
          </p:cNvSpPr>
          <p:nvPr>
            <p:ph sz="quarter" idx="10"/>
          </p:nvPr>
        </p:nvSpPr>
        <p:spPr/>
        <p:txBody>
          <a:bodyPr/>
          <a:lstStyle/>
          <a:p>
            <a:r>
              <a:rPr lang="en-US" dirty="0"/>
              <a:t>Step 4: Finding equations</a:t>
            </a:r>
            <a:endParaRPr lang="en-IN" dirty="0"/>
          </a:p>
        </p:txBody>
      </p:sp>
      <p:pic>
        <p:nvPicPr>
          <p:cNvPr id="4" name="Content Placeholder 3">
            <a:extLst>
              <a:ext uri="{FF2B5EF4-FFF2-40B4-BE49-F238E27FC236}">
                <a16:creationId xmlns:a16="http://schemas.microsoft.com/office/drawing/2014/main" id="{AEFFC062-976F-91B6-54B3-6E966C47DD6F}"/>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0768"/>
          <a:stretch>
            <a:fillRect/>
          </a:stretch>
        </p:blipFill>
        <p:spPr bwMode="auto">
          <a:xfrm>
            <a:off x="685800" y="1524000"/>
            <a:ext cx="7772400" cy="4810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6305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4411A1-6D39-BB07-EEF5-7A689281F38E}"/>
              </a:ext>
            </a:extLst>
          </p:cNvPr>
          <p:cNvSpPr>
            <a:spLocks noGrp="1"/>
          </p:cNvSpPr>
          <p:nvPr>
            <p:ph sz="quarter" idx="10"/>
          </p:nvPr>
        </p:nvSpPr>
        <p:spPr/>
        <p:txBody>
          <a:bodyPr/>
          <a:lstStyle/>
          <a:p>
            <a:r>
              <a:rPr lang="en-US" dirty="0"/>
              <a:t>Step 5: Building the circuit</a:t>
            </a:r>
            <a:endParaRPr lang="en-IN" dirty="0"/>
          </a:p>
        </p:txBody>
      </p:sp>
      <p:pic>
        <p:nvPicPr>
          <p:cNvPr id="4" name="Content Placeholder 3">
            <a:extLst>
              <a:ext uri="{FF2B5EF4-FFF2-40B4-BE49-F238E27FC236}">
                <a16:creationId xmlns:a16="http://schemas.microsoft.com/office/drawing/2014/main" id="{AFE23941-9CEA-1F8C-A70F-90CD43B86FD1}"/>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32096"/>
          <a:stretch>
            <a:fillRect/>
          </a:stretch>
        </p:blipFill>
        <p:spPr bwMode="auto">
          <a:xfrm>
            <a:off x="647700" y="1676400"/>
            <a:ext cx="7848600" cy="2868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75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639B1-998C-CA35-944A-B2C1DE4490EE}"/>
              </a:ext>
            </a:extLst>
          </p:cNvPr>
          <p:cNvSpPr>
            <a:spLocks noGrp="1"/>
          </p:cNvSpPr>
          <p:nvPr>
            <p:ph sz="quarter" idx="10"/>
          </p:nvPr>
        </p:nvSpPr>
        <p:spPr/>
        <p:txBody>
          <a:bodyPr/>
          <a:lstStyle/>
          <a:p>
            <a:r>
              <a:rPr lang="en-US" dirty="0"/>
              <a:t>D vs JK flip flops</a:t>
            </a:r>
            <a:endParaRPr lang="en-IN" dirty="0"/>
          </a:p>
        </p:txBody>
      </p:sp>
      <p:pic>
        <p:nvPicPr>
          <p:cNvPr id="4" name="Content Placeholder 3">
            <a:extLst>
              <a:ext uri="{FF2B5EF4-FFF2-40B4-BE49-F238E27FC236}">
                <a16:creationId xmlns:a16="http://schemas.microsoft.com/office/drawing/2014/main" id="{FDC3D274-A6C8-2126-45C4-DD3C24086F98}"/>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0918"/>
          <a:stretch>
            <a:fillRect/>
          </a:stretch>
        </p:blipFill>
        <p:spPr bwMode="auto">
          <a:xfrm>
            <a:off x="563862" y="1524000"/>
            <a:ext cx="8016276" cy="4726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26319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DD3DFFF-2EAB-93DE-A800-82CA28A979B1}"/>
              </a:ext>
            </a:extLst>
          </p:cNvPr>
          <p:cNvSpPr>
            <a:spLocks noGrp="1"/>
          </p:cNvSpPr>
          <p:nvPr>
            <p:ph idx="1"/>
          </p:nvPr>
        </p:nvSpPr>
        <p:spPr/>
        <p:txBody>
          <a:bodyPr/>
          <a:lstStyle/>
          <a:p>
            <a:pPr>
              <a:buFont typeface="Arial" panose="020B0604020202020204" pitchFamily="34" charset="0"/>
              <a:buChar char="•"/>
            </a:pPr>
            <a:r>
              <a:rPr lang="en-US" dirty="0"/>
              <a:t>A counter is a register that goes through a predetermined sequence of states upon the application of clock pulses.</a:t>
            </a:r>
          </a:p>
          <a:p>
            <a:pPr>
              <a:buFont typeface="Arial" panose="020B0604020202020204" pitchFamily="34" charset="0"/>
              <a:buChar char="•"/>
            </a:pPr>
            <a:r>
              <a:rPr lang="en-US" dirty="0"/>
              <a:t>Categorized as:</a:t>
            </a:r>
          </a:p>
          <a:p>
            <a:pPr lvl="1">
              <a:buFont typeface="Arial" panose="020B0604020202020204" pitchFamily="34" charset="0"/>
              <a:buChar char="•"/>
            </a:pPr>
            <a:r>
              <a:rPr lang="en-US" sz="2400" dirty="0"/>
              <a:t>Ripple counters</a:t>
            </a:r>
            <a:br>
              <a:rPr lang="en-US" sz="2400" dirty="0"/>
            </a:br>
            <a:r>
              <a:rPr lang="en-US" sz="2400" dirty="0"/>
              <a:t>The FF output transition serves as a source for triggering other FFs.</a:t>
            </a:r>
            <a:br>
              <a:rPr lang="en-US" sz="2400" dirty="0"/>
            </a:br>
            <a:r>
              <a:rPr lang="en-US" sz="2400" dirty="0"/>
              <a:t>NO COMMON CLOCK.</a:t>
            </a:r>
          </a:p>
          <a:p>
            <a:pPr lvl="1">
              <a:buFont typeface="Arial" panose="020B0604020202020204" pitchFamily="34" charset="0"/>
              <a:buChar char="•"/>
            </a:pPr>
            <a:r>
              <a:rPr lang="en-US" sz="2400" dirty="0"/>
              <a:t>Synchronous counters</a:t>
            </a:r>
            <a:br>
              <a:rPr lang="en-US" sz="2400" dirty="0"/>
            </a:br>
            <a:r>
              <a:rPr lang="en-US" sz="2400" dirty="0"/>
              <a:t>All FFs receive the common clock pulse, and the change of state is determined based on the present state</a:t>
            </a:r>
            <a:endParaRPr lang="en-IN" sz="2400" dirty="0"/>
          </a:p>
        </p:txBody>
      </p:sp>
      <p:sp>
        <p:nvSpPr>
          <p:cNvPr id="3" name="Content Placeholder 2">
            <a:extLst>
              <a:ext uri="{FF2B5EF4-FFF2-40B4-BE49-F238E27FC236}">
                <a16:creationId xmlns:a16="http://schemas.microsoft.com/office/drawing/2014/main" id="{18ECE8E9-BF8F-BB16-4F37-C2C58409C037}"/>
              </a:ext>
            </a:extLst>
          </p:cNvPr>
          <p:cNvSpPr>
            <a:spLocks noGrp="1"/>
          </p:cNvSpPr>
          <p:nvPr>
            <p:ph sz="quarter" idx="10"/>
          </p:nvPr>
        </p:nvSpPr>
        <p:spPr/>
        <p:txBody>
          <a:bodyPr/>
          <a:lstStyle/>
          <a:p>
            <a:r>
              <a:rPr lang="en-US" dirty="0"/>
              <a:t>Counters</a:t>
            </a:r>
            <a:endParaRPr lang="en-IN" dirty="0"/>
          </a:p>
        </p:txBody>
      </p:sp>
    </p:spTree>
    <p:extLst>
      <p:ext uri="{BB962C8B-B14F-4D97-AF65-F5344CB8AC3E}">
        <p14:creationId xmlns:p14="http://schemas.microsoft.com/office/powerpoint/2010/main" val="2810995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B8B0FAB-9EF6-A577-536E-6621A773A671}"/>
              </a:ext>
            </a:extLst>
          </p:cNvPr>
          <p:cNvSpPr>
            <a:spLocks noGrp="1"/>
          </p:cNvSpPr>
          <p:nvPr>
            <p:ph idx="1"/>
          </p:nvPr>
        </p:nvSpPr>
        <p:spPr>
          <a:xfrm>
            <a:off x="304800" y="1493837"/>
            <a:ext cx="4495800" cy="4525963"/>
          </a:xfrm>
        </p:spPr>
        <p:txBody>
          <a:bodyPr/>
          <a:lstStyle/>
          <a:p>
            <a:pPr>
              <a:buFont typeface="Arial" panose="020B0604020202020204" pitchFamily="34" charset="0"/>
              <a:buChar char="•"/>
            </a:pPr>
            <a:r>
              <a:rPr lang="en-US" dirty="0"/>
              <a:t>Less significant bit serves as the clock for the next significant bit (negative edge clock)</a:t>
            </a:r>
          </a:p>
        </p:txBody>
      </p:sp>
      <p:sp>
        <p:nvSpPr>
          <p:cNvPr id="3" name="Content Placeholder 2">
            <a:extLst>
              <a:ext uri="{FF2B5EF4-FFF2-40B4-BE49-F238E27FC236}">
                <a16:creationId xmlns:a16="http://schemas.microsoft.com/office/drawing/2014/main" id="{EF33B3BE-5BA8-50AD-B605-C522B17D4517}"/>
              </a:ext>
            </a:extLst>
          </p:cNvPr>
          <p:cNvSpPr>
            <a:spLocks noGrp="1"/>
          </p:cNvSpPr>
          <p:nvPr>
            <p:ph sz="quarter" idx="10"/>
          </p:nvPr>
        </p:nvSpPr>
        <p:spPr/>
        <p:txBody>
          <a:bodyPr/>
          <a:lstStyle/>
          <a:p>
            <a:r>
              <a:rPr lang="en-US" dirty="0"/>
              <a:t>4-bit binary up counter</a:t>
            </a:r>
            <a:endParaRPr lang="en-IN" dirty="0"/>
          </a:p>
        </p:txBody>
      </p:sp>
      <p:pic>
        <p:nvPicPr>
          <p:cNvPr id="6" name="Picture 5">
            <a:extLst>
              <a:ext uri="{FF2B5EF4-FFF2-40B4-BE49-F238E27FC236}">
                <a16:creationId xmlns:a16="http://schemas.microsoft.com/office/drawing/2014/main" id="{D7DA7E6D-FBD6-09E0-4F36-795B562420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900" y="3434255"/>
            <a:ext cx="2895600" cy="171608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D780FFF2-C7DF-1DC3-4F60-C3195D9356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53473" t="27777" r="18750" b="14815"/>
          <a:stretch>
            <a:fillRect/>
          </a:stretch>
        </p:blipFill>
        <p:spPr bwMode="auto">
          <a:xfrm>
            <a:off x="4953000" y="1493837"/>
            <a:ext cx="3788979" cy="4947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346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CA66240-21AD-5F38-59E8-8CD3802B7FBA}"/>
              </a:ext>
            </a:extLst>
          </p:cNvPr>
          <p:cNvSpPr>
            <a:spLocks noGrp="1"/>
          </p:cNvSpPr>
          <p:nvPr>
            <p:ph idx="1"/>
          </p:nvPr>
        </p:nvSpPr>
        <p:spPr>
          <a:xfrm>
            <a:off x="304800" y="1493837"/>
            <a:ext cx="4419600" cy="4525963"/>
          </a:xfrm>
        </p:spPr>
        <p:txBody>
          <a:bodyPr>
            <a:normAutofit fontScale="92500"/>
          </a:bodyPr>
          <a:lstStyle/>
          <a:p>
            <a:pPr>
              <a:buFont typeface="Arial" panose="020B0604020202020204" pitchFamily="34" charset="0"/>
              <a:buChar char="•"/>
            </a:pPr>
            <a:r>
              <a:rPr lang="en-US" dirty="0"/>
              <a:t>The output of each FF is connected to the C input of the next FF in sequence.</a:t>
            </a:r>
          </a:p>
          <a:p>
            <a:pPr>
              <a:buFont typeface="Arial" panose="020B0604020202020204" pitchFamily="34" charset="0"/>
              <a:buChar char="•"/>
            </a:pPr>
            <a:r>
              <a:rPr lang="en-US" dirty="0"/>
              <a:t>The FF holding the least significant bit receives the incoming clock pulses.</a:t>
            </a:r>
          </a:p>
          <a:p>
            <a:pPr>
              <a:buFont typeface="Arial" panose="020B0604020202020204" pitchFamily="34" charset="0"/>
              <a:buChar char="•"/>
            </a:pPr>
            <a:r>
              <a:rPr lang="en-US" dirty="0"/>
              <a:t>The J and K inputs of all FFs are connected to a permanent logic 1.</a:t>
            </a:r>
          </a:p>
          <a:p>
            <a:pPr>
              <a:buFont typeface="Arial" panose="020B0604020202020204" pitchFamily="34" charset="0"/>
              <a:buChar char="•"/>
            </a:pPr>
            <a:r>
              <a:rPr lang="en-US" dirty="0"/>
              <a:t>The bubble next to the C label indicates that the FFs respond to the negative-going transition of the input.</a:t>
            </a:r>
            <a:endParaRPr lang="en-IN" dirty="0"/>
          </a:p>
        </p:txBody>
      </p:sp>
      <p:sp>
        <p:nvSpPr>
          <p:cNvPr id="3" name="Content Placeholder 2">
            <a:extLst>
              <a:ext uri="{FF2B5EF4-FFF2-40B4-BE49-F238E27FC236}">
                <a16:creationId xmlns:a16="http://schemas.microsoft.com/office/drawing/2014/main" id="{083C2DA4-18FB-0087-4599-8A3C716982F1}"/>
              </a:ext>
            </a:extLst>
          </p:cNvPr>
          <p:cNvSpPr>
            <a:spLocks noGrp="1"/>
          </p:cNvSpPr>
          <p:nvPr>
            <p:ph sz="quarter" idx="10"/>
          </p:nvPr>
        </p:nvSpPr>
        <p:spPr/>
        <p:txBody>
          <a:bodyPr/>
          <a:lstStyle/>
          <a:p>
            <a:r>
              <a:rPr lang="en-US" dirty="0"/>
              <a:t>4-bit binary up counter</a:t>
            </a:r>
            <a:endParaRPr lang="en-IN" dirty="0"/>
          </a:p>
        </p:txBody>
      </p:sp>
      <p:pic>
        <p:nvPicPr>
          <p:cNvPr id="4" name="Picture 3">
            <a:extLst>
              <a:ext uri="{FF2B5EF4-FFF2-40B4-BE49-F238E27FC236}">
                <a16:creationId xmlns:a16="http://schemas.microsoft.com/office/drawing/2014/main" id="{CD7B83C7-D5D0-B303-19DF-DCFA28DA86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3473" t="27777" r="18750" b="14815"/>
          <a:stretch>
            <a:fillRect/>
          </a:stretch>
        </p:blipFill>
        <p:spPr bwMode="auto">
          <a:xfrm>
            <a:off x="4953000" y="1493837"/>
            <a:ext cx="3788979" cy="4947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5014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6FD519-A6C1-8882-370D-DD7241A3CDE7}"/>
              </a:ext>
            </a:extLst>
          </p:cNvPr>
          <p:cNvSpPr>
            <a:spLocks noGrp="1"/>
          </p:cNvSpPr>
          <p:nvPr>
            <p:ph sz="quarter" idx="10"/>
          </p:nvPr>
        </p:nvSpPr>
        <p:spPr/>
        <p:txBody>
          <a:bodyPr/>
          <a:lstStyle/>
          <a:p>
            <a:r>
              <a:rPr lang="en-US" dirty="0"/>
              <a:t>Example – circuit analysis</a:t>
            </a:r>
            <a:endParaRPr lang="en-IN" dirty="0"/>
          </a:p>
        </p:txBody>
      </p:sp>
      <p:pic>
        <p:nvPicPr>
          <p:cNvPr id="4" name="Content Placeholder 3">
            <a:extLst>
              <a:ext uri="{FF2B5EF4-FFF2-40B4-BE49-F238E27FC236}">
                <a16:creationId xmlns:a16="http://schemas.microsoft.com/office/drawing/2014/main" id="{EE10BDD0-D481-9966-865C-F8ACC7ADEF0D}"/>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9084"/>
          <a:stretch>
            <a:fillRect/>
          </a:stretch>
        </p:blipFill>
        <p:spPr bwMode="auto">
          <a:xfrm>
            <a:off x="800100" y="1524000"/>
            <a:ext cx="7543800" cy="48090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92978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2189EA-EF57-03A5-EF78-57D2BF1D0296}"/>
              </a:ext>
            </a:extLst>
          </p:cNvPr>
          <p:cNvSpPr>
            <a:spLocks noGrp="1"/>
          </p:cNvSpPr>
          <p:nvPr>
            <p:ph sz="quarter" idx="10"/>
          </p:nvPr>
        </p:nvSpPr>
        <p:spPr/>
        <p:txBody>
          <a:bodyPr/>
          <a:lstStyle/>
          <a:p>
            <a:r>
              <a:rPr lang="en-US" dirty="0"/>
              <a:t>4-bit binary up counter</a:t>
            </a:r>
            <a:endParaRPr lang="en-IN" dirty="0"/>
          </a:p>
        </p:txBody>
      </p:sp>
      <p:pic>
        <p:nvPicPr>
          <p:cNvPr id="4" name="Picture 3">
            <a:extLst>
              <a:ext uri="{FF2B5EF4-FFF2-40B4-BE49-F238E27FC236}">
                <a16:creationId xmlns:a16="http://schemas.microsoft.com/office/drawing/2014/main" id="{3EB8C097-03E3-5449-B9A9-938596D573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3473" t="27777" r="18750" b="14815"/>
          <a:stretch>
            <a:fillRect/>
          </a:stretch>
        </p:blipFill>
        <p:spPr bwMode="auto">
          <a:xfrm>
            <a:off x="4953000" y="1493837"/>
            <a:ext cx="3788979" cy="4947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Content Placeholder 4">
            <a:extLst>
              <a:ext uri="{FF2B5EF4-FFF2-40B4-BE49-F238E27FC236}">
                <a16:creationId xmlns:a16="http://schemas.microsoft.com/office/drawing/2014/main" id="{F8C1BE0D-5008-F5E4-41AC-89C415DDAA85}"/>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4417" r="56604" b="2824"/>
          <a:stretch>
            <a:fillRect/>
          </a:stretch>
        </p:blipFill>
        <p:spPr bwMode="auto">
          <a:xfrm>
            <a:off x="1447801" y="1483690"/>
            <a:ext cx="2743200" cy="49377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32456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4ABE0E-334D-D3BF-AEBE-DC2FDF9C527B}"/>
              </a:ext>
            </a:extLst>
          </p:cNvPr>
          <p:cNvSpPr>
            <a:spLocks noGrp="1"/>
          </p:cNvSpPr>
          <p:nvPr>
            <p:ph sz="quarter" idx="10"/>
          </p:nvPr>
        </p:nvSpPr>
        <p:spPr/>
        <p:txBody>
          <a:bodyPr/>
          <a:lstStyle/>
          <a:p>
            <a:r>
              <a:rPr lang="en-US" dirty="0"/>
              <a:t>4-bit ripple counters (other designs)</a:t>
            </a:r>
            <a:endParaRPr lang="en-IN" dirty="0"/>
          </a:p>
        </p:txBody>
      </p:sp>
      <p:pic>
        <p:nvPicPr>
          <p:cNvPr id="4" name="Content Placeholder 3">
            <a:extLst>
              <a:ext uri="{FF2B5EF4-FFF2-40B4-BE49-F238E27FC236}">
                <a16:creationId xmlns:a16="http://schemas.microsoft.com/office/drawing/2014/main" id="{04E08046-BCAA-A1C1-3059-4DFE854B539F}"/>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8744"/>
          <a:stretch>
            <a:fillRect/>
          </a:stretch>
        </p:blipFill>
        <p:spPr bwMode="auto">
          <a:xfrm>
            <a:off x="2286000" y="1371601"/>
            <a:ext cx="4572000" cy="4953000"/>
          </a:xfrm>
          <a:prstGeom prst="rect">
            <a:avLst/>
          </a:prstGeom>
          <a:noFill/>
          <a:extLst>
            <a:ext uri="{909E8E84-426E-40DD-AFC4-6F175D3DCCD1}">
              <a14:hiddenFill xmlns:a14="http://schemas.microsoft.com/office/drawing/2010/main">
                <a:solidFill>
                  <a:srgbClr val="FFFFFF"/>
                </a:solidFill>
              </a14:hiddenFill>
            </a:ext>
          </a:extLst>
        </p:spPr>
      </p:pic>
      <p:pic>
        <p:nvPicPr>
          <p:cNvPr id="5" name="Content Placeholder 3">
            <a:extLst>
              <a:ext uri="{FF2B5EF4-FFF2-40B4-BE49-F238E27FC236}">
                <a16:creationId xmlns:a16="http://schemas.microsoft.com/office/drawing/2014/main" id="{55B1E46C-9FA6-91EC-A940-E520522FE61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1257" b="4531"/>
          <a:stretch>
            <a:fillRect/>
          </a:stretch>
        </p:blipFill>
        <p:spPr bwMode="auto">
          <a:xfrm>
            <a:off x="2286000" y="6324601"/>
            <a:ext cx="4572000" cy="228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76370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DD67CF8-C44B-8668-133E-836D772AAA16}"/>
              </a:ext>
            </a:extLst>
          </p:cNvPr>
          <p:cNvSpPr>
            <a:spLocks noGrp="1"/>
          </p:cNvSpPr>
          <p:nvPr>
            <p:ph idx="1"/>
          </p:nvPr>
        </p:nvSpPr>
        <p:spPr/>
        <p:txBody>
          <a:bodyPr/>
          <a:lstStyle/>
          <a:p>
            <a:pPr>
              <a:buFont typeface="Arial" panose="020B0604020202020204" pitchFamily="34" charset="0"/>
              <a:buChar char="•"/>
            </a:pPr>
            <a:r>
              <a:rPr lang="en-US" dirty="0"/>
              <a:t>Use direct set (S) instead of direct reset (R) to start at 1111 instead of 0000</a:t>
            </a:r>
          </a:p>
          <a:p>
            <a:pPr>
              <a:buFont typeface="Arial" panose="020B0604020202020204" pitchFamily="34" charset="0"/>
              <a:buChar char="•"/>
            </a:pPr>
            <a:r>
              <a:rPr lang="en-US" dirty="0"/>
              <a:t>Design the rest on your own…</a:t>
            </a:r>
          </a:p>
        </p:txBody>
      </p:sp>
      <p:sp>
        <p:nvSpPr>
          <p:cNvPr id="3" name="Content Placeholder 2">
            <a:extLst>
              <a:ext uri="{FF2B5EF4-FFF2-40B4-BE49-F238E27FC236}">
                <a16:creationId xmlns:a16="http://schemas.microsoft.com/office/drawing/2014/main" id="{9E4C25A9-2F77-B12E-D3CA-711B8207CFB0}"/>
              </a:ext>
            </a:extLst>
          </p:cNvPr>
          <p:cNvSpPr>
            <a:spLocks noGrp="1"/>
          </p:cNvSpPr>
          <p:nvPr>
            <p:ph sz="quarter" idx="10"/>
          </p:nvPr>
        </p:nvSpPr>
        <p:spPr/>
        <p:txBody>
          <a:bodyPr/>
          <a:lstStyle/>
          <a:p>
            <a:r>
              <a:rPr lang="en-US" dirty="0"/>
              <a:t>4-bit binary down counter</a:t>
            </a:r>
            <a:endParaRPr lang="en-IN" dirty="0"/>
          </a:p>
        </p:txBody>
      </p:sp>
    </p:spTree>
    <p:extLst>
      <p:ext uri="{BB962C8B-B14F-4D97-AF65-F5344CB8AC3E}">
        <p14:creationId xmlns:p14="http://schemas.microsoft.com/office/powerpoint/2010/main" val="3516933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27BC7FD-D1C1-5003-383F-514D4AD54AD7}"/>
              </a:ext>
            </a:extLst>
          </p:cNvPr>
          <p:cNvPicPr>
            <a:picLocks noGrp="1" noChangeAspect="1"/>
          </p:cNvPicPr>
          <p:nvPr>
            <p:ph idx="1"/>
          </p:nvPr>
        </p:nvPicPr>
        <p:blipFill>
          <a:blip r:embed="rId2"/>
          <a:stretch>
            <a:fillRect/>
          </a:stretch>
        </p:blipFill>
        <p:spPr bwMode="auto">
          <a:xfrm>
            <a:off x="762000" y="1495926"/>
            <a:ext cx="3796253" cy="1751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a:extLst>
              <a:ext uri="{FF2B5EF4-FFF2-40B4-BE49-F238E27FC236}">
                <a16:creationId xmlns:a16="http://schemas.microsoft.com/office/drawing/2014/main" id="{10A72125-7BE2-9425-6145-8B34B93BB437}"/>
              </a:ext>
            </a:extLst>
          </p:cNvPr>
          <p:cNvSpPr>
            <a:spLocks noGrp="1"/>
          </p:cNvSpPr>
          <p:nvPr>
            <p:ph sz="quarter" idx="10"/>
          </p:nvPr>
        </p:nvSpPr>
        <p:spPr/>
        <p:txBody>
          <a:bodyPr/>
          <a:lstStyle/>
          <a:p>
            <a:r>
              <a:rPr lang="en-US" dirty="0"/>
              <a:t>BCD ripple counter</a:t>
            </a:r>
            <a:endParaRPr lang="en-IN" dirty="0"/>
          </a:p>
        </p:txBody>
      </p:sp>
      <p:pic>
        <p:nvPicPr>
          <p:cNvPr id="7" name="Picture 6">
            <a:extLst>
              <a:ext uri="{FF2B5EF4-FFF2-40B4-BE49-F238E27FC236}">
                <a16:creationId xmlns:a16="http://schemas.microsoft.com/office/drawing/2014/main" id="{8EB958F6-DED3-D0FA-CC72-AC37F8E3CB6F}"/>
              </a:ext>
            </a:extLst>
          </p:cNvPr>
          <p:cNvPicPr>
            <a:picLocks noChangeAspect="1"/>
          </p:cNvPicPr>
          <p:nvPr/>
        </p:nvPicPr>
        <p:blipFill>
          <a:blip r:embed="rId3"/>
          <a:stretch>
            <a:fillRect/>
          </a:stretch>
        </p:blipFill>
        <p:spPr>
          <a:xfrm>
            <a:off x="5506380" y="0"/>
            <a:ext cx="3637620" cy="6858000"/>
          </a:xfrm>
          <a:prstGeom prst="rect">
            <a:avLst/>
          </a:prstGeom>
        </p:spPr>
      </p:pic>
      <p:sp>
        <p:nvSpPr>
          <p:cNvPr id="9" name="TextBox 8">
            <a:extLst>
              <a:ext uri="{FF2B5EF4-FFF2-40B4-BE49-F238E27FC236}">
                <a16:creationId xmlns:a16="http://schemas.microsoft.com/office/drawing/2014/main" id="{6C86E15C-586C-161D-195C-255FEEBF20D4}"/>
              </a:ext>
            </a:extLst>
          </p:cNvPr>
          <p:cNvSpPr txBox="1"/>
          <p:nvPr/>
        </p:nvSpPr>
        <p:spPr>
          <a:xfrm>
            <a:off x="193616" y="3503639"/>
            <a:ext cx="5064184" cy="2585323"/>
          </a:xfrm>
          <a:prstGeom prst="rect">
            <a:avLst/>
          </a:prstGeom>
          <a:noFill/>
        </p:spPr>
        <p:txBody>
          <a:bodyPr wrap="square">
            <a:spAutoFit/>
          </a:bodyPr>
          <a:lstStyle/>
          <a:p>
            <a:pPr marL="285750" indent="-285750">
              <a:buFont typeface="Arial" panose="020B0604020202020204" pitchFamily="34" charset="0"/>
              <a:buChar char="•"/>
            </a:pPr>
            <a:r>
              <a:rPr lang="en-IN" dirty="0"/>
              <a:t>Q1 complemented on every clock edge</a:t>
            </a:r>
          </a:p>
          <a:p>
            <a:pPr marL="285750" indent="-285750">
              <a:buFont typeface="Arial" panose="020B0604020202020204" pitchFamily="34" charset="0"/>
              <a:buChar char="•"/>
            </a:pPr>
            <a:r>
              <a:rPr lang="en-IN" dirty="0"/>
              <a:t>Q2 complemented if Q8 = 0, Q1 goes from 1 to 0.</a:t>
            </a:r>
          </a:p>
          <a:p>
            <a:pPr marL="285750" indent="-285750">
              <a:buFont typeface="Arial" panose="020B0604020202020204" pitchFamily="34" charset="0"/>
              <a:buChar char="•"/>
            </a:pPr>
            <a:r>
              <a:rPr lang="en-IN" dirty="0"/>
              <a:t>Q2 cleared if Q8 = 1 and Q1 goes from 1 to 0</a:t>
            </a:r>
          </a:p>
          <a:p>
            <a:pPr marL="285750" indent="-285750">
              <a:buFont typeface="Arial" panose="020B0604020202020204" pitchFamily="34" charset="0"/>
              <a:buChar char="•"/>
            </a:pPr>
            <a:r>
              <a:rPr lang="en-IN" dirty="0"/>
              <a:t>Q4 complemented when Q2 goes from 1 to 0</a:t>
            </a:r>
          </a:p>
          <a:p>
            <a:pPr marL="285750" indent="-285750">
              <a:buFont typeface="Arial" panose="020B0604020202020204" pitchFamily="34" charset="0"/>
              <a:buChar char="•"/>
            </a:pPr>
            <a:r>
              <a:rPr lang="en-IN" dirty="0"/>
              <a:t>Q8 complemented when Q4Q2 = 11, Q1 goes from 1 to 0.</a:t>
            </a:r>
          </a:p>
          <a:p>
            <a:pPr marL="285750" indent="-285750">
              <a:buFont typeface="Arial" panose="020B0604020202020204" pitchFamily="34" charset="0"/>
              <a:buChar char="•"/>
            </a:pPr>
            <a:r>
              <a:rPr lang="en-IN" dirty="0"/>
              <a:t>Q8 cleared if either Q4 or Q2 is 0 and Q1 goes from 1 to 0</a:t>
            </a:r>
          </a:p>
        </p:txBody>
      </p:sp>
    </p:spTree>
    <p:extLst>
      <p:ext uri="{BB962C8B-B14F-4D97-AF65-F5344CB8AC3E}">
        <p14:creationId xmlns:p14="http://schemas.microsoft.com/office/powerpoint/2010/main" val="3497424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AAAD8D7-4BEA-4FFE-9198-F46340479ADA}"/>
              </a:ext>
            </a:extLst>
          </p:cNvPr>
          <p:cNvPicPr>
            <a:picLocks noGrp="1" noChangeAspect="1"/>
          </p:cNvPicPr>
          <p:nvPr>
            <p:ph idx="1"/>
          </p:nvPr>
        </p:nvPicPr>
        <p:blipFill>
          <a:blip r:embed="rId2"/>
          <a:stretch>
            <a:fillRect/>
          </a:stretch>
        </p:blipFill>
        <p:spPr bwMode="auto">
          <a:xfrm>
            <a:off x="528094" y="2489817"/>
            <a:ext cx="7783011" cy="2534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a:extLst>
              <a:ext uri="{FF2B5EF4-FFF2-40B4-BE49-F238E27FC236}">
                <a16:creationId xmlns:a16="http://schemas.microsoft.com/office/drawing/2014/main" id="{D1CEABAE-5D27-F22E-D024-28198A99B55D}"/>
              </a:ext>
            </a:extLst>
          </p:cNvPr>
          <p:cNvSpPr>
            <a:spLocks noGrp="1"/>
          </p:cNvSpPr>
          <p:nvPr>
            <p:ph sz="quarter" idx="10"/>
          </p:nvPr>
        </p:nvSpPr>
        <p:spPr/>
        <p:txBody>
          <a:bodyPr/>
          <a:lstStyle/>
          <a:p>
            <a:r>
              <a:rPr lang="en-US" dirty="0"/>
              <a:t>The ‘ripple’ in BCD ripple counters</a:t>
            </a:r>
            <a:endParaRPr lang="en-IN" dirty="0"/>
          </a:p>
        </p:txBody>
      </p:sp>
    </p:spTree>
    <p:extLst>
      <p:ext uri="{BB962C8B-B14F-4D97-AF65-F5344CB8AC3E}">
        <p14:creationId xmlns:p14="http://schemas.microsoft.com/office/powerpoint/2010/main" val="37297034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qr code on a white background&#10;&#10;AI-generated content may be incorrect.">
            <a:extLst>
              <a:ext uri="{FF2B5EF4-FFF2-40B4-BE49-F238E27FC236}">
                <a16:creationId xmlns:a16="http://schemas.microsoft.com/office/drawing/2014/main" id="{60A1A136-0209-90F1-B1E4-6D0F79EE26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447800"/>
            <a:ext cx="5105400" cy="5105400"/>
          </a:xfrm>
        </p:spPr>
      </p:pic>
      <p:sp>
        <p:nvSpPr>
          <p:cNvPr id="3" name="Content Placeholder 2">
            <a:extLst>
              <a:ext uri="{FF2B5EF4-FFF2-40B4-BE49-F238E27FC236}">
                <a16:creationId xmlns:a16="http://schemas.microsoft.com/office/drawing/2014/main" id="{794439D3-5825-E989-96F9-EF0D6E48C418}"/>
              </a:ext>
            </a:extLst>
          </p:cNvPr>
          <p:cNvSpPr>
            <a:spLocks noGrp="1"/>
          </p:cNvSpPr>
          <p:nvPr>
            <p:ph sz="quarter" idx="10"/>
          </p:nvPr>
        </p:nvSpPr>
        <p:spPr/>
        <p:txBody>
          <a:bodyPr/>
          <a:lstStyle/>
          <a:p>
            <a:r>
              <a:rPr lang="en-US" dirty="0"/>
              <a:t>Attendance!</a:t>
            </a:r>
            <a:endParaRPr lang="en-IN" dirty="0"/>
          </a:p>
        </p:txBody>
      </p:sp>
      <p:sp>
        <p:nvSpPr>
          <p:cNvPr id="7" name="TextBox 6">
            <a:extLst>
              <a:ext uri="{FF2B5EF4-FFF2-40B4-BE49-F238E27FC236}">
                <a16:creationId xmlns:a16="http://schemas.microsoft.com/office/drawing/2014/main" id="{5DC6D221-3557-4B26-23D4-4BAF1442A190}"/>
              </a:ext>
            </a:extLst>
          </p:cNvPr>
          <p:cNvSpPr txBox="1"/>
          <p:nvPr/>
        </p:nvSpPr>
        <p:spPr>
          <a:xfrm>
            <a:off x="5486400" y="1905000"/>
            <a:ext cx="3352800" cy="3416320"/>
          </a:xfrm>
          <a:prstGeom prst="rect">
            <a:avLst/>
          </a:prstGeom>
          <a:noFill/>
        </p:spPr>
        <p:txBody>
          <a:bodyPr wrap="square">
            <a:spAutoFit/>
          </a:bodyPr>
          <a:lstStyle/>
          <a:p>
            <a:r>
              <a:rPr lang="en-IN" dirty="0"/>
              <a:t>Will be opened only during the attendance window.</a:t>
            </a:r>
          </a:p>
          <a:p>
            <a:endParaRPr lang="en-IN" dirty="0"/>
          </a:p>
          <a:p>
            <a:r>
              <a:rPr lang="en-IN" dirty="0"/>
              <a:t>Enable location on your device.</a:t>
            </a:r>
          </a:p>
          <a:p>
            <a:endParaRPr lang="en-IN" dirty="0"/>
          </a:p>
          <a:p>
            <a:r>
              <a:rPr lang="en-IN" dirty="0"/>
              <a:t>Grant any location permissions requested by the website.</a:t>
            </a:r>
          </a:p>
          <a:p>
            <a:endParaRPr lang="en-IN" dirty="0"/>
          </a:p>
          <a:p>
            <a:r>
              <a:rPr lang="en-IN" dirty="0"/>
              <a:t>Refresh the page.</a:t>
            </a:r>
          </a:p>
          <a:p>
            <a:endParaRPr lang="en-IN" dirty="0"/>
          </a:p>
          <a:p>
            <a:r>
              <a:rPr lang="en-IN" dirty="0"/>
              <a:t>Try submitting again.</a:t>
            </a:r>
          </a:p>
        </p:txBody>
      </p:sp>
    </p:spTree>
    <p:extLst>
      <p:ext uri="{BB962C8B-B14F-4D97-AF65-F5344CB8AC3E}">
        <p14:creationId xmlns:p14="http://schemas.microsoft.com/office/powerpoint/2010/main" val="4302811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7428788-7BD3-5B43-29B5-66DEA8E150A2}"/>
              </a:ext>
            </a:extLst>
          </p:cNvPr>
          <p:cNvSpPr>
            <a:spLocks noGrp="1"/>
          </p:cNvSpPr>
          <p:nvPr>
            <p:ph idx="1"/>
          </p:nvPr>
        </p:nvSpPr>
        <p:spPr/>
        <p:txBody>
          <a:bodyPr/>
          <a:lstStyle/>
          <a:p>
            <a:pPr>
              <a:buFont typeface="Arial" panose="020B0604020202020204" pitchFamily="34" charset="0"/>
              <a:buChar char="•"/>
            </a:pPr>
            <a:r>
              <a:rPr lang="en-US" dirty="0"/>
              <a:t>Same design procedure as other sequential circuits</a:t>
            </a:r>
          </a:p>
          <a:p>
            <a:pPr>
              <a:buFont typeface="Arial" panose="020B0604020202020204" pitchFamily="34" charset="0"/>
              <a:buChar char="•"/>
            </a:pPr>
            <a:r>
              <a:rPr lang="en-US" dirty="0"/>
              <a:t>Inputs: clock and control signals (EN, Load </a:t>
            </a:r>
            <a:r>
              <a:rPr lang="en-US" dirty="0" err="1"/>
              <a:t>etc</a:t>
            </a:r>
            <a:r>
              <a:rPr lang="en-US" dirty="0"/>
              <a:t>)</a:t>
            </a:r>
          </a:p>
          <a:p>
            <a:pPr>
              <a:buFont typeface="Arial" panose="020B0604020202020204" pitchFamily="34" charset="0"/>
              <a:buChar char="•"/>
            </a:pPr>
            <a:r>
              <a:rPr lang="en-US" dirty="0"/>
              <a:t>Outputs: FF states</a:t>
            </a:r>
          </a:p>
          <a:p>
            <a:pPr>
              <a:buFont typeface="Arial" panose="020B0604020202020204" pitchFamily="34" charset="0"/>
              <a:buChar char="•"/>
            </a:pPr>
            <a:r>
              <a:rPr lang="en-US" dirty="0"/>
              <a:t>Most efficient implementations use T or JK FFs</a:t>
            </a:r>
            <a:endParaRPr lang="en-IN" dirty="0"/>
          </a:p>
        </p:txBody>
      </p:sp>
      <p:sp>
        <p:nvSpPr>
          <p:cNvPr id="3" name="Content Placeholder 2">
            <a:extLst>
              <a:ext uri="{FF2B5EF4-FFF2-40B4-BE49-F238E27FC236}">
                <a16:creationId xmlns:a16="http://schemas.microsoft.com/office/drawing/2014/main" id="{206F1295-45B5-5DDF-841A-E73AD41E604F}"/>
              </a:ext>
            </a:extLst>
          </p:cNvPr>
          <p:cNvSpPr>
            <a:spLocks noGrp="1"/>
          </p:cNvSpPr>
          <p:nvPr>
            <p:ph sz="quarter" idx="10"/>
          </p:nvPr>
        </p:nvSpPr>
        <p:spPr/>
        <p:txBody>
          <a:bodyPr/>
          <a:lstStyle/>
          <a:p>
            <a:r>
              <a:rPr lang="en-US" dirty="0"/>
              <a:t>Synchronous binary counters</a:t>
            </a:r>
            <a:endParaRPr lang="en-IN" dirty="0"/>
          </a:p>
        </p:txBody>
      </p:sp>
    </p:spTree>
    <p:extLst>
      <p:ext uri="{BB962C8B-B14F-4D97-AF65-F5344CB8AC3E}">
        <p14:creationId xmlns:p14="http://schemas.microsoft.com/office/powerpoint/2010/main" val="8851835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35017A-2398-CA37-A6AC-F9B7FDFBDC15}"/>
              </a:ext>
            </a:extLst>
          </p:cNvPr>
          <p:cNvSpPr>
            <a:spLocks noGrp="1"/>
          </p:cNvSpPr>
          <p:nvPr>
            <p:ph sz="quarter" idx="10"/>
          </p:nvPr>
        </p:nvSpPr>
        <p:spPr/>
        <p:txBody>
          <a:bodyPr/>
          <a:lstStyle/>
          <a:p>
            <a:r>
              <a:rPr lang="en-US" dirty="0"/>
              <a:t>JK synchronous binary counter</a:t>
            </a:r>
            <a:endParaRPr lang="en-IN" dirty="0"/>
          </a:p>
        </p:txBody>
      </p:sp>
      <p:graphicFrame>
        <p:nvGraphicFramePr>
          <p:cNvPr id="4" name="Object 2">
            <a:extLst>
              <a:ext uri="{FF2B5EF4-FFF2-40B4-BE49-F238E27FC236}">
                <a16:creationId xmlns:a16="http://schemas.microsoft.com/office/drawing/2014/main" id="{82E79DE7-CF68-9E1C-074B-ED0A2B11E008}"/>
              </a:ext>
            </a:extLst>
          </p:cNvPr>
          <p:cNvGraphicFramePr>
            <a:graphicFrameLocks noChangeAspect="1"/>
          </p:cNvGraphicFramePr>
          <p:nvPr>
            <p:extLst>
              <p:ext uri="{D42A27DB-BD31-4B8C-83A1-F6EECF244321}">
                <p14:modId xmlns:p14="http://schemas.microsoft.com/office/powerpoint/2010/main" val="2853653504"/>
              </p:ext>
            </p:extLst>
          </p:nvPr>
        </p:nvGraphicFramePr>
        <p:xfrm>
          <a:off x="132314" y="1524000"/>
          <a:ext cx="3359284" cy="4650677"/>
        </p:xfrm>
        <a:graphic>
          <a:graphicData uri="http://schemas.openxmlformats.org/presentationml/2006/ole">
            <mc:AlternateContent xmlns:mc="http://schemas.openxmlformats.org/markup-compatibility/2006">
              <mc:Choice xmlns:v="urn:schemas-microsoft-com:vml" Requires="v">
                <p:oleObj name="Bitmap Image" r:id="rId2" imgW="7190476" imgH="4563112" progId="Paint.Picture">
                  <p:embed/>
                </p:oleObj>
              </mc:Choice>
              <mc:Fallback>
                <p:oleObj name="Bitmap Image" r:id="rId2" imgW="7190476" imgH="4563112" progId="Paint.Picture">
                  <p:embed/>
                  <p:pic>
                    <p:nvPicPr>
                      <p:cNvPr id="271362" name="Object 2">
                        <a:extLst>
                          <a:ext uri="{FF2B5EF4-FFF2-40B4-BE49-F238E27FC236}">
                            <a16:creationId xmlns:a16="http://schemas.microsoft.com/office/drawing/2014/main" id="{F06F1DDA-DB87-04DE-A801-CD9546B35B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51666"/>
                      <a:stretch>
                        <a:fillRect/>
                      </a:stretch>
                    </p:blipFill>
                    <p:spPr bwMode="auto">
                      <a:xfrm>
                        <a:off x="132314" y="1524000"/>
                        <a:ext cx="3359284" cy="4650677"/>
                      </a:xfrm>
                      <a:prstGeom prst="rect">
                        <a:avLst/>
                      </a:prstGeom>
                      <a:noFill/>
                      <a:ln>
                        <a:noFill/>
                      </a:ln>
                      <a:effectLst/>
                    </p:spPr>
                  </p:pic>
                </p:oleObj>
              </mc:Fallback>
            </mc:AlternateContent>
          </a:graphicData>
        </a:graphic>
      </p:graphicFrame>
      <p:pic>
        <p:nvPicPr>
          <p:cNvPr id="5" name="Picture 5">
            <a:extLst>
              <a:ext uri="{FF2B5EF4-FFF2-40B4-BE49-F238E27FC236}">
                <a16:creationId xmlns:a16="http://schemas.microsoft.com/office/drawing/2014/main" id="{86597830-26B5-2A34-BD28-C8204413CA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47762"/>
          <a:stretch>
            <a:fillRect/>
          </a:stretch>
        </p:blipFill>
        <p:spPr bwMode="auto">
          <a:xfrm>
            <a:off x="3491598" y="1524000"/>
            <a:ext cx="3654103" cy="465067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a:extLst>
              <a:ext uri="{FF2B5EF4-FFF2-40B4-BE49-F238E27FC236}">
                <a16:creationId xmlns:a16="http://schemas.microsoft.com/office/drawing/2014/main" id="{FD8D8AE2-93F3-501F-AADB-703EE7079B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24982" y="914400"/>
            <a:ext cx="1594518"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247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50AA25-2E4C-3130-020A-638FD47914E0}"/>
              </a:ext>
            </a:extLst>
          </p:cNvPr>
          <p:cNvSpPr>
            <a:spLocks noGrp="1"/>
          </p:cNvSpPr>
          <p:nvPr>
            <p:ph sz="quarter" idx="10"/>
          </p:nvPr>
        </p:nvSpPr>
        <p:spPr/>
        <p:txBody>
          <a:bodyPr/>
          <a:lstStyle/>
          <a:p>
            <a:r>
              <a:rPr lang="en-US" dirty="0"/>
              <a:t>JK synchronous binary counter</a:t>
            </a:r>
            <a:endParaRPr lang="en-IN" dirty="0"/>
          </a:p>
        </p:txBody>
      </p:sp>
      <p:graphicFrame>
        <p:nvGraphicFramePr>
          <p:cNvPr id="4" name="Object 7">
            <a:extLst>
              <a:ext uri="{FF2B5EF4-FFF2-40B4-BE49-F238E27FC236}">
                <a16:creationId xmlns:a16="http://schemas.microsoft.com/office/drawing/2014/main" id="{E8B45334-942F-C8A1-3FF6-D83E19F41A5C}"/>
              </a:ext>
            </a:extLst>
          </p:cNvPr>
          <p:cNvGraphicFramePr>
            <a:graphicFrameLocks noChangeAspect="1"/>
          </p:cNvGraphicFramePr>
          <p:nvPr>
            <p:extLst>
              <p:ext uri="{D42A27DB-BD31-4B8C-83A1-F6EECF244321}">
                <p14:modId xmlns:p14="http://schemas.microsoft.com/office/powerpoint/2010/main" val="1331041348"/>
              </p:ext>
            </p:extLst>
          </p:nvPr>
        </p:nvGraphicFramePr>
        <p:xfrm>
          <a:off x="4781238" y="2292926"/>
          <a:ext cx="3879273" cy="2355273"/>
        </p:xfrm>
        <a:graphic>
          <a:graphicData uri="http://schemas.openxmlformats.org/presentationml/2006/ole">
            <mc:AlternateContent xmlns:mc="http://schemas.openxmlformats.org/markup-compatibility/2006">
              <mc:Choice xmlns:v="urn:schemas-microsoft-com:vml" Requires="v">
                <p:oleObj name="Bitmap Image" r:id="rId2" imgW="5942857" imgH="3457143" progId="Paint.Picture">
                  <p:embed/>
                </p:oleObj>
              </mc:Choice>
              <mc:Fallback>
                <p:oleObj name="Bitmap Image" r:id="rId2" imgW="5942857" imgH="3457143" progId="Paint.Picture">
                  <p:embed/>
                  <p:pic>
                    <p:nvPicPr>
                      <p:cNvPr id="268295" name="Object 7">
                        <a:extLst>
                          <a:ext uri="{FF2B5EF4-FFF2-40B4-BE49-F238E27FC236}">
                            <a16:creationId xmlns:a16="http://schemas.microsoft.com/office/drawing/2014/main" id="{A2EEE94F-12B0-0F3D-1F9B-E6E29D073F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383" t="7317" r="6383" b="4878"/>
                      <a:stretch>
                        <a:fillRect/>
                      </a:stretch>
                    </p:blipFill>
                    <p:spPr bwMode="auto">
                      <a:xfrm>
                        <a:off x="4781238" y="2292926"/>
                        <a:ext cx="3879273" cy="2355273"/>
                      </a:xfrm>
                      <a:prstGeom prst="rect">
                        <a:avLst/>
                      </a:prstGeom>
                      <a:noFill/>
                      <a:ln>
                        <a:noFill/>
                      </a:ln>
                      <a:effectLst/>
                    </p:spPr>
                  </p:pic>
                </p:oleObj>
              </mc:Fallback>
            </mc:AlternateContent>
          </a:graphicData>
        </a:graphic>
      </p:graphicFrame>
      <p:pic>
        <p:nvPicPr>
          <p:cNvPr id="5" name="Picture 9">
            <a:extLst>
              <a:ext uri="{FF2B5EF4-FFF2-40B4-BE49-F238E27FC236}">
                <a16:creationId xmlns:a16="http://schemas.microsoft.com/office/drawing/2014/main" id="{50003078-E4E6-DFFD-8D05-FF8681C693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52315"/>
          <a:stretch>
            <a:fillRect/>
          </a:stretch>
        </p:blipFill>
        <p:spPr bwMode="auto">
          <a:xfrm>
            <a:off x="340856" y="1676400"/>
            <a:ext cx="2909455" cy="4572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4">
            <a:extLst>
              <a:ext uri="{FF2B5EF4-FFF2-40B4-BE49-F238E27FC236}">
                <a16:creationId xmlns:a16="http://schemas.microsoft.com/office/drawing/2014/main" id="{4B95704E-E7BC-0FD5-2209-5A7B79D9C8A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6428" t="16667" r="39287"/>
          <a:stretch>
            <a:fillRect/>
          </a:stretch>
        </p:blipFill>
        <p:spPr bwMode="auto">
          <a:xfrm>
            <a:off x="3402712" y="2438400"/>
            <a:ext cx="1016888"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68039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5ED906-1687-794C-D3C7-8EC3D62CE75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6F8DC4-ECB1-1215-33EF-627DD7616669}"/>
              </a:ext>
            </a:extLst>
          </p:cNvPr>
          <p:cNvSpPr>
            <a:spLocks noGrp="1"/>
          </p:cNvSpPr>
          <p:nvPr>
            <p:ph sz="quarter" idx="10"/>
          </p:nvPr>
        </p:nvSpPr>
        <p:spPr/>
        <p:txBody>
          <a:bodyPr/>
          <a:lstStyle/>
          <a:p>
            <a:r>
              <a:rPr lang="en-US" dirty="0"/>
              <a:t>JK synchronous binary counter</a:t>
            </a:r>
            <a:endParaRPr lang="en-IN" dirty="0"/>
          </a:p>
        </p:txBody>
      </p:sp>
      <p:pic>
        <p:nvPicPr>
          <p:cNvPr id="5" name="Picture 9">
            <a:extLst>
              <a:ext uri="{FF2B5EF4-FFF2-40B4-BE49-F238E27FC236}">
                <a16:creationId xmlns:a16="http://schemas.microsoft.com/office/drawing/2014/main" id="{59115B3E-B4C4-5E02-ED4E-9CA21F695C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340856" y="1676400"/>
            <a:ext cx="2909455" cy="4572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4">
            <a:extLst>
              <a:ext uri="{FF2B5EF4-FFF2-40B4-BE49-F238E27FC236}">
                <a16:creationId xmlns:a16="http://schemas.microsoft.com/office/drawing/2014/main" id="{3EC71BD0-4839-2BA1-09DA-0529112C5BF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7410" b="1313"/>
          <a:stretch>
            <a:fillRect/>
          </a:stretch>
        </p:blipFill>
        <p:spPr bwMode="auto">
          <a:xfrm>
            <a:off x="3402712" y="2475570"/>
            <a:ext cx="859909" cy="371112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Object 7">
            <a:extLst>
              <a:ext uri="{FF2B5EF4-FFF2-40B4-BE49-F238E27FC236}">
                <a16:creationId xmlns:a16="http://schemas.microsoft.com/office/drawing/2014/main" id="{381C7F33-9C20-CC87-5477-FB92A3A0F973}"/>
              </a:ext>
            </a:extLst>
          </p:cNvPr>
          <p:cNvGraphicFramePr>
            <a:graphicFrameLocks noChangeAspect="1"/>
          </p:cNvGraphicFramePr>
          <p:nvPr>
            <p:extLst>
              <p:ext uri="{D42A27DB-BD31-4B8C-83A1-F6EECF244321}">
                <p14:modId xmlns:p14="http://schemas.microsoft.com/office/powerpoint/2010/main" val="3901483659"/>
              </p:ext>
            </p:extLst>
          </p:nvPr>
        </p:nvGraphicFramePr>
        <p:xfrm>
          <a:off x="5105400" y="2591368"/>
          <a:ext cx="3424419" cy="1675264"/>
        </p:xfrm>
        <a:graphic>
          <a:graphicData uri="http://schemas.openxmlformats.org/presentationml/2006/ole">
            <mc:AlternateContent xmlns:mc="http://schemas.openxmlformats.org/markup-compatibility/2006">
              <mc:Choice xmlns:v="urn:schemas-microsoft-com:vml" Requires="v">
                <p:oleObj name="Bitmap Image" r:id="rId4" imgW="5495238" imgH="2486372" progId="Paint.Picture">
                  <p:embed/>
                </p:oleObj>
              </mc:Choice>
              <mc:Fallback>
                <p:oleObj name="Bitmap Image" r:id="rId4" imgW="5495238" imgH="2486372" progId="Paint.Picture">
                  <p:embed/>
                  <p:pic>
                    <p:nvPicPr>
                      <p:cNvPr id="269319" name="Object 7">
                        <a:extLst>
                          <a:ext uri="{FF2B5EF4-FFF2-40B4-BE49-F238E27FC236}">
                            <a16:creationId xmlns:a16="http://schemas.microsoft.com/office/drawing/2014/main" id="{DB9F7CCE-AA60-C3D4-5C3A-B2347ED631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7805" t="6902" r="7903" b="6830"/>
                      <a:stretch>
                        <a:fillRect/>
                      </a:stretch>
                    </p:blipFill>
                    <p:spPr bwMode="auto">
                      <a:xfrm>
                        <a:off x="5105400" y="2591368"/>
                        <a:ext cx="3424419" cy="167526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869356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2CA47C-872F-9579-2BDA-25E8E86E8BD7}"/>
              </a:ext>
            </a:extLst>
          </p:cNvPr>
          <p:cNvSpPr>
            <a:spLocks noGrp="1"/>
          </p:cNvSpPr>
          <p:nvPr>
            <p:ph sz="quarter" idx="10"/>
          </p:nvPr>
        </p:nvSpPr>
        <p:spPr/>
        <p:txBody>
          <a:bodyPr/>
          <a:lstStyle/>
          <a:p>
            <a:r>
              <a:rPr lang="en-US" dirty="0"/>
              <a:t>Step 1: Flip flop input equations</a:t>
            </a:r>
            <a:endParaRPr lang="en-IN" dirty="0"/>
          </a:p>
        </p:txBody>
      </p:sp>
      <p:pic>
        <p:nvPicPr>
          <p:cNvPr id="4" name="Content Placeholder 3">
            <a:extLst>
              <a:ext uri="{FF2B5EF4-FFF2-40B4-BE49-F238E27FC236}">
                <a16:creationId xmlns:a16="http://schemas.microsoft.com/office/drawing/2014/main" id="{A634C3F0-3E3F-F76B-59D0-3E9648E69848}"/>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3884"/>
          <a:stretch>
            <a:fillRect/>
          </a:stretch>
        </p:blipFill>
        <p:spPr bwMode="auto">
          <a:xfrm>
            <a:off x="1143000" y="1676400"/>
            <a:ext cx="6647619" cy="2780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96377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F3E649-446D-EDF5-80C7-DE0C0EECBA5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8F3768-01BA-BE60-6A73-D390B8CAC1FE}"/>
              </a:ext>
            </a:extLst>
          </p:cNvPr>
          <p:cNvSpPr>
            <a:spLocks noGrp="1"/>
          </p:cNvSpPr>
          <p:nvPr>
            <p:ph sz="quarter" idx="10"/>
          </p:nvPr>
        </p:nvSpPr>
        <p:spPr/>
        <p:txBody>
          <a:bodyPr/>
          <a:lstStyle/>
          <a:p>
            <a:r>
              <a:rPr lang="en-US" dirty="0"/>
              <a:t>JK synchronous binary counter</a:t>
            </a:r>
            <a:endParaRPr lang="en-IN" dirty="0"/>
          </a:p>
        </p:txBody>
      </p:sp>
      <p:pic>
        <p:nvPicPr>
          <p:cNvPr id="5" name="Picture 9">
            <a:extLst>
              <a:ext uri="{FF2B5EF4-FFF2-40B4-BE49-F238E27FC236}">
                <a16:creationId xmlns:a16="http://schemas.microsoft.com/office/drawing/2014/main" id="{9374F288-9895-EE50-1758-7DA6A3EB21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340856" y="1676400"/>
            <a:ext cx="2909455" cy="4572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4">
            <a:extLst>
              <a:ext uri="{FF2B5EF4-FFF2-40B4-BE49-F238E27FC236}">
                <a16:creationId xmlns:a16="http://schemas.microsoft.com/office/drawing/2014/main" id="{37571118-C80B-C92D-2D22-510C253B9FB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6147" b="2328"/>
          <a:stretch>
            <a:fillRect/>
          </a:stretch>
        </p:blipFill>
        <p:spPr bwMode="auto">
          <a:xfrm>
            <a:off x="3429000" y="2402716"/>
            <a:ext cx="878385" cy="373342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Object 6">
            <a:extLst>
              <a:ext uri="{FF2B5EF4-FFF2-40B4-BE49-F238E27FC236}">
                <a16:creationId xmlns:a16="http://schemas.microsoft.com/office/drawing/2014/main" id="{99B681A9-B901-6C59-1FB0-77B421F6E8B6}"/>
              </a:ext>
            </a:extLst>
          </p:cNvPr>
          <p:cNvGraphicFramePr>
            <a:graphicFrameLocks noChangeAspect="1"/>
          </p:cNvGraphicFramePr>
          <p:nvPr>
            <p:extLst>
              <p:ext uri="{D42A27DB-BD31-4B8C-83A1-F6EECF244321}">
                <p14:modId xmlns:p14="http://schemas.microsoft.com/office/powerpoint/2010/main" val="3807267868"/>
              </p:ext>
            </p:extLst>
          </p:nvPr>
        </p:nvGraphicFramePr>
        <p:xfrm>
          <a:off x="5029200" y="2557718"/>
          <a:ext cx="3642211" cy="1742564"/>
        </p:xfrm>
        <a:graphic>
          <a:graphicData uri="http://schemas.openxmlformats.org/presentationml/2006/ole">
            <mc:AlternateContent xmlns:mc="http://schemas.openxmlformats.org/markup-compatibility/2006">
              <mc:Choice xmlns:v="urn:schemas-microsoft-com:vml" Requires="v">
                <p:oleObj name="Bitmap Image" r:id="rId4" imgW="5380952" imgH="2419048" progId="Paint.Picture">
                  <p:embed/>
                </p:oleObj>
              </mc:Choice>
              <mc:Fallback>
                <p:oleObj name="Bitmap Image" r:id="rId4" imgW="5380952" imgH="2419048" progId="Paint.Picture">
                  <p:embed/>
                  <p:pic>
                    <p:nvPicPr>
                      <p:cNvPr id="270342" name="Object 6">
                        <a:extLst>
                          <a:ext uri="{FF2B5EF4-FFF2-40B4-BE49-F238E27FC236}">
                            <a16:creationId xmlns:a16="http://schemas.microsoft.com/office/drawing/2014/main" id="{7CB0D56A-9C46-40B9-D747-5E98F3BFCD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7458" t="4149" r="6760" b="4581"/>
                      <a:stretch>
                        <a:fillRect/>
                      </a:stretch>
                    </p:blipFill>
                    <p:spPr bwMode="auto">
                      <a:xfrm>
                        <a:off x="5029200" y="2557718"/>
                        <a:ext cx="3642211" cy="174256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9795085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 name="Content Placeholder 80">
            <a:extLst>
              <a:ext uri="{FF2B5EF4-FFF2-40B4-BE49-F238E27FC236}">
                <a16:creationId xmlns:a16="http://schemas.microsoft.com/office/drawing/2014/main" id="{1361B5C3-E0F4-E683-D649-E0C81CFB487B}"/>
              </a:ext>
            </a:extLst>
          </p:cNvPr>
          <p:cNvPicPr>
            <a:picLocks noGrp="1" noChangeAspect="1"/>
          </p:cNvPicPr>
          <p:nvPr>
            <p:ph idx="1"/>
          </p:nvPr>
        </p:nvPicPr>
        <p:blipFill>
          <a:blip r:embed="rId2">
            <a:duotone>
              <a:prstClr val="black"/>
              <a:schemeClr val="tx1">
                <a:tint val="45000"/>
                <a:satMod val="400000"/>
              </a:schemeClr>
            </a:duotone>
            <a:extLst>
              <a:ext uri="{BEBA8EAE-BF5A-486C-A8C5-ECC9F3942E4B}">
                <a14:imgProps xmlns:a14="http://schemas.microsoft.com/office/drawing/2010/main">
                  <a14:imgLayer r:embed="rId3">
                    <a14:imgEffect>
                      <a14:colorTemperature colorTemp="6400"/>
                    </a14:imgEffect>
                    <a14:imgEffect>
                      <a14:saturation sat="400000"/>
                    </a14:imgEffect>
                    <a14:imgEffect>
                      <a14:brightnessContrast bright="-100000" contrast="100000"/>
                    </a14:imgEffect>
                  </a14:imgLayer>
                </a14:imgProps>
              </a:ext>
            </a:extLst>
          </a:blip>
          <a:stretch>
            <a:fillRect/>
          </a:stretch>
        </p:blipFill>
        <p:spPr>
          <a:xfrm>
            <a:off x="1600200" y="1600200"/>
            <a:ext cx="5575313" cy="4708276"/>
          </a:xfrm>
          <a:prstGeom prst="rect">
            <a:avLst/>
          </a:prstGeom>
        </p:spPr>
      </p:pic>
      <p:sp>
        <p:nvSpPr>
          <p:cNvPr id="3" name="Content Placeholder 2">
            <a:extLst>
              <a:ext uri="{FF2B5EF4-FFF2-40B4-BE49-F238E27FC236}">
                <a16:creationId xmlns:a16="http://schemas.microsoft.com/office/drawing/2014/main" id="{4501DCE2-873E-F58C-D617-C0719CF8A9B1}"/>
              </a:ext>
            </a:extLst>
          </p:cNvPr>
          <p:cNvSpPr>
            <a:spLocks noGrp="1"/>
          </p:cNvSpPr>
          <p:nvPr>
            <p:ph sz="quarter" idx="10"/>
          </p:nvPr>
        </p:nvSpPr>
        <p:spPr/>
        <p:txBody>
          <a:bodyPr/>
          <a:lstStyle/>
          <a:p>
            <a:r>
              <a:rPr lang="en-US" dirty="0"/>
              <a:t>JK synchronous binary counter</a:t>
            </a:r>
            <a:endParaRPr lang="en-IN" dirty="0"/>
          </a:p>
        </p:txBody>
      </p:sp>
    </p:spTree>
    <p:extLst>
      <p:ext uri="{BB962C8B-B14F-4D97-AF65-F5344CB8AC3E}">
        <p14:creationId xmlns:p14="http://schemas.microsoft.com/office/powerpoint/2010/main" val="27458099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55A94C-45D4-B94A-0E59-72975798A983}"/>
              </a:ext>
            </a:extLst>
          </p:cNvPr>
          <p:cNvSpPr>
            <a:spLocks noGrp="1"/>
          </p:cNvSpPr>
          <p:nvPr>
            <p:ph sz="quarter" idx="10"/>
          </p:nvPr>
        </p:nvSpPr>
        <p:spPr/>
        <p:txBody>
          <a:bodyPr/>
          <a:lstStyle/>
          <a:p>
            <a:r>
              <a:rPr lang="en-US" dirty="0"/>
              <a:t>JK synchronous binary counter</a:t>
            </a:r>
            <a:r>
              <a:rPr lang="en-IN" dirty="0"/>
              <a:t> with EN and CO</a:t>
            </a:r>
          </a:p>
        </p:txBody>
      </p:sp>
      <p:graphicFrame>
        <p:nvGraphicFramePr>
          <p:cNvPr id="4" name="Object 2">
            <a:extLst>
              <a:ext uri="{FF2B5EF4-FFF2-40B4-BE49-F238E27FC236}">
                <a16:creationId xmlns:a16="http://schemas.microsoft.com/office/drawing/2014/main" id="{9CC82164-F3AA-5AF1-A4E1-BCB261B789E6}"/>
              </a:ext>
            </a:extLst>
          </p:cNvPr>
          <p:cNvGraphicFramePr>
            <a:graphicFrameLocks noGrp="1" noChangeAspect="1"/>
          </p:cNvGraphicFramePr>
          <p:nvPr>
            <p:ph idx="1"/>
            <p:extLst>
              <p:ext uri="{D42A27DB-BD31-4B8C-83A1-F6EECF244321}">
                <p14:modId xmlns:p14="http://schemas.microsoft.com/office/powerpoint/2010/main" val="2353927893"/>
              </p:ext>
            </p:extLst>
          </p:nvPr>
        </p:nvGraphicFramePr>
        <p:xfrm>
          <a:off x="304800" y="1676400"/>
          <a:ext cx="4381500" cy="4381500"/>
        </p:xfrm>
        <a:graphic>
          <a:graphicData uri="http://schemas.openxmlformats.org/presentationml/2006/ole">
            <mc:AlternateContent xmlns:mc="http://schemas.openxmlformats.org/markup-compatibility/2006">
              <mc:Choice xmlns:v="urn:schemas-microsoft-com:vml" Requires="v">
                <p:oleObj name="Bitmap Image" r:id="rId2" imgW="4382112" imgH="4382112" progId="Paint.Picture">
                  <p:embed/>
                </p:oleObj>
              </mc:Choice>
              <mc:Fallback>
                <p:oleObj name="Bitmap Image" r:id="rId2" imgW="4382112" imgH="4382112" progId="Paint.Picture">
                  <p:embed/>
                  <p:pic>
                    <p:nvPicPr>
                      <p:cNvPr id="272386" name="Object 2">
                        <a:extLst>
                          <a:ext uri="{FF2B5EF4-FFF2-40B4-BE49-F238E27FC236}">
                            <a16:creationId xmlns:a16="http://schemas.microsoft.com/office/drawing/2014/main" id="{724C0B58-8AF6-0AB0-7470-3BC593CF87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676400"/>
                        <a:ext cx="4381500" cy="438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 Box 5">
            <a:extLst>
              <a:ext uri="{FF2B5EF4-FFF2-40B4-BE49-F238E27FC236}">
                <a16:creationId xmlns:a16="http://schemas.microsoft.com/office/drawing/2014/main" id="{F6E28B40-62BF-F4FD-E98B-248CA560DD55}"/>
              </a:ext>
            </a:extLst>
          </p:cNvPr>
          <p:cNvSpPr txBox="1">
            <a:spLocks noChangeArrowheads="1"/>
          </p:cNvSpPr>
          <p:nvPr/>
        </p:nvSpPr>
        <p:spPr bwMode="auto">
          <a:xfrm>
            <a:off x="5410200" y="1649663"/>
            <a:ext cx="2971800" cy="5345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dirty="0">
                <a:latin typeface="+mn-lt"/>
              </a:rPr>
              <a:t>EN = enable control signal, when 0 counter remains in the same state, when 1 it counts</a:t>
            </a:r>
          </a:p>
          <a:p>
            <a:endParaRPr lang="en-US" altLang="en-US" sz="1600" dirty="0">
              <a:latin typeface="+mn-lt"/>
            </a:endParaRPr>
          </a:p>
          <a:p>
            <a:r>
              <a:rPr lang="en-US" altLang="en-US" sz="1600" dirty="0"/>
              <a:t>J</a:t>
            </a:r>
            <a:r>
              <a:rPr lang="en-US" altLang="en-US" sz="1600" baseline="-25000" dirty="0"/>
              <a:t>Q0 </a:t>
            </a:r>
            <a:r>
              <a:rPr lang="en-US" altLang="en-US" sz="1600" dirty="0"/>
              <a:t>= 1 · EN</a:t>
            </a:r>
          </a:p>
          <a:p>
            <a:r>
              <a:rPr lang="en-US" altLang="en-US" sz="1600" dirty="0"/>
              <a:t>K</a:t>
            </a:r>
            <a:r>
              <a:rPr lang="en-US" altLang="en-US" sz="1600" baseline="-25000" dirty="0"/>
              <a:t>Q0 </a:t>
            </a:r>
            <a:r>
              <a:rPr lang="en-US" altLang="en-US" sz="1600" dirty="0"/>
              <a:t>= 1 · EN</a:t>
            </a:r>
          </a:p>
          <a:p>
            <a:r>
              <a:rPr lang="en-US" altLang="en-US" sz="1600" dirty="0"/>
              <a:t>J</a:t>
            </a:r>
            <a:r>
              <a:rPr lang="en-US" altLang="en-US" sz="1600" baseline="-25000" dirty="0"/>
              <a:t>Q1 </a:t>
            </a:r>
            <a:r>
              <a:rPr lang="en-US" altLang="en-US" sz="1600" dirty="0"/>
              <a:t>= Q</a:t>
            </a:r>
            <a:r>
              <a:rPr lang="en-US" altLang="en-US" sz="1600" baseline="-25000" dirty="0"/>
              <a:t>0 </a:t>
            </a:r>
            <a:r>
              <a:rPr lang="en-US" altLang="en-US" sz="1600" dirty="0"/>
              <a:t>· EN</a:t>
            </a:r>
          </a:p>
          <a:p>
            <a:r>
              <a:rPr lang="en-US" altLang="en-US" sz="1600" dirty="0"/>
              <a:t>K</a:t>
            </a:r>
            <a:r>
              <a:rPr lang="en-US" altLang="en-US" sz="1600" baseline="-25000" dirty="0"/>
              <a:t>Q1 </a:t>
            </a:r>
            <a:r>
              <a:rPr lang="en-US" altLang="en-US" sz="1600" dirty="0"/>
              <a:t>= Q</a:t>
            </a:r>
            <a:r>
              <a:rPr lang="en-US" altLang="en-US" sz="1600" baseline="-25000" dirty="0"/>
              <a:t>0 </a:t>
            </a:r>
            <a:r>
              <a:rPr lang="en-US" altLang="en-US" sz="1600" dirty="0"/>
              <a:t>· EN</a:t>
            </a:r>
            <a:endParaRPr lang="en-US" altLang="en-US" sz="1600" baseline="-25000" dirty="0"/>
          </a:p>
          <a:p>
            <a:r>
              <a:rPr lang="en-US" altLang="en-US" sz="1600" dirty="0"/>
              <a:t>J</a:t>
            </a:r>
            <a:r>
              <a:rPr lang="en-US" altLang="en-US" sz="1600" baseline="-25000" dirty="0"/>
              <a:t>Q2 </a:t>
            </a:r>
            <a:r>
              <a:rPr lang="en-US" altLang="en-US" sz="1600" dirty="0"/>
              <a:t>= Q</a:t>
            </a:r>
            <a:r>
              <a:rPr lang="en-US" altLang="en-US" sz="1600" baseline="-25000" dirty="0"/>
              <a:t>0 </a:t>
            </a:r>
            <a:r>
              <a:rPr lang="en-US" altLang="en-US" sz="1600" dirty="0"/>
              <a:t>Q</a:t>
            </a:r>
            <a:r>
              <a:rPr lang="en-US" altLang="en-US" sz="1600" baseline="-25000" dirty="0"/>
              <a:t>1 </a:t>
            </a:r>
            <a:r>
              <a:rPr lang="en-US" altLang="en-US" sz="1600" dirty="0"/>
              <a:t>· EN</a:t>
            </a:r>
          </a:p>
          <a:p>
            <a:r>
              <a:rPr lang="en-US" altLang="en-US" sz="1600" dirty="0"/>
              <a:t>K</a:t>
            </a:r>
            <a:r>
              <a:rPr lang="en-US" altLang="en-US" sz="1600" baseline="-25000" dirty="0"/>
              <a:t>Q2 </a:t>
            </a:r>
            <a:r>
              <a:rPr lang="en-US" altLang="en-US" sz="1600" dirty="0"/>
              <a:t>= Q</a:t>
            </a:r>
            <a:r>
              <a:rPr lang="en-US" altLang="en-US" sz="1600" baseline="-25000" dirty="0"/>
              <a:t>0 </a:t>
            </a:r>
            <a:r>
              <a:rPr lang="en-US" altLang="en-US" sz="1600" dirty="0"/>
              <a:t>Q</a:t>
            </a:r>
            <a:r>
              <a:rPr lang="en-US" altLang="en-US" sz="1600" baseline="-25000" dirty="0"/>
              <a:t>1 </a:t>
            </a:r>
            <a:r>
              <a:rPr lang="en-US" altLang="en-US" sz="1600" dirty="0"/>
              <a:t>· EN</a:t>
            </a:r>
            <a:endParaRPr lang="en-US" altLang="en-US" sz="1600" baseline="-25000" dirty="0"/>
          </a:p>
          <a:p>
            <a:r>
              <a:rPr lang="en-US" altLang="en-US" sz="1600" dirty="0"/>
              <a:t>J</a:t>
            </a:r>
            <a:r>
              <a:rPr lang="en-US" altLang="en-US" sz="1600" baseline="-25000" dirty="0"/>
              <a:t>Q3 </a:t>
            </a:r>
            <a:r>
              <a:rPr lang="en-US" altLang="en-US" sz="1600" dirty="0"/>
              <a:t>= Q</a:t>
            </a:r>
            <a:r>
              <a:rPr lang="en-US" altLang="en-US" sz="1600" baseline="-25000" dirty="0"/>
              <a:t>0 </a:t>
            </a:r>
            <a:r>
              <a:rPr lang="en-US" altLang="en-US" sz="1600" dirty="0"/>
              <a:t>Q</a:t>
            </a:r>
            <a:r>
              <a:rPr lang="en-US" altLang="en-US" sz="1600" baseline="-25000" dirty="0"/>
              <a:t>1 </a:t>
            </a:r>
            <a:r>
              <a:rPr lang="en-US" altLang="en-US" sz="1600" dirty="0"/>
              <a:t>Q</a:t>
            </a:r>
            <a:r>
              <a:rPr lang="en-US" altLang="en-US" sz="1600" baseline="-25000" dirty="0"/>
              <a:t>2 </a:t>
            </a:r>
            <a:r>
              <a:rPr lang="en-US" altLang="en-US" sz="1600" dirty="0"/>
              <a:t>· EN</a:t>
            </a:r>
          </a:p>
          <a:p>
            <a:r>
              <a:rPr lang="en-US" altLang="en-US" sz="1600" dirty="0"/>
              <a:t>K</a:t>
            </a:r>
            <a:r>
              <a:rPr lang="en-US" altLang="en-US" sz="1600" baseline="-25000" dirty="0"/>
              <a:t>Q3 </a:t>
            </a:r>
            <a:r>
              <a:rPr lang="en-US" altLang="en-US" sz="1600" dirty="0"/>
              <a:t>= Q</a:t>
            </a:r>
            <a:r>
              <a:rPr lang="en-US" altLang="en-US" sz="1600" baseline="-25000" dirty="0"/>
              <a:t>0 </a:t>
            </a:r>
            <a:r>
              <a:rPr lang="en-US" altLang="en-US" sz="1600" dirty="0"/>
              <a:t>Q</a:t>
            </a:r>
            <a:r>
              <a:rPr lang="en-US" altLang="en-US" sz="1600" baseline="-25000" dirty="0"/>
              <a:t>1 </a:t>
            </a:r>
            <a:r>
              <a:rPr lang="en-US" altLang="en-US" sz="1600" dirty="0"/>
              <a:t>Q</a:t>
            </a:r>
            <a:r>
              <a:rPr lang="en-US" altLang="en-US" sz="1600" baseline="-25000" dirty="0"/>
              <a:t>2 </a:t>
            </a:r>
            <a:r>
              <a:rPr lang="en-US" altLang="en-US" sz="1600" dirty="0"/>
              <a:t>· EN</a:t>
            </a:r>
          </a:p>
          <a:p>
            <a:r>
              <a:rPr lang="en-US" altLang="en-US" sz="1600" dirty="0"/>
              <a:t>C0  = Q</a:t>
            </a:r>
            <a:r>
              <a:rPr lang="en-US" altLang="en-US" sz="1600" baseline="-25000" dirty="0"/>
              <a:t>0 </a:t>
            </a:r>
            <a:r>
              <a:rPr lang="en-US" altLang="en-US" sz="1600" dirty="0"/>
              <a:t>Q</a:t>
            </a:r>
            <a:r>
              <a:rPr lang="en-US" altLang="en-US" sz="1600" baseline="-25000" dirty="0"/>
              <a:t>1 </a:t>
            </a:r>
            <a:r>
              <a:rPr lang="en-US" altLang="en-US" sz="1600" dirty="0"/>
              <a:t>Q</a:t>
            </a:r>
            <a:r>
              <a:rPr lang="en-US" altLang="en-US" sz="1600" baseline="-25000" dirty="0"/>
              <a:t>2 </a:t>
            </a:r>
            <a:r>
              <a:rPr lang="en-US" altLang="en-US" sz="1600" dirty="0"/>
              <a:t>Q</a:t>
            </a:r>
            <a:r>
              <a:rPr lang="en-US" altLang="en-US" sz="1600" baseline="-25000" dirty="0"/>
              <a:t>3 </a:t>
            </a:r>
            <a:r>
              <a:rPr lang="en-US" altLang="en-US" sz="1600" dirty="0"/>
              <a:t>· EN</a:t>
            </a:r>
          </a:p>
          <a:p>
            <a:endParaRPr lang="en-US" altLang="en-US" sz="1600" dirty="0">
              <a:latin typeface="+mn-lt"/>
            </a:endParaRPr>
          </a:p>
          <a:p>
            <a:endParaRPr lang="en-US" altLang="en-US" sz="1600" dirty="0">
              <a:latin typeface="+mn-lt"/>
            </a:endParaRPr>
          </a:p>
          <a:p>
            <a:r>
              <a:rPr lang="en-US" altLang="en-US" sz="1600" dirty="0">
                <a:latin typeface="+mn-lt"/>
              </a:rPr>
              <a:t>CO = carry output signal:</a:t>
            </a:r>
          </a:p>
          <a:p>
            <a:r>
              <a:rPr lang="en-US" altLang="en-US" sz="1600" dirty="0">
                <a:latin typeface="+mn-lt"/>
              </a:rPr>
              <a:t>used to extend the counter to more stages</a:t>
            </a:r>
          </a:p>
          <a:p>
            <a:r>
              <a:rPr lang="en-US" altLang="en-US" sz="1600" dirty="0">
                <a:latin typeface="+mn-lt"/>
              </a:rPr>
              <a:t>                                         …how?</a:t>
            </a:r>
          </a:p>
          <a:p>
            <a:endParaRPr lang="en-US" altLang="en-US" sz="1600" dirty="0">
              <a:latin typeface="+mn-lt"/>
            </a:endParaRPr>
          </a:p>
          <a:p>
            <a:endParaRPr lang="en-US" altLang="en-US" sz="1600" baseline="-25000" dirty="0">
              <a:latin typeface="+mn-lt"/>
            </a:endParaRPr>
          </a:p>
          <a:p>
            <a:endParaRPr lang="en-US" altLang="en-US" sz="1600" baseline="-25000" dirty="0">
              <a:latin typeface="+mn-lt"/>
            </a:endParaRPr>
          </a:p>
        </p:txBody>
      </p:sp>
    </p:spTree>
    <p:extLst>
      <p:ext uri="{BB962C8B-B14F-4D97-AF65-F5344CB8AC3E}">
        <p14:creationId xmlns:p14="http://schemas.microsoft.com/office/powerpoint/2010/main" val="1485061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ED2553-BB0D-9EA4-B605-B40FA9097899}"/>
              </a:ext>
            </a:extLst>
          </p:cNvPr>
          <p:cNvSpPr>
            <a:spLocks noGrp="1"/>
          </p:cNvSpPr>
          <p:nvPr>
            <p:ph idx="1"/>
          </p:nvPr>
        </p:nvSpPr>
        <p:spPr/>
        <p:txBody>
          <a:bodyPr/>
          <a:lstStyle/>
          <a:p>
            <a:pPr>
              <a:buFont typeface="Arial" panose="020B0604020202020204" pitchFamily="34" charset="0"/>
              <a:buChar char="•"/>
            </a:pPr>
            <a:r>
              <a:rPr lang="en-US" dirty="0"/>
              <a:t>If serial gating (chain of gates, info ripples through) is used </a:t>
            </a:r>
            <a:br>
              <a:rPr lang="en-US" dirty="0"/>
            </a:br>
            <a:r>
              <a:rPr lang="en-US" dirty="0">
                <a:sym typeface="Wingdings" panose="05000000000000000000" pitchFamily="2" charset="2"/>
              </a:rPr>
              <a:t> </a:t>
            </a:r>
            <a:r>
              <a:rPr lang="en-US" dirty="0"/>
              <a:t>serial counter</a:t>
            </a:r>
          </a:p>
          <a:p>
            <a:pPr>
              <a:buFont typeface="Arial" panose="020B0604020202020204" pitchFamily="34" charset="0"/>
              <a:buChar char="•"/>
            </a:pPr>
            <a:r>
              <a:rPr lang="en-US" dirty="0"/>
              <a:t>If serial gating is replaced with parallel gating (this is analogous with ripple-logic replaced with carry-</a:t>
            </a:r>
            <a:r>
              <a:rPr lang="en-US" dirty="0" err="1"/>
              <a:t>lookeahead</a:t>
            </a:r>
            <a:r>
              <a:rPr lang="en-US" dirty="0"/>
              <a:t> logic in our adder designs) </a:t>
            </a:r>
            <a:br>
              <a:rPr lang="en-US" dirty="0"/>
            </a:br>
            <a:r>
              <a:rPr lang="en-US" dirty="0">
                <a:sym typeface="Wingdings" panose="05000000000000000000" pitchFamily="2" charset="2"/>
              </a:rPr>
              <a:t> </a:t>
            </a:r>
            <a:r>
              <a:rPr lang="en-US" dirty="0"/>
              <a:t>parallel counter</a:t>
            </a:r>
          </a:p>
          <a:p>
            <a:pPr>
              <a:buFont typeface="Arial" panose="020B0604020202020204" pitchFamily="34" charset="0"/>
              <a:buChar char="•"/>
            </a:pPr>
            <a:r>
              <a:rPr lang="en-US" dirty="0"/>
              <a:t>Advantage of parallel over serial counter: faster in certain occasions (1111 </a:t>
            </a:r>
            <a:r>
              <a:rPr lang="en-US" dirty="0">
                <a:sym typeface="Wingdings" panose="05000000000000000000" pitchFamily="2" charset="2"/>
              </a:rPr>
              <a:t></a:t>
            </a:r>
            <a:r>
              <a:rPr lang="en-US" dirty="0"/>
              <a:t> 0000)</a:t>
            </a:r>
            <a:endParaRPr lang="en-IN" dirty="0"/>
          </a:p>
        </p:txBody>
      </p:sp>
      <p:sp>
        <p:nvSpPr>
          <p:cNvPr id="3" name="Content Placeholder 2">
            <a:extLst>
              <a:ext uri="{FF2B5EF4-FFF2-40B4-BE49-F238E27FC236}">
                <a16:creationId xmlns:a16="http://schemas.microsoft.com/office/drawing/2014/main" id="{D2C19079-B1BC-5974-4D18-6F307743C5F6}"/>
              </a:ext>
            </a:extLst>
          </p:cNvPr>
          <p:cNvSpPr>
            <a:spLocks noGrp="1"/>
          </p:cNvSpPr>
          <p:nvPr>
            <p:ph sz="quarter" idx="10"/>
          </p:nvPr>
        </p:nvSpPr>
        <p:spPr/>
        <p:txBody>
          <a:bodyPr/>
          <a:lstStyle/>
          <a:p>
            <a:r>
              <a:rPr lang="en-US" dirty="0"/>
              <a:t>Serial vs parallel counters</a:t>
            </a:r>
            <a:endParaRPr lang="en-IN" dirty="0"/>
          </a:p>
        </p:txBody>
      </p:sp>
    </p:spTree>
    <p:extLst>
      <p:ext uri="{BB962C8B-B14F-4D97-AF65-F5344CB8AC3E}">
        <p14:creationId xmlns:p14="http://schemas.microsoft.com/office/powerpoint/2010/main" val="22631164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a:extLst>
              <a:ext uri="{FF2B5EF4-FFF2-40B4-BE49-F238E27FC236}">
                <a16:creationId xmlns:a16="http://schemas.microsoft.com/office/drawing/2014/main" id="{BB71A1FA-EB50-269B-B207-59915DE5C798}"/>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rcRect/>
          <a:stretch/>
        </p:blipFill>
        <p:spPr>
          <a:xfrm>
            <a:off x="1956602" y="1866895"/>
            <a:ext cx="4925995" cy="3779848"/>
          </a:xfrm>
          <a:prstGeom prst="rect">
            <a:avLst/>
          </a:prstGeom>
        </p:spPr>
      </p:pic>
      <p:sp>
        <p:nvSpPr>
          <p:cNvPr id="3" name="Content Placeholder 2">
            <a:extLst>
              <a:ext uri="{FF2B5EF4-FFF2-40B4-BE49-F238E27FC236}">
                <a16:creationId xmlns:a16="http://schemas.microsoft.com/office/drawing/2014/main" id="{B6E2D2DC-1209-7AE3-1700-4C817680B5E7}"/>
              </a:ext>
            </a:extLst>
          </p:cNvPr>
          <p:cNvSpPr>
            <a:spLocks noGrp="1"/>
          </p:cNvSpPr>
          <p:nvPr>
            <p:ph sz="quarter" idx="10"/>
          </p:nvPr>
        </p:nvSpPr>
        <p:spPr/>
        <p:txBody>
          <a:bodyPr/>
          <a:lstStyle/>
          <a:p>
            <a:r>
              <a:rPr lang="en-US" dirty="0"/>
              <a:t>Up – Down binary counters</a:t>
            </a:r>
            <a:endParaRPr lang="en-IN" dirty="0"/>
          </a:p>
        </p:txBody>
      </p:sp>
    </p:spTree>
    <p:extLst>
      <p:ext uri="{BB962C8B-B14F-4D97-AF65-F5344CB8AC3E}">
        <p14:creationId xmlns:p14="http://schemas.microsoft.com/office/powerpoint/2010/main" val="11391297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30F0E7-8B7C-0920-8EB3-4FB827EE4963}"/>
              </a:ext>
            </a:extLst>
          </p:cNvPr>
          <p:cNvSpPr>
            <a:spLocks noGrp="1"/>
          </p:cNvSpPr>
          <p:nvPr>
            <p:ph sz="quarter" idx="10"/>
          </p:nvPr>
        </p:nvSpPr>
        <p:spPr/>
        <p:txBody>
          <a:bodyPr/>
          <a:lstStyle/>
          <a:p>
            <a:r>
              <a:rPr lang="en-US" dirty="0"/>
              <a:t>Up – Down binary counters</a:t>
            </a:r>
            <a:endParaRPr lang="en-IN" dirty="0"/>
          </a:p>
        </p:txBody>
      </p:sp>
      <p:sp>
        <p:nvSpPr>
          <p:cNvPr id="4" name="Line 2">
            <a:extLst>
              <a:ext uri="{FF2B5EF4-FFF2-40B4-BE49-F238E27FC236}">
                <a16:creationId xmlns:a16="http://schemas.microsoft.com/office/drawing/2014/main" id="{DE1AC28F-C3F0-3FB8-D289-1B25746B077C}"/>
              </a:ext>
            </a:extLst>
          </p:cNvPr>
          <p:cNvSpPr>
            <a:spLocks noChangeShapeType="1"/>
          </p:cNvSpPr>
          <p:nvPr/>
        </p:nvSpPr>
        <p:spPr bwMode="auto">
          <a:xfrm>
            <a:off x="6946900" y="2143125"/>
            <a:ext cx="1588"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0">
                <a:solidFill>
                  <a:srgbClr val="000000"/>
                </a:solidFill>
                <a:round/>
                <a:headEnd/>
                <a:tailEnd/>
              </a14:hiddenLine>
            </a:ext>
          </a:extLst>
        </p:spPr>
        <p:txBody>
          <a:bodyPr/>
          <a:lstStyle/>
          <a:p>
            <a:endParaRPr lang="en-IN"/>
          </a:p>
        </p:txBody>
      </p:sp>
      <p:sp>
        <p:nvSpPr>
          <p:cNvPr id="5" name="Line 3">
            <a:extLst>
              <a:ext uri="{FF2B5EF4-FFF2-40B4-BE49-F238E27FC236}">
                <a16:creationId xmlns:a16="http://schemas.microsoft.com/office/drawing/2014/main" id="{8290D5E7-CDC4-B0A9-C1FF-51A48B44B982}"/>
              </a:ext>
            </a:extLst>
          </p:cNvPr>
          <p:cNvSpPr>
            <a:spLocks noChangeShapeType="1"/>
          </p:cNvSpPr>
          <p:nvPr/>
        </p:nvSpPr>
        <p:spPr bwMode="auto">
          <a:xfrm>
            <a:off x="6851650" y="2190750"/>
            <a:ext cx="1588"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0">
                <a:solidFill>
                  <a:srgbClr val="000000"/>
                </a:solidFill>
                <a:round/>
                <a:headEnd/>
                <a:tailEnd/>
              </a14:hiddenLine>
            </a:ext>
          </a:extLst>
        </p:spPr>
        <p:txBody>
          <a:bodyPr/>
          <a:lstStyle/>
          <a:p>
            <a:endParaRPr lang="en-IN"/>
          </a:p>
        </p:txBody>
      </p:sp>
      <p:sp>
        <p:nvSpPr>
          <p:cNvPr id="6" name="Line 4">
            <a:extLst>
              <a:ext uri="{FF2B5EF4-FFF2-40B4-BE49-F238E27FC236}">
                <a16:creationId xmlns:a16="http://schemas.microsoft.com/office/drawing/2014/main" id="{062CAE2C-5767-A143-DEFF-08EFE8CD2FFE}"/>
              </a:ext>
            </a:extLst>
          </p:cNvPr>
          <p:cNvSpPr>
            <a:spLocks noChangeShapeType="1"/>
          </p:cNvSpPr>
          <p:nvPr/>
        </p:nvSpPr>
        <p:spPr bwMode="auto">
          <a:xfrm>
            <a:off x="6946900" y="3611563"/>
            <a:ext cx="1588"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0">
                <a:solidFill>
                  <a:srgbClr val="000000"/>
                </a:solidFill>
                <a:round/>
                <a:headEnd/>
                <a:tailEnd/>
              </a14:hiddenLine>
            </a:ext>
          </a:extLst>
        </p:spPr>
        <p:txBody>
          <a:bodyPr/>
          <a:lstStyle/>
          <a:p>
            <a:endParaRPr lang="en-IN"/>
          </a:p>
        </p:txBody>
      </p:sp>
      <p:sp>
        <p:nvSpPr>
          <p:cNvPr id="7" name="Line 5">
            <a:extLst>
              <a:ext uri="{FF2B5EF4-FFF2-40B4-BE49-F238E27FC236}">
                <a16:creationId xmlns:a16="http://schemas.microsoft.com/office/drawing/2014/main" id="{A121113A-98CE-7CD0-3ECC-CD994C4B9903}"/>
              </a:ext>
            </a:extLst>
          </p:cNvPr>
          <p:cNvSpPr>
            <a:spLocks noChangeShapeType="1"/>
          </p:cNvSpPr>
          <p:nvPr/>
        </p:nvSpPr>
        <p:spPr bwMode="auto">
          <a:xfrm>
            <a:off x="6851650" y="3659188"/>
            <a:ext cx="1588"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0">
                <a:solidFill>
                  <a:srgbClr val="000000"/>
                </a:solidFill>
                <a:round/>
                <a:headEnd/>
                <a:tailEnd/>
              </a14:hiddenLine>
            </a:ext>
          </a:extLst>
        </p:spPr>
        <p:txBody>
          <a:bodyPr/>
          <a:lstStyle/>
          <a:p>
            <a:endParaRPr lang="en-IN"/>
          </a:p>
        </p:txBody>
      </p:sp>
      <p:sp>
        <p:nvSpPr>
          <p:cNvPr id="8" name="Line 6">
            <a:extLst>
              <a:ext uri="{FF2B5EF4-FFF2-40B4-BE49-F238E27FC236}">
                <a16:creationId xmlns:a16="http://schemas.microsoft.com/office/drawing/2014/main" id="{BF96C6DB-80AC-CED0-E58A-C252225D0C64}"/>
              </a:ext>
            </a:extLst>
          </p:cNvPr>
          <p:cNvSpPr>
            <a:spLocks noChangeShapeType="1"/>
          </p:cNvSpPr>
          <p:nvPr/>
        </p:nvSpPr>
        <p:spPr bwMode="auto">
          <a:xfrm>
            <a:off x="6946900" y="5078413"/>
            <a:ext cx="1588"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0">
                <a:solidFill>
                  <a:srgbClr val="000000"/>
                </a:solidFill>
                <a:round/>
                <a:headEnd/>
                <a:tailEnd/>
              </a14:hiddenLine>
            </a:ext>
          </a:extLst>
        </p:spPr>
        <p:txBody>
          <a:bodyPr/>
          <a:lstStyle/>
          <a:p>
            <a:endParaRPr lang="en-IN"/>
          </a:p>
        </p:txBody>
      </p:sp>
      <p:sp>
        <p:nvSpPr>
          <p:cNvPr id="9" name="Line 7">
            <a:extLst>
              <a:ext uri="{FF2B5EF4-FFF2-40B4-BE49-F238E27FC236}">
                <a16:creationId xmlns:a16="http://schemas.microsoft.com/office/drawing/2014/main" id="{49CBB737-E6FA-DB43-3736-C9079CCC0B18}"/>
              </a:ext>
            </a:extLst>
          </p:cNvPr>
          <p:cNvSpPr>
            <a:spLocks noChangeShapeType="1"/>
          </p:cNvSpPr>
          <p:nvPr/>
        </p:nvSpPr>
        <p:spPr bwMode="auto">
          <a:xfrm>
            <a:off x="6851650" y="5126038"/>
            <a:ext cx="1588"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0">
                <a:solidFill>
                  <a:srgbClr val="000000"/>
                </a:solidFill>
                <a:round/>
                <a:headEnd/>
                <a:tailEnd/>
              </a14:hiddenLine>
            </a:ext>
          </a:extLst>
        </p:spPr>
        <p:txBody>
          <a:bodyPr/>
          <a:lstStyle/>
          <a:p>
            <a:endParaRPr lang="en-IN"/>
          </a:p>
        </p:txBody>
      </p:sp>
      <p:sp>
        <p:nvSpPr>
          <p:cNvPr id="10" name="Line 8">
            <a:extLst>
              <a:ext uri="{FF2B5EF4-FFF2-40B4-BE49-F238E27FC236}">
                <a16:creationId xmlns:a16="http://schemas.microsoft.com/office/drawing/2014/main" id="{AADB7D47-CBA0-A2E1-0BB5-097318815951}"/>
              </a:ext>
            </a:extLst>
          </p:cNvPr>
          <p:cNvSpPr>
            <a:spLocks noChangeShapeType="1"/>
          </p:cNvSpPr>
          <p:nvPr/>
        </p:nvSpPr>
        <p:spPr bwMode="auto">
          <a:xfrm>
            <a:off x="6354763" y="4772025"/>
            <a:ext cx="1587"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0">
                <a:solidFill>
                  <a:srgbClr val="000000"/>
                </a:solidFill>
                <a:round/>
                <a:headEnd/>
                <a:tailEnd/>
              </a14:hiddenLine>
            </a:ext>
          </a:extLst>
        </p:spPr>
        <p:txBody>
          <a:bodyPr/>
          <a:lstStyle/>
          <a:p>
            <a:endParaRPr lang="en-IN"/>
          </a:p>
        </p:txBody>
      </p:sp>
      <p:sp>
        <p:nvSpPr>
          <p:cNvPr id="11" name="Line 9">
            <a:extLst>
              <a:ext uri="{FF2B5EF4-FFF2-40B4-BE49-F238E27FC236}">
                <a16:creationId xmlns:a16="http://schemas.microsoft.com/office/drawing/2014/main" id="{A09785D5-DB6F-5A19-8610-C0CB31FF87F1}"/>
              </a:ext>
            </a:extLst>
          </p:cNvPr>
          <p:cNvSpPr>
            <a:spLocks noChangeShapeType="1"/>
          </p:cNvSpPr>
          <p:nvPr/>
        </p:nvSpPr>
        <p:spPr bwMode="auto">
          <a:xfrm>
            <a:off x="6354763" y="4772025"/>
            <a:ext cx="1587"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0">
                <a:solidFill>
                  <a:srgbClr val="000000"/>
                </a:solidFill>
                <a:round/>
                <a:headEnd/>
                <a:tailEnd/>
              </a14:hiddenLine>
            </a:ext>
          </a:extLst>
        </p:spPr>
        <p:txBody>
          <a:bodyPr/>
          <a:lstStyle/>
          <a:p>
            <a:endParaRPr lang="en-IN"/>
          </a:p>
        </p:txBody>
      </p:sp>
      <p:sp>
        <p:nvSpPr>
          <p:cNvPr id="12" name="Line 10">
            <a:extLst>
              <a:ext uri="{FF2B5EF4-FFF2-40B4-BE49-F238E27FC236}">
                <a16:creationId xmlns:a16="http://schemas.microsoft.com/office/drawing/2014/main" id="{A60014BD-70B1-2259-FEAE-F47908AD2C9D}"/>
              </a:ext>
            </a:extLst>
          </p:cNvPr>
          <p:cNvSpPr>
            <a:spLocks noChangeShapeType="1"/>
          </p:cNvSpPr>
          <p:nvPr/>
        </p:nvSpPr>
        <p:spPr bwMode="auto">
          <a:xfrm>
            <a:off x="6354763" y="4772025"/>
            <a:ext cx="1587"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0">
                <a:solidFill>
                  <a:srgbClr val="000000"/>
                </a:solidFill>
                <a:round/>
                <a:headEnd/>
                <a:tailEnd/>
              </a14:hiddenLine>
            </a:ext>
          </a:extLst>
        </p:spPr>
        <p:txBody>
          <a:bodyPr/>
          <a:lstStyle/>
          <a:p>
            <a:endParaRPr lang="en-IN"/>
          </a:p>
        </p:txBody>
      </p:sp>
      <p:sp>
        <p:nvSpPr>
          <p:cNvPr id="13" name="Text Box 12">
            <a:extLst>
              <a:ext uri="{FF2B5EF4-FFF2-40B4-BE49-F238E27FC236}">
                <a16:creationId xmlns:a16="http://schemas.microsoft.com/office/drawing/2014/main" id="{44B63F4D-B2E9-6DF5-7C10-9AD0A06E23BB}"/>
              </a:ext>
            </a:extLst>
          </p:cNvPr>
          <p:cNvSpPr txBox="1">
            <a:spLocks noChangeArrowheads="1"/>
          </p:cNvSpPr>
          <p:nvPr/>
        </p:nvSpPr>
        <p:spPr bwMode="auto">
          <a:xfrm>
            <a:off x="4695825" y="1971675"/>
            <a:ext cx="3835400"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Courier New" panose="02070309020205020404" pitchFamily="49" charset="0"/>
              </a:rPr>
              <a:t>1  0  0  0   1  1  1</a:t>
            </a:r>
          </a:p>
          <a:p>
            <a:r>
              <a:rPr lang="en-US" altLang="en-US" sz="2400">
                <a:latin typeface="Courier New" panose="02070309020205020404" pitchFamily="49" charset="0"/>
              </a:rPr>
              <a:t>1  0  0  1   0  0  0</a:t>
            </a:r>
          </a:p>
          <a:p>
            <a:r>
              <a:rPr lang="en-US" altLang="en-US" sz="2400">
                <a:latin typeface="Courier New" panose="02070309020205020404" pitchFamily="49" charset="0"/>
              </a:rPr>
              <a:t>1  0  1  0   0  0  1</a:t>
            </a:r>
          </a:p>
          <a:p>
            <a:r>
              <a:rPr lang="en-US" altLang="en-US" sz="2400">
                <a:latin typeface="Courier New" panose="02070309020205020404" pitchFamily="49" charset="0"/>
              </a:rPr>
              <a:t>1  0  1  1   0  1  0</a:t>
            </a:r>
          </a:p>
          <a:p>
            <a:r>
              <a:rPr lang="en-US" altLang="en-US" sz="2400">
                <a:latin typeface="Courier New" panose="02070309020205020404" pitchFamily="49" charset="0"/>
              </a:rPr>
              <a:t>1  1  0  0   0  1  1</a:t>
            </a:r>
          </a:p>
          <a:p>
            <a:r>
              <a:rPr lang="en-US" altLang="en-US" sz="2400">
                <a:latin typeface="Courier New" panose="02070309020205020404" pitchFamily="49" charset="0"/>
              </a:rPr>
              <a:t>1  1  0  1   1  0  0</a:t>
            </a:r>
          </a:p>
          <a:p>
            <a:r>
              <a:rPr lang="en-US" altLang="en-US" sz="2400">
                <a:latin typeface="Courier New" panose="02070309020205020404" pitchFamily="49" charset="0"/>
              </a:rPr>
              <a:t>1  1  1  0   1  0  1</a:t>
            </a:r>
          </a:p>
          <a:p>
            <a:r>
              <a:rPr lang="en-US" altLang="en-US" sz="2400">
                <a:latin typeface="Courier New" panose="02070309020205020404" pitchFamily="49" charset="0"/>
              </a:rPr>
              <a:t>1  1  1  1   1  1  0</a:t>
            </a:r>
          </a:p>
          <a:p>
            <a:endParaRPr lang="en-US" altLang="en-US" sz="2400">
              <a:latin typeface="Courier New" panose="02070309020205020404" pitchFamily="49" charset="0"/>
            </a:endParaRPr>
          </a:p>
        </p:txBody>
      </p:sp>
      <p:sp>
        <p:nvSpPr>
          <p:cNvPr id="14" name="Text Box 13">
            <a:extLst>
              <a:ext uri="{FF2B5EF4-FFF2-40B4-BE49-F238E27FC236}">
                <a16:creationId xmlns:a16="http://schemas.microsoft.com/office/drawing/2014/main" id="{1C496CC4-43B1-9860-F7DA-253D0B5C7B60}"/>
              </a:ext>
            </a:extLst>
          </p:cNvPr>
          <p:cNvSpPr txBox="1">
            <a:spLocks noChangeArrowheads="1"/>
          </p:cNvSpPr>
          <p:nvPr/>
        </p:nvSpPr>
        <p:spPr bwMode="auto">
          <a:xfrm>
            <a:off x="4573588" y="1538288"/>
            <a:ext cx="4241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latin typeface="Times New Roman" panose="02020603050405020304" pitchFamily="18" charset="0"/>
              </a:rPr>
              <a:t> UD   Q2   Q1    Q0    Q2.D Q1.D Q0.D</a:t>
            </a:r>
            <a:endParaRPr lang="en-US" altLang="en-US" sz="2400">
              <a:latin typeface="Times New Roman" panose="02020603050405020304" pitchFamily="18" charset="0"/>
            </a:endParaRPr>
          </a:p>
        </p:txBody>
      </p:sp>
      <p:sp>
        <p:nvSpPr>
          <p:cNvPr id="15" name="Line 14">
            <a:extLst>
              <a:ext uri="{FF2B5EF4-FFF2-40B4-BE49-F238E27FC236}">
                <a16:creationId xmlns:a16="http://schemas.microsoft.com/office/drawing/2014/main" id="{7EDC91EB-8EE5-B86A-84C5-255BAFF596DD}"/>
              </a:ext>
            </a:extLst>
          </p:cNvPr>
          <p:cNvSpPr>
            <a:spLocks noChangeShapeType="1"/>
          </p:cNvSpPr>
          <p:nvPr/>
        </p:nvSpPr>
        <p:spPr bwMode="auto">
          <a:xfrm>
            <a:off x="4495800" y="1905000"/>
            <a:ext cx="4419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 name="Line 15">
            <a:extLst>
              <a:ext uri="{FF2B5EF4-FFF2-40B4-BE49-F238E27FC236}">
                <a16:creationId xmlns:a16="http://schemas.microsoft.com/office/drawing/2014/main" id="{A88F4BD6-42A6-C085-4D58-26913421B29D}"/>
              </a:ext>
            </a:extLst>
          </p:cNvPr>
          <p:cNvSpPr>
            <a:spLocks noChangeShapeType="1"/>
          </p:cNvSpPr>
          <p:nvPr/>
        </p:nvSpPr>
        <p:spPr bwMode="auto">
          <a:xfrm>
            <a:off x="6781800" y="1447800"/>
            <a:ext cx="0" cy="3581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 name="Line 16">
            <a:extLst>
              <a:ext uri="{FF2B5EF4-FFF2-40B4-BE49-F238E27FC236}">
                <a16:creationId xmlns:a16="http://schemas.microsoft.com/office/drawing/2014/main" id="{8B152CFD-2081-4722-EB48-D3807051F7F4}"/>
              </a:ext>
            </a:extLst>
          </p:cNvPr>
          <p:cNvSpPr>
            <a:spLocks noChangeShapeType="1"/>
          </p:cNvSpPr>
          <p:nvPr/>
        </p:nvSpPr>
        <p:spPr bwMode="auto">
          <a:xfrm>
            <a:off x="4495800" y="1524000"/>
            <a:ext cx="0" cy="35052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 name="Text Box 17">
            <a:extLst>
              <a:ext uri="{FF2B5EF4-FFF2-40B4-BE49-F238E27FC236}">
                <a16:creationId xmlns:a16="http://schemas.microsoft.com/office/drawing/2014/main" id="{698F5AF3-B861-3DA1-3838-4620B78358DA}"/>
              </a:ext>
            </a:extLst>
          </p:cNvPr>
          <p:cNvSpPr txBox="1">
            <a:spLocks noChangeArrowheads="1"/>
          </p:cNvSpPr>
          <p:nvPr/>
        </p:nvSpPr>
        <p:spPr bwMode="auto">
          <a:xfrm>
            <a:off x="352425" y="1971675"/>
            <a:ext cx="3835400"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latin typeface="Courier New" panose="02070309020205020404" pitchFamily="49" charset="0"/>
              </a:rPr>
              <a:t>0  0  0  0   0  0  1</a:t>
            </a:r>
          </a:p>
          <a:p>
            <a:r>
              <a:rPr lang="en-US" altLang="en-US" sz="2400" dirty="0">
                <a:latin typeface="Courier New" panose="02070309020205020404" pitchFamily="49" charset="0"/>
              </a:rPr>
              <a:t>0  0  0  1   0  1  0</a:t>
            </a:r>
          </a:p>
          <a:p>
            <a:r>
              <a:rPr lang="en-US" altLang="en-US" sz="2400" dirty="0">
                <a:latin typeface="Courier New" panose="02070309020205020404" pitchFamily="49" charset="0"/>
              </a:rPr>
              <a:t>0  0  1  0   0  1  1</a:t>
            </a:r>
          </a:p>
          <a:p>
            <a:r>
              <a:rPr lang="en-US" altLang="en-US" sz="2400" dirty="0">
                <a:latin typeface="Courier New" panose="02070309020205020404" pitchFamily="49" charset="0"/>
              </a:rPr>
              <a:t>0  0  1  1   1  0  0</a:t>
            </a:r>
          </a:p>
          <a:p>
            <a:r>
              <a:rPr lang="en-US" altLang="en-US" sz="2400" dirty="0">
                <a:latin typeface="Courier New" panose="02070309020205020404" pitchFamily="49" charset="0"/>
              </a:rPr>
              <a:t>0  1  0  0   1  0  1</a:t>
            </a:r>
          </a:p>
          <a:p>
            <a:r>
              <a:rPr lang="en-US" altLang="en-US" sz="2400" dirty="0">
                <a:latin typeface="Courier New" panose="02070309020205020404" pitchFamily="49" charset="0"/>
              </a:rPr>
              <a:t>0  1  0  1   1  1  0</a:t>
            </a:r>
          </a:p>
          <a:p>
            <a:r>
              <a:rPr lang="en-US" altLang="en-US" sz="2400" dirty="0">
                <a:latin typeface="Courier New" panose="02070309020205020404" pitchFamily="49" charset="0"/>
              </a:rPr>
              <a:t>0  1  1  0   1  1  1</a:t>
            </a:r>
          </a:p>
          <a:p>
            <a:r>
              <a:rPr lang="en-US" altLang="en-US" sz="2400" dirty="0">
                <a:latin typeface="Courier New" panose="02070309020205020404" pitchFamily="49" charset="0"/>
              </a:rPr>
              <a:t>0  1  1  1   0  0  0</a:t>
            </a:r>
          </a:p>
          <a:p>
            <a:endParaRPr lang="en-US" altLang="en-US" sz="2400" dirty="0">
              <a:latin typeface="Courier New" panose="02070309020205020404" pitchFamily="49" charset="0"/>
            </a:endParaRPr>
          </a:p>
        </p:txBody>
      </p:sp>
      <p:sp>
        <p:nvSpPr>
          <p:cNvPr id="19" name="Text Box 18">
            <a:extLst>
              <a:ext uri="{FF2B5EF4-FFF2-40B4-BE49-F238E27FC236}">
                <a16:creationId xmlns:a16="http://schemas.microsoft.com/office/drawing/2014/main" id="{0E0140EF-8043-C211-0207-D50C8E1B92E5}"/>
              </a:ext>
            </a:extLst>
          </p:cNvPr>
          <p:cNvSpPr txBox="1">
            <a:spLocks noChangeArrowheads="1"/>
          </p:cNvSpPr>
          <p:nvPr/>
        </p:nvSpPr>
        <p:spPr bwMode="auto">
          <a:xfrm>
            <a:off x="230188" y="1538288"/>
            <a:ext cx="417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latin typeface="Times New Roman" panose="02020603050405020304" pitchFamily="18" charset="0"/>
              </a:rPr>
              <a:t> UD  Q2   Q1    Q0    Q2.D Q1.D Q0.D</a:t>
            </a:r>
            <a:endParaRPr lang="en-US" altLang="en-US" sz="2400" dirty="0">
              <a:latin typeface="Times New Roman" panose="02020603050405020304" pitchFamily="18" charset="0"/>
            </a:endParaRPr>
          </a:p>
        </p:txBody>
      </p:sp>
      <p:sp>
        <p:nvSpPr>
          <p:cNvPr id="20" name="Line 19">
            <a:extLst>
              <a:ext uri="{FF2B5EF4-FFF2-40B4-BE49-F238E27FC236}">
                <a16:creationId xmlns:a16="http://schemas.microsoft.com/office/drawing/2014/main" id="{F1C42D36-274C-74A4-942B-DCBF856662A3}"/>
              </a:ext>
            </a:extLst>
          </p:cNvPr>
          <p:cNvSpPr>
            <a:spLocks noChangeShapeType="1"/>
          </p:cNvSpPr>
          <p:nvPr/>
        </p:nvSpPr>
        <p:spPr bwMode="auto">
          <a:xfrm>
            <a:off x="152400" y="1905000"/>
            <a:ext cx="4419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 name="Line 20">
            <a:extLst>
              <a:ext uri="{FF2B5EF4-FFF2-40B4-BE49-F238E27FC236}">
                <a16:creationId xmlns:a16="http://schemas.microsoft.com/office/drawing/2014/main" id="{8C292C80-2EF2-249D-AC76-6A2D6147EF4F}"/>
              </a:ext>
            </a:extLst>
          </p:cNvPr>
          <p:cNvSpPr>
            <a:spLocks noChangeShapeType="1"/>
          </p:cNvSpPr>
          <p:nvPr/>
        </p:nvSpPr>
        <p:spPr bwMode="auto">
          <a:xfrm>
            <a:off x="2438400" y="1447800"/>
            <a:ext cx="0" cy="3581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 name="AutoShape 21">
            <a:extLst>
              <a:ext uri="{FF2B5EF4-FFF2-40B4-BE49-F238E27FC236}">
                <a16:creationId xmlns:a16="http://schemas.microsoft.com/office/drawing/2014/main" id="{7F0C4CD1-4B2A-46E9-E51F-4086921397D3}"/>
              </a:ext>
            </a:extLst>
          </p:cNvPr>
          <p:cNvSpPr>
            <a:spLocks/>
          </p:cNvSpPr>
          <p:nvPr/>
        </p:nvSpPr>
        <p:spPr bwMode="auto">
          <a:xfrm rot="16258228">
            <a:off x="2211388" y="3352800"/>
            <a:ext cx="457200" cy="3962400"/>
          </a:xfrm>
          <a:prstGeom prst="leftBrace">
            <a:avLst>
              <a:gd name="adj1" fmla="val 7222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 name="AutoShape 22">
            <a:extLst>
              <a:ext uri="{FF2B5EF4-FFF2-40B4-BE49-F238E27FC236}">
                <a16:creationId xmlns:a16="http://schemas.microsoft.com/office/drawing/2014/main" id="{F7A2D598-4066-7CE5-D028-C6B70252CCAA}"/>
              </a:ext>
            </a:extLst>
          </p:cNvPr>
          <p:cNvSpPr>
            <a:spLocks/>
          </p:cNvSpPr>
          <p:nvPr/>
        </p:nvSpPr>
        <p:spPr bwMode="auto">
          <a:xfrm rot="16258228">
            <a:off x="6324600" y="3352800"/>
            <a:ext cx="457200" cy="3962400"/>
          </a:xfrm>
          <a:prstGeom prst="leftBrace">
            <a:avLst>
              <a:gd name="adj1" fmla="val 7222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 name="Text Box 23">
            <a:extLst>
              <a:ext uri="{FF2B5EF4-FFF2-40B4-BE49-F238E27FC236}">
                <a16:creationId xmlns:a16="http://schemas.microsoft.com/office/drawing/2014/main" id="{E7BEF775-F55F-C6B9-CD19-C2C911FFA215}"/>
              </a:ext>
            </a:extLst>
          </p:cNvPr>
          <p:cNvSpPr txBox="1">
            <a:spLocks noChangeArrowheads="1"/>
          </p:cNvSpPr>
          <p:nvPr/>
        </p:nvSpPr>
        <p:spPr bwMode="auto">
          <a:xfrm>
            <a:off x="1600200" y="5562600"/>
            <a:ext cx="163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Times New Roman" panose="02020603050405020304" pitchFamily="18" charset="0"/>
              </a:rPr>
              <a:t>Up-Counter</a:t>
            </a:r>
          </a:p>
        </p:txBody>
      </p:sp>
      <p:sp>
        <p:nvSpPr>
          <p:cNvPr id="25" name="Text Box 24">
            <a:extLst>
              <a:ext uri="{FF2B5EF4-FFF2-40B4-BE49-F238E27FC236}">
                <a16:creationId xmlns:a16="http://schemas.microsoft.com/office/drawing/2014/main" id="{F4F4866D-7BA3-7C60-71CC-5AD15A83264C}"/>
              </a:ext>
            </a:extLst>
          </p:cNvPr>
          <p:cNvSpPr txBox="1">
            <a:spLocks noChangeArrowheads="1"/>
          </p:cNvSpPr>
          <p:nvPr/>
        </p:nvSpPr>
        <p:spPr bwMode="auto">
          <a:xfrm>
            <a:off x="5562600" y="5562600"/>
            <a:ext cx="2012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Times New Roman" panose="02020603050405020304" pitchFamily="18" charset="0"/>
              </a:rPr>
              <a:t>Down-Counter</a:t>
            </a:r>
          </a:p>
        </p:txBody>
      </p:sp>
    </p:spTree>
    <p:extLst>
      <p:ext uri="{BB962C8B-B14F-4D97-AF65-F5344CB8AC3E}">
        <p14:creationId xmlns:p14="http://schemas.microsoft.com/office/powerpoint/2010/main" val="39253987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Content Placeholder 32">
            <a:extLst>
              <a:ext uri="{FF2B5EF4-FFF2-40B4-BE49-F238E27FC236}">
                <a16:creationId xmlns:a16="http://schemas.microsoft.com/office/drawing/2014/main" id="{55E181C1-D0BB-01F3-C078-CD2E8A14012A}"/>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brightnessContrast bright="-100000" contrast="100000"/>
                    </a14:imgEffect>
                  </a14:imgLayer>
                </a14:imgProps>
              </a:ext>
            </a:extLst>
          </a:blip>
          <a:stretch>
            <a:fillRect/>
          </a:stretch>
        </p:blipFill>
        <p:spPr>
          <a:xfrm>
            <a:off x="304800" y="1558954"/>
            <a:ext cx="8229600" cy="4395730"/>
          </a:xfrm>
          <a:prstGeom prst="rect">
            <a:avLst/>
          </a:prstGeom>
        </p:spPr>
      </p:pic>
      <p:sp>
        <p:nvSpPr>
          <p:cNvPr id="3" name="Content Placeholder 2">
            <a:extLst>
              <a:ext uri="{FF2B5EF4-FFF2-40B4-BE49-F238E27FC236}">
                <a16:creationId xmlns:a16="http://schemas.microsoft.com/office/drawing/2014/main" id="{84AC9705-4CB0-B9B5-39C2-2EDC697909A2}"/>
              </a:ext>
            </a:extLst>
          </p:cNvPr>
          <p:cNvSpPr>
            <a:spLocks noGrp="1"/>
          </p:cNvSpPr>
          <p:nvPr>
            <p:ph sz="quarter" idx="10"/>
          </p:nvPr>
        </p:nvSpPr>
        <p:spPr/>
        <p:txBody>
          <a:bodyPr/>
          <a:lstStyle/>
          <a:p>
            <a:r>
              <a:rPr lang="en-US" dirty="0"/>
              <a:t>Up – Down binary counters</a:t>
            </a:r>
            <a:endParaRPr lang="en-IN" dirty="0"/>
          </a:p>
        </p:txBody>
      </p:sp>
    </p:spTree>
    <p:extLst>
      <p:ext uri="{BB962C8B-B14F-4D97-AF65-F5344CB8AC3E}">
        <p14:creationId xmlns:p14="http://schemas.microsoft.com/office/powerpoint/2010/main" val="22760565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3D382F-5890-A208-CC96-D5A464DA5F12}"/>
              </a:ext>
            </a:extLst>
          </p:cNvPr>
          <p:cNvSpPr>
            <a:spLocks noGrp="1"/>
          </p:cNvSpPr>
          <p:nvPr>
            <p:ph sz="quarter" idx="10"/>
          </p:nvPr>
        </p:nvSpPr>
        <p:spPr/>
        <p:txBody>
          <a:bodyPr/>
          <a:lstStyle/>
          <a:p>
            <a:r>
              <a:rPr lang="en-US" dirty="0"/>
              <a:t>Up – Down binary counters</a:t>
            </a:r>
            <a:endParaRPr lang="en-IN" dirty="0"/>
          </a:p>
        </p:txBody>
      </p:sp>
      <p:pic>
        <p:nvPicPr>
          <p:cNvPr id="4" name="Picture 2">
            <a:extLst>
              <a:ext uri="{FF2B5EF4-FFF2-40B4-BE49-F238E27FC236}">
                <a16:creationId xmlns:a16="http://schemas.microsoft.com/office/drawing/2014/main" id="{E8DA5CA9-917C-E718-86B2-E4AEB5F90A28}"/>
              </a:ext>
            </a:extLst>
          </p:cNvPr>
          <p:cNvPicPr>
            <a:picLocks noGrp="1" noChangeAspect="1" noChangeArrowheads="1"/>
          </p:cNvPicPr>
          <p:nvPr>
            <p:ph idx="1"/>
          </p:nvPr>
        </p:nvPicPr>
        <p:blipFill rotWithShape="1">
          <a:blip r:embed="rId2">
            <a:extLst>
              <a:ext uri="{BEBA8EAE-BF5A-486C-A8C5-ECC9F3942E4B}">
                <a14:imgProps xmlns:a14="http://schemas.microsoft.com/office/drawing/2010/main">
                  <a14:imgLayer r:embed="rId3">
                    <a14:imgEffect>
                      <a14:sharpenSoften amount="100000"/>
                    </a14:imgEffect>
                    <a14:imgEffect>
                      <a14:brightnessContrast bright="13000" contrast="100000"/>
                    </a14:imgEffect>
                  </a14:imgLayer>
                </a14:imgProps>
              </a:ext>
              <a:ext uri="{28A0092B-C50C-407E-A947-70E740481C1C}">
                <a14:useLocalDpi xmlns:a14="http://schemas.microsoft.com/office/drawing/2010/main" val="0"/>
              </a:ext>
            </a:extLst>
          </a:blip>
          <a:srcRect b="6734"/>
          <a:stretch>
            <a:fillRect/>
          </a:stretch>
        </p:blipFill>
        <p:spPr bwMode="auto">
          <a:xfrm>
            <a:off x="3445044" y="1447800"/>
            <a:ext cx="4038600" cy="49268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Object 2">
            <a:extLst>
              <a:ext uri="{FF2B5EF4-FFF2-40B4-BE49-F238E27FC236}">
                <a16:creationId xmlns:a16="http://schemas.microsoft.com/office/drawing/2014/main" id="{DCA4BB23-1ABA-FDBE-E2EC-8B5A4A741651}"/>
              </a:ext>
            </a:extLst>
          </p:cNvPr>
          <p:cNvGraphicFramePr>
            <a:graphicFrameLocks noChangeAspect="1"/>
          </p:cNvGraphicFramePr>
          <p:nvPr>
            <p:extLst>
              <p:ext uri="{D42A27DB-BD31-4B8C-83A1-F6EECF244321}">
                <p14:modId xmlns:p14="http://schemas.microsoft.com/office/powerpoint/2010/main" val="2550974788"/>
              </p:ext>
            </p:extLst>
          </p:nvPr>
        </p:nvGraphicFramePr>
        <p:xfrm>
          <a:off x="288758" y="2819400"/>
          <a:ext cx="3390900" cy="3390900"/>
        </p:xfrm>
        <a:graphic>
          <a:graphicData uri="http://schemas.openxmlformats.org/presentationml/2006/ole">
            <mc:AlternateContent xmlns:mc="http://schemas.openxmlformats.org/markup-compatibility/2006">
              <mc:Choice xmlns:v="urn:schemas-microsoft-com:vml" Requires="v">
                <p:oleObj name="Bitmap Image" r:id="rId4" imgW="4382112" imgH="4382112" progId="Paint.Picture">
                  <p:embed/>
                </p:oleObj>
              </mc:Choice>
              <mc:Fallback>
                <p:oleObj name="Bitmap Image" r:id="rId4" imgW="4382112" imgH="4382112" progId="Paint.Picture">
                  <p:embed/>
                  <p:pic>
                    <p:nvPicPr>
                      <p:cNvPr id="4" name="Object 2">
                        <a:extLst>
                          <a:ext uri="{FF2B5EF4-FFF2-40B4-BE49-F238E27FC236}">
                            <a16:creationId xmlns:a16="http://schemas.microsoft.com/office/drawing/2014/main" id="{9CC82164-F3AA-5AF1-A4E1-BCB261B789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758" y="2819400"/>
                        <a:ext cx="3390900" cy="33909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5433809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7708D49-5776-A6E8-E5A6-6393AAC57E93}"/>
              </a:ext>
            </a:extLst>
          </p:cNvPr>
          <p:cNvSpPr>
            <a:spLocks noGrp="1"/>
          </p:cNvSpPr>
          <p:nvPr>
            <p:ph idx="1"/>
          </p:nvPr>
        </p:nvSpPr>
        <p:spPr>
          <a:xfrm>
            <a:off x="304800" y="1493837"/>
            <a:ext cx="2743200" cy="4525963"/>
          </a:xfrm>
        </p:spPr>
        <p:txBody>
          <a:bodyPr/>
          <a:lstStyle/>
          <a:p>
            <a:pPr>
              <a:buFont typeface="Arial" panose="020B0604020202020204" pitchFamily="34" charset="0"/>
              <a:buChar char="•"/>
            </a:pPr>
            <a:r>
              <a:rPr lang="en-US" dirty="0"/>
              <a:t>Ability to set the counter to an arbitrary value to begin counting</a:t>
            </a:r>
          </a:p>
          <a:p>
            <a:pPr marL="0" indent="0"/>
            <a:endParaRPr lang="en-IN" dirty="0"/>
          </a:p>
        </p:txBody>
      </p:sp>
      <p:sp>
        <p:nvSpPr>
          <p:cNvPr id="3" name="Content Placeholder 2">
            <a:extLst>
              <a:ext uri="{FF2B5EF4-FFF2-40B4-BE49-F238E27FC236}">
                <a16:creationId xmlns:a16="http://schemas.microsoft.com/office/drawing/2014/main" id="{AF3BEB6F-E1B1-A498-1389-95FFCF8383DE}"/>
              </a:ext>
            </a:extLst>
          </p:cNvPr>
          <p:cNvSpPr>
            <a:spLocks noGrp="1"/>
          </p:cNvSpPr>
          <p:nvPr>
            <p:ph sz="quarter" idx="10"/>
          </p:nvPr>
        </p:nvSpPr>
        <p:spPr/>
        <p:txBody>
          <a:bodyPr/>
          <a:lstStyle/>
          <a:p>
            <a:r>
              <a:rPr lang="en-US" dirty="0"/>
              <a:t>Binary counter with parallel load</a:t>
            </a:r>
            <a:endParaRPr lang="en-IN" dirty="0"/>
          </a:p>
        </p:txBody>
      </p:sp>
      <p:graphicFrame>
        <p:nvGraphicFramePr>
          <p:cNvPr id="5" name="Group 4">
            <a:extLst>
              <a:ext uri="{FF2B5EF4-FFF2-40B4-BE49-F238E27FC236}">
                <a16:creationId xmlns:a16="http://schemas.microsoft.com/office/drawing/2014/main" id="{B553732B-CAA5-CC6E-BE4D-348C10595B5B}"/>
              </a:ext>
            </a:extLst>
          </p:cNvPr>
          <p:cNvGraphicFramePr>
            <a:graphicFrameLocks noGrp="1"/>
          </p:cNvGraphicFramePr>
          <p:nvPr>
            <p:extLst>
              <p:ext uri="{D42A27DB-BD31-4B8C-83A1-F6EECF244321}">
                <p14:modId xmlns:p14="http://schemas.microsoft.com/office/powerpoint/2010/main" val="1224593340"/>
              </p:ext>
            </p:extLst>
          </p:nvPr>
        </p:nvGraphicFramePr>
        <p:xfrm>
          <a:off x="381000" y="3276600"/>
          <a:ext cx="2590800" cy="1709829"/>
        </p:xfrm>
        <a:graphic>
          <a:graphicData uri="http://schemas.openxmlformats.org/drawingml/2006/table">
            <a:tbl>
              <a:tblPr/>
              <a:tblGrid>
                <a:gridCol w="863600">
                  <a:extLst>
                    <a:ext uri="{9D8B030D-6E8A-4147-A177-3AD203B41FA5}">
                      <a16:colId xmlns:a16="http://schemas.microsoft.com/office/drawing/2014/main" val="263467136"/>
                    </a:ext>
                  </a:extLst>
                </a:gridCol>
                <a:gridCol w="863600">
                  <a:extLst>
                    <a:ext uri="{9D8B030D-6E8A-4147-A177-3AD203B41FA5}">
                      <a16:colId xmlns:a16="http://schemas.microsoft.com/office/drawing/2014/main" val="2335758670"/>
                    </a:ext>
                  </a:extLst>
                </a:gridCol>
                <a:gridCol w="863600">
                  <a:extLst>
                    <a:ext uri="{9D8B030D-6E8A-4147-A177-3AD203B41FA5}">
                      <a16:colId xmlns:a16="http://schemas.microsoft.com/office/drawing/2014/main" val="372395714"/>
                    </a:ext>
                  </a:extLst>
                </a:gridCol>
              </a:tblGrid>
              <a:tr h="393290">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Comic Sans MS" panose="030F0702030302020204" pitchFamily="66" charset="0"/>
                        </a:defRPr>
                      </a:lvl1pPr>
                      <a:lvl2pPr>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Comic Sans MS" panose="030F0702030302020204" pitchFamily="66" charset="0"/>
                        </a:defRPr>
                      </a:lvl2pPr>
                      <a:lvl3pPr>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Comic Sans MS" panose="030F0702030302020204" pitchFamily="66" charset="0"/>
                        </a:defRPr>
                      </a:lvl3pPr>
                      <a:lvl4pPr>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600" b="0" i="0" u="none" strike="noStrike" cap="none" normalizeH="0" baseline="0">
                          <a:ln>
                            <a:noFill/>
                          </a:ln>
                          <a:solidFill>
                            <a:sysClr val="windowText" lastClr="000000"/>
                          </a:solidFill>
                          <a:effectLst/>
                          <a:latin typeface="+mn-lt"/>
                        </a:rPr>
                        <a:t>Load</a:t>
                      </a:r>
                    </a:p>
                  </a:txBody>
                  <a:tcP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Comic Sans MS" panose="030F0702030302020204" pitchFamily="66" charset="0"/>
                        </a:defRPr>
                      </a:lvl1pPr>
                      <a:lvl2pPr>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Comic Sans MS" panose="030F0702030302020204" pitchFamily="66" charset="0"/>
                        </a:defRPr>
                      </a:lvl2pPr>
                      <a:lvl3pPr>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Comic Sans MS" panose="030F0702030302020204" pitchFamily="66" charset="0"/>
                        </a:defRPr>
                      </a:lvl3pPr>
                      <a:lvl4pPr>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600" b="0" i="0" u="none" strike="noStrike" cap="none" normalizeH="0" baseline="0" dirty="0">
                          <a:ln>
                            <a:noFill/>
                          </a:ln>
                          <a:solidFill>
                            <a:sysClr val="windowText" lastClr="000000"/>
                          </a:solidFill>
                          <a:effectLst/>
                          <a:latin typeface="+mn-lt"/>
                        </a:rPr>
                        <a:t>Count</a:t>
                      </a:r>
                    </a:p>
                  </a:txBody>
                  <a:tcP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Comic Sans MS" panose="030F0702030302020204" pitchFamily="66" charset="0"/>
                        </a:defRPr>
                      </a:lvl1pPr>
                      <a:lvl2pPr>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Comic Sans MS" panose="030F0702030302020204" pitchFamily="66" charset="0"/>
                        </a:defRPr>
                      </a:lvl2pPr>
                      <a:lvl3pPr>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Comic Sans MS" panose="030F0702030302020204" pitchFamily="66" charset="0"/>
                        </a:defRPr>
                      </a:lvl3pPr>
                      <a:lvl4pPr>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600" b="0" i="0" u="none" strike="noStrike" cap="none" normalizeH="0" baseline="0">
                          <a:ln>
                            <a:noFill/>
                          </a:ln>
                          <a:solidFill>
                            <a:sysClr val="windowText" lastClr="000000"/>
                          </a:solidFill>
                          <a:effectLst/>
                          <a:latin typeface="+mn-lt"/>
                        </a:rPr>
                        <a:t>Operation</a:t>
                      </a:r>
                    </a:p>
                  </a:txBody>
                  <a:tcP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59910566"/>
                  </a:ext>
                </a:extLst>
              </a:tr>
              <a:tr h="376903">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Comic Sans MS" panose="030F0702030302020204" pitchFamily="66" charset="0"/>
                        </a:defRPr>
                      </a:lvl1pPr>
                      <a:lvl2pPr>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Comic Sans MS" panose="030F0702030302020204" pitchFamily="66" charset="0"/>
                        </a:defRPr>
                      </a:lvl2pPr>
                      <a:lvl3pPr>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Comic Sans MS" panose="030F0702030302020204" pitchFamily="66" charset="0"/>
                        </a:defRPr>
                      </a:lvl3pPr>
                      <a:lvl4pPr>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600" b="0" i="0" u="none" strike="noStrike" cap="none" normalizeH="0" baseline="0" dirty="0">
                          <a:ln>
                            <a:noFill/>
                          </a:ln>
                          <a:solidFill>
                            <a:sysClr val="windowText" lastClr="000000"/>
                          </a:solidFill>
                          <a:effectLst/>
                          <a:latin typeface="+mn-lt"/>
                        </a:rPr>
                        <a:t>0</a:t>
                      </a:r>
                    </a:p>
                  </a:txBody>
                  <a:tcP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Comic Sans MS" panose="030F0702030302020204" pitchFamily="66" charset="0"/>
                        </a:defRPr>
                      </a:lvl1pPr>
                      <a:lvl2pPr>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Comic Sans MS" panose="030F0702030302020204" pitchFamily="66" charset="0"/>
                        </a:defRPr>
                      </a:lvl2pPr>
                      <a:lvl3pPr>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Comic Sans MS" panose="030F0702030302020204" pitchFamily="66" charset="0"/>
                        </a:defRPr>
                      </a:lvl3pPr>
                      <a:lvl4pPr>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600" b="0" i="0" u="none" strike="noStrike" cap="none" normalizeH="0" baseline="0">
                          <a:ln>
                            <a:noFill/>
                          </a:ln>
                          <a:solidFill>
                            <a:sysClr val="windowText" lastClr="000000"/>
                          </a:solidFill>
                          <a:effectLst/>
                          <a:latin typeface="+mn-lt"/>
                        </a:rPr>
                        <a:t>0</a:t>
                      </a:r>
                    </a:p>
                  </a:txBody>
                  <a:tcP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Comic Sans MS" panose="030F0702030302020204" pitchFamily="66" charset="0"/>
                        </a:defRPr>
                      </a:lvl1pPr>
                      <a:lvl2pPr>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Comic Sans MS" panose="030F0702030302020204" pitchFamily="66" charset="0"/>
                        </a:defRPr>
                      </a:lvl2pPr>
                      <a:lvl3pPr>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Comic Sans MS" panose="030F0702030302020204" pitchFamily="66" charset="0"/>
                        </a:defRPr>
                      </a:lvl3pPr>
                      <a:lvl4pPr>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600" b="0" i="0" u="none" strike="noStrike" cap="none" normalizeH="0" baseline="0" dirty="0">
                          <a:ln>
                            <a:noFill/>
                          </a:ln>
                          <a:solidFill>
                            <a:sysClr val="windowText" lastClr="000000"/>
                          </a:solidFill>
                          <a:effectLst/>
                          <a:latin typeface="+mn-lt"/>
                        </a:rPr>
                        <a:t>Nothing</a:t>
                      </a:r>
                    </a:p>
                  </a:txBody>
                  <a:tcP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01384441"/>
                  </a:ext>
                </a:extLst>
              </a:tr>
              <a:tr h="376903">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Comic Sans MS" panose="030F0702030302020204" pitchFamily="66" charset="0"/>
                        </a:defRPr>
                      </a:lvl1pPr>
                      <a:lvl2pPr>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Comic Sans MS" panose="030F0702030302020204" pitchFamily="66" charset="0"/>
                        </a:defRPr>
                      </a:lvl2pPr>
                      <a:lvl3pPr>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Comic Sans MS" panose="030F0702030302020204" pitchFamily="66" charset="0"/>
                        </a:defRPr>
                      </a:lvl3pPr>
                      <a:lvl4pPr>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600" b="0" i="0" u="none" strike="noStrike" cap="none" normalizeH="0" baseline="0">
                          <a:ln>
                            <a:noFill/>
                          </a:ln>
                          <a:solidFill>
                            <a:sysClr val="windowText" lastClr="000000"/>
                          </a:solidFill>
                          <a:effectLst/>
                          <a:latin typeface="+mn-lt"/>
                        </a:rPr>
                        <a:t>0</a:t>
                      </a:r>
                    </a:p>
                  </a:txBody>
                  <a:tcP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Comic Sans MS" panose="030F0702030302020204" pitchFamily="66" charset="0"/>
                        </a:defRPr>
                      </a:lvl1pPr>
                      <a:lvl2pPr>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Comic Sans MS" panose="030F0702030302020204" pitchFamily="66" charset="0"/>
                        </a:defRPr>
                      </a:lvl2pPr>
                      <a:lvl3pPr>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Comic Sans MS" panose="030F0702030302020204" pitchFamily="66" charset="0"/>
                        </a:defRPr>
                      </a:lvl3pPr>
                      <a:lvl4pPr>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600" b="0" i="0" u="none" strike="noStrike" cap="none" normalizeH="0" baseline="0">
                          <a:ln>
                            <a:noFill/>
                          </a:ln>
                          <a:solidFill>
                            <a:sysClr val="windowText" lastClr="000000"/>
                          </a:solidFill>
                          <a:effectLst/>
                          <a:latin typeface="+mn-lt"/>
                        </a:rPr>
                        <a:t>1</a:t>
                      </a:r>
                    </a:p>
                  </a:txBody>
                  <a:tcP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Comic Sans MS" panose="030F0702030302020204" pitchFamily="66" charset="0"/>
                        </a:defRPr>
                      </a:lvl1pPr>
                      <a:lvl2pPr>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Comic Sans MS" panose="030F0702030302020204" pitchFamily="66" charset="0"/>
                        </a:defRPr>
                      </a:lvl2pPr>
                      <a:lvl3pPr>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Comic Sans MS" panose="030F0702030302020204" pitchFamily="66" charset="0"/>
                        </a:defRPr>
                      </a:lvl3pPr>
                      <a:lvl4pPr>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600" b="0" i="0" u="none" strike="noStrike" cap="none" normalizeH="0" baseline="0" dirty="0">
                          <a:ln>
                            <a:noFill/>
                          </a:ln>
                          <a:solidFill>
                            <a:sysClr val="windowText" lastClr="000000"/>
                          </a:solidFill>
                          <a:effectLst/>
                          <a:latin typeface="+mn-lt"/>
                        </a:rPr>
                        <a:t>Count</a:t>
                      </a:r>
                    </a:p>
                  </a:txBody>
                  <a:tcP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47143190"/>
                  </a:ext>
                </a:extLst>
              </a:tr>
              <a:tr h="376903">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Comic Sans MS" panose="030F0702030302020204" pitchFamily="66" charset="0"/>
                        </a:defRPr>
                      </a:lvl1pPr>
                      <a:lvl2pPr>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Comic Sans MS" panose="030F0702030302020204" pitchFamily="66" charset="0"/>
                        </a:defRPr>
                      </a:lvl2pPr>
                      <a:lvl3pPr>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Comic Sans MS" panose="030F0702030302020204" pitchFamily="66" charset="0"/>
                        </a:defRPr>
                      </a:lvl3pPr>
                      <a:lvl4pPr>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600" b="0" i="0" u="none" strike="noStrike" cap="none" normalizeH="0" baseline="0">
                          <a:ln>
                            <a:noFill/>
                          </a:ln>
                          <a:solidFill>
                            <a:sysClr val="windowText" lastClr="000000"/>
                          </a:solidFill>
                          <a:effectLst/>
                          <a:latin typeface="+mn-lt"/>
                        </a:rPr>
                        <a:t>1</a:t>
                      </a:r>
                    </a:p>
                  </a:txBody>
                  <a:tcP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Comic Sans MS" panose="030F0702030302020204" pitchFamily="66" charset="0"/>
                        </a:defRPr>
                      </a:lvl1pPr>
                      <a:lvl2pPr>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Comic Sans MS" panose="030F0702030302020204" pitchFamily="66" charset="0"/>
                        </a:defRPr>
                      </a:lvl2pPr>
                      <a:lvl3pPr>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Comic Sans MS" panose="030F0702030302020204" pitchFamily="66" charset="0"/>
                        </a:defRPr>
                      </a:lvl3pPr>
                      <a:lvl4pPr>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600" b="0" i="0" u="none" strike="noStrike" cap="none" normalizeH="0" baseline="0">
                          <a:ln>
                            <a:noFill/>
                          </a:ln>
                          <a:solidFill>
                            <a:sysClr val="windowText" lastClr="000000"/>
                          </a:solidFill>
                          <a:effectLst/>
                          <a:latin typeface="+mn-lt"/>
                        </a:rPr>
                        <a:t>x</a:t>
                      </a:r>
                    </a:p>
                  </a:txBody>
                  <a:tcP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Comic Sans MS" panose="030F0702030302020204" pitchFamily="66" charset="0"/>
                        </a:defRPr>
                      </a:lvl1pPr>
                      <a:lvl2pPr>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Comic Sans MS" panose="030F0702030302020204" pitchFamily="66" charset="0"/>
                        </a:defRPr>
                      </a:lvl2pPr>
                      <a:lvl3pPr>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Comic Sans MS" panose="030F0702030302020204" pitchFamily="66" charset="0"/>
                        </a:defRPr>
                      </a:lvl3pPr>
                      <a:lvl4pPr>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600" b="0" i="0" u="none" strike="noStrike" cap="none" normalizeH="0" baseline="0" dirty="0">
                          <a:ln>
                            <a:noFill/>
                          </a:ln>
                          <a:solidFill>
                            <a:sysClr val="windowText" lastClr="000000"/>
                          </a:solidFill>
                          <a:effectLst/>
                          <a:latin typeface="+mn-lt"/>
                        </a:rPr>
                        <a:t>Load</a:t>
                      </a:r>
                    </a:p>
                  </a:txBody>
                  <a:tcP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66942065"/>
                  </a:ext>
                </a:extLst>
              </a:tr>
            </a:tbl>
          </a:graphicData>
        </a:graphic>
      </p:graphicFrame>
      <p:pic>
        <p:nvPicPr>
          <p:cNvPr id="6" name="Picture 2">
            <a:extLst>
              <a:ext uri="{FF2B5EF4-FFF2-40B4-BE49-F238E27FC236}">
                <a16:creationId xmlns:a16="http://schemas.microsoft.com/office/drawing/2014/main" id="{54D421FE-6198-78EA-DF46-8238A5FE3F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1667" t="15741" r="5556" b="12038"/>
          <a:stretch>
            <a:fillRect/>
          </a:stretch>
        </p:blipFill>
        <p:spPr bwMode="auto">
          <a:xfrm>
            <a:off x="3505200" y="1371600"/>
            <a:ext cx="4970389" cy="5101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5183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5774AB-EA69-D863-6EBC-07B4CDA0C4C9}"/>
              </a:ext>
            </a:extLst>
          </p:cNvPr>
          <p:cNvSpPr>
            <a:spLocks noGrp="1"/>
          </p:cNvSpPr>
          <p:nvPr>
            <p:ph sz="quarter" idx="10"/>
          </p:nvPr>
        </p:nvSpPr>
        <p:spPr/>
        <p:txBody>
          <a:bodyPr/>
          <a:lstStyle/>
          <a:p>
            <a:r>
              <a:rPr lang="en-US" dirty="0"/>
              <a:t>BCD counter using parallel load counter</a:t>
            </a:r>
            <a:endParaRPr lang="en-IN" dirty="0"/>
          </a:p>
        </p:txBody>
      </p:sp>
      <p:pic>
        <p:nvPicPr>
          <p:cNvPr id="4" name="Picture 4">
            <a:extLst>
              <a:ext uri="{FF2B5EF4-FFF2-40B4-BE49-F238E27FC236}">
                <a16:creationId xmlns:a16="http://schemas.microsoft.com/office/drawing/2014/main" id="{8CEDED19-1E43-7EC2-FA58-FEAA0A68524B}"/>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61458" t="36111" r="23262" b="31296"/>
          <a:stretch>
            <a:fillRect/>
          </a:stretch>
        </p:blipFill>
        <p:spPr>
          <a:xfrm>
            <a:off x="2199105" y="2743201"/>
            <a:ext cx="1676400" cy="2681888"/>
          </a:xfrm>
          <a:noFill/>
          <a:ln/>
          <a:extLst>
            <a:ext uri="{91240B29-F687-4F45-9708-019B960494DF}">
              <a14:hiddenLine xmlns:a14="http://schemas.microsoft.com/office/drawing/2010/main" w="25400" cap="sq">
                <a:solidFill>
                  <a:schemeClr val="tx1"/>
                </a:solidFill>
                <a:miter lim="800000"/>
                <a:headEnd/>
                <a:tailEnd/>
              </a14:hiddenLine>
            </a:ext>
          </a:extLst>
        </p:spPr>
      </p:pic>
      <p:pic>
        <p:nvPicPr>
          <p:cNvPr id="5" name="Picture 4">
            <a:extLst>
              <a:ext uri="{FF2B5EF4-FFF2-40B4-BE49-F238E27FC236}">
                <a16:creationId xmlns:a16="http://schemas.microsoft.com/office/drawing/2014/main" id="{F2994D51-48CC-CBD4-1946-8C33CFB4FDC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4093" t="36111" r="12843" b="24814"/>
          <a:stretch>
            <a:fillRect/>
          </a:stretch>
        </p:blipFill>
        <p:spPr bwMode="auto">
          <a:xfrm>
            <a:off x="294105" y="2743200"/>
            <a:ext cx="4724400" cy="321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chemeClr val="tx1"/>
                </a:solidFill>
                <a:miter lim="800000"/>
                <a:headEnd/>
                <a:tailEnd/>
              </a14:hiddenLine>
            </a:ext>
          </a:extLst>
        </p:spPr>
      </p:pic>
      <p:sp>
        <p:nvSpPr>
          <p:cNvPr id="7" name="TextBox 6">
            <a:extLst>
              <a:ext uri="{FF2B5EF4-FFF2-40B4-BE49-F238E27FC236}">
                <a16:creationId xmlns:a16="http://schemas.microsoft.com/office/drawing/2014/main" id="{8C07BDA0-63F1-8FFA-0605-0638EDD00AD6}"/>
              </a:ext>
            </a:extLst>
          </p:cNvPr>
          <p:cNvSpPr txBox="1"/>
          <p:nvPr/>
        </p:nvSpPr>
        <p:spPr>
          <a:xfrm>
            <a:off x="5105400" y="1618671"/>
            <a:ext cx="3810000" cy="4216539"/>
          </a:xfrm>
          <a:prstGeom prst="rect">
            <a:avLst/>
          </a:prstGeom>
          <a:noFill/>
        </p:spPr>
        <p:txBody>
          <a:bodyPr wrap="square">
            <a:spAutoFit/>
          </a:bodyPr>
          <a:lstStyle/>
          <a:p>
            <a:pPr marL="285750" indent="-285750">
              <a:lnSpc>
                <a:spcPct val="90000"/>
              </a:lnSpc>
              <a:spcAft>
                <a:spcPts val="1000"/>
              </a:spcAft>
              <a:buFont typeface="Arial" panose="020B0604020202020204" pitchFamily="34" charset="0"/>
              <a:buChar char="•"/>
            </a:pPr>
            <a:r>
              <a:rPr lang="en-US" altLang="en-US" sz="1800" dirty="0">
                <a:latin typeface="+mn-lt"/>
              </a:rPr>
              <a:t>The counter starts with an all-zero output</a:t>
            </a:r>
            <a:r>
              <a:rPr lang="en-US" altLang="en-US" dirty="0">
                <a:latin typeface="+mn-lt"/>
              </a:rPr>
              <a:t>.</a:t>
            </a:r>
          </a:p>
          <a:p>
            <a:pPr marL="285750" indent="-285750">
              <a:lnSpc>
                <a:spcPct val="90000"/>
              </a:lnSpc>
              <a:spcAft>
                <a:spcPts val="1000"/>
              </a:spcAft>
              <a:buFont typeface="Arial" panose="020B0604020202020204" pitchFamily="34" charset="0"/>
              <a:buChar char="•"/>
            </a:pPr>
            <a:r>
              <a:rPr lang="en-US" altLang="en-US" sz="1800" dirty="0">
                <a:latin typeface="+mn-lt"/>
              </a:rPr>
              <a:t>As long as the output of the AND gate is 0, each positive clock pulse transition increments the counter by one.</a:t>
            </a:r>
          </a:p>
          <a:p>
            <a:pPr marL="285750" indent="-285750">
              <a:lnSpc>
                <a:spcPct val="90000"/>
              </a:lnSpc>
              <a:spcAft>
                <a:spcPts val="1000"/>
              </a:spcAft>
              <a:buFont typeface="Arial" panose="020B0604020202020204" pitchFamily="34" charset="0"/>
              <a:buChar char="•"/>
            </a:pPr>
            <a:r>
              <a:rPr lang="en-US" altLang="en-US" sz="1800" dirty="0">
                <a:latin typeface="+mn-lt"/>
              </a:rPr>
              <a:t>When the output reaches the count of 1001, both Q</a:t>
            </a:r>
            <a:r>
              <a:rPr lang="en-US" altLang="en-US" sz="1800" baseline="-25000" dirty="0">
                <a:latin typeface="+mn-lt"/>
              </a:rPr>
              <a:t>0</a:t>
            </a:r>
            <a:r>
              <a:rPr lang="en-US" altLang="en-US" sz="1800" dirty="0">
                <a:latin typeface="+mn-lt"/>
              </a:rPr>
              <a:t> and Q</a:t>
            </a:r>
            <a:r>
              <a:rPr lang="en-US" altLang="en-US" sz="1800" baseline="-25000" dirty="0">
                <a:latin typeface="+mn-lt"/>
              </a:rPr>
              <a:t>3 </a:t>
            </a:r>
            <a:r>
              <a:rPr lang="en-US" altLang="en-US" sz="1800" dirty="0">
                <a:latin typeface="+mn-lt"/>
              </a:rPr>
              <a:t>become 1, making the output of the AND gate equal to 1. This condition makes Load active, so on the next clock transition, the counter does not count, but is loaded from its four inputs.</a:t>
            </a:r>
          </a:p>
          <a:p>
            <a:pPr marL="285750" indent="-285750">
              <a:lnSpc>
                <a:spcPct val="90000"/>
              </a:lnSpc>
              <a:spcAft>
                <a:spcPts val="1000"/>
              </a:spcAft>
              <a:buFont typeface="Arial" panose="020B0604020202020204" pitchFamily="34" charset="0"/>
              <a:buChar char="•"/>
            </a:pPr>
            <a:r>
              <a:rPr lang="en-US" altLang="en-US" sz="1800" dirty="0">
                <a:latin typeface="+mn-lt"/>
              </a:rPr>
              <a:t>The value loaded then is 0000.</a:t>
            </a:r>
          </a:p>
        </p:txBody>
      </p:sp>
    </p:spTree>
    <p:extLst>
      <p:ext uri="{BB962C8B-B14F-4D97-AF65-F5344CB8AC3E}">
        <p14:creationId xmlns:p14="http://schemas.microsoft.com/office/powerpoint/2010/main" val="2675759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4E2F11-99CE-BACF-B592-5C6F9ED18812}"/>
              </a:ext>
            </a:extLst>
          </p:cNvPr>
          <p:cNvSpPr>
            <a:spLocks noGrp="1"/>
          </p:cNvSpPr>
          <p:nvPr>
            <p:ph sz="quarter" idx="10"/>
          </p:nvPr>
        </p:nvSpPr>
        <p:spPr/>
        <p:txBody>
          <a:bodyPr/>
          <a:lstStyle/>
          <a:p>
            <a:r>
              <a:rPr lang="en-US" dirty="0"/>
              <a:t>Step 2: Flip flop input values</a:t>
            </a:r>
            <a:endParaRPr lang="en-IN" dirty="0"/>
          </a:p>
        </p:txBody>
      </p:sp>
      <p:pic>
        <p:nvPicPr>
          <p:cNvPr id="4" name="Content Placeholder 3">
            <a:extLst>
              <a:ext uri="{FF2B5EF4-FFF2-40B4-BE49-F238E27FC236}">
                <a16:creationId xmlns:a16="http://schemas.microsoft.com/office/drawing/2014/main" id="{F0568A0B-BDA7-F22D-40B6-E5C92622072F}"/>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0347"/>
          <a:stretch>
            <a:fillRect/>
          </a:stretch>
        </p:blipFill>
        <p:spPr bwMode="auto">
          <a:xfrm>
            <a:off x="650931" y="1600200"/>
            <a:ext cx="7842137"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73067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C1921B-2EE8-30D2-7708-C8F7968D7573}"/>
              </a:ext>
            </a:extLst>
          </p:cNvPr>
          <p:cNvSpPr>
            <a:spLocks noGrp="1"/>
          </p:cNvSpPr>
          <p:nvPr>
            <p:ph idx="1"/>
          </p:nvPr>
        </p:nvSpPr>
        <p:spPr/>
        <p:txBody>
          <a:bodyPr/>
          <a:lstStyle/>
          <a:p>
            <a:pPr>
              <a:buFont typeface="Arial" panose="020B0604020202020204" pitchFamily="34" charset="0"/>
              <a:buChar char="•"/>
            </a:pPr>
            <a:r>
              <a:rPr lang="en-US" dirty="0"/>
              <a:t>Given an arbitrary sequence, design a counter that will generate the sequence</a:t>
            </a:r>
          </a:p>
          <a:p>
            <a:pPr>
              <a:buFont typeface="Arial" panose="020B0604020202020204" pitchFamily="34" charset="0"/>
              <a:buChar char="•"/>
            </a:pPr>
            <a:r>
              <a:rPr lang="en-US" dirty="0"/>
              <a:t>Procedure:</a:t>
            </a:r>
          </a:p>
          <a:p>
            <a:pPr lvl="1">
              <a:buFont typeface="Arial" panose="020B0604020202020204" pitchFamily="34" charset="0"/>
              <a:buChar char="•"/>
            </a:pPr>
            <a:r>
              <a:rPr lang="en-US" dirty="0"/>
              <a:t>Derive state table / diagram based on the sequence</a:t>
            </a:r>
          </a:p>
          <a:p>
            <a:pPr lvl="1">
              <a:buFont typeface="Arial" panose="020B0604020202020204" pitchFamily="34" charset="0"/>
              <a:buChar char="•"/>
            </a:pPr>
            <a:r>
              <a:rPr lang="en-US" dirty="0"/>
              <a:t>Simplify</a:t>
            </a:r>
          </a:p>
          <a:p>
            <a:pPr lvl="1">
              <a:buFont typeface="Arial" panose="020B0604020202020204" pitchFamily="34" charset="0"/>
              <a:buChar char="•"/>
            </a:pPr>
            <a:r>
              <a:rPr lang="en-US" dirty="0"/>
              <a:t>Build the circuit</a:t>
            </a:r>
          </a:p>
          <a:p>
            <a:pPr>
              <a:buFont typeface="Arial" panose="020B0604020202020204" pitchFamily="34" charset="0"/>
              <a:buChar char="•"/>
            </a:pPr>
            <a:r>
              <a:rPr lang="en-US" dirty="0"/>
              <a:t>Example: Use D-FFs to design a sequence generator for the sequence: </a:t>
            </a:r>
            <a:r>
              <a:rPr lang="en-US" sz="2000" dirty="0"/>
              <a:t>0 </a:t>
            </a:r>
            <a:r>
              <a:rPr lang="en-US" sz="2000" dirty="0">
                <a:sym typeface="Wingdings" panose="05000000000000000000" pitchFamily="2" charset="2"/>
              </a:rPr>
              <a:t> 7  6  1  0 (000  111  110  001  000)</a:t>
            </a:r>
            <a:endParaRPr lang="en-IN" dirty="0"/>
          </a:p>
        </p:txBody>
      </p:sp>
      <p:sp>
        <p:nvSpPr>
          <p:cNvPr id="3" name="Content Placeholder 2">
            <a:extLst>
              <a:ext uri="{FF2B5EF4-FFF2-40B4-BE49-F238E27FC236}">
                <a16:creationId xmlns:a16="http://schemas.microsoft.com/office/drawing/2014/main" id="{0734D307-358B-AE42-54F5-DF6F727E82DC}"/>
              </a:ext>
            </a:extLst>
          </p:cNvPr>
          <p:cNvSpPr>
            <a:spLocks noGrp="1"/>
          </p:cNvSpPr>
          <p:nvPr>
            <p:ph sz="quarter" idx="10"/>
          </p:nvPr>
        </p:nvSpPr>
        <p:spPr/>
        <p:txBody>
          <a:bodyPr/>
          <a:lstStyle/>
          <a:p>
            <a:r>
              <a:rPr lang="en-US" dirty="0"/>
              <a:t>Arbitrary sequence counter</a:t>
            </a:r>
            <a:endParaRPr lang="en-IN" dirty="0"/>
          </a:p>
        </p:txBody>
      </p:sp>
    </p:spTree>
    <p:extLst>
      <p:ext uri="{BB962C8B-B14F-4D97-AF65-F5344CB8AC3E}">
        <p14:creationId xmlns:p14="http://schemas.microsoft.com/office/powerpoint/2010/main" val="2305569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7EA5C2-D2B1-913D-8614-95CEA4BC59C1}"/>
              </a:ext>
            </a:extLst>
          </p:cNvPr>
          <p:cNvSpPr>
            <a:spLocks noGrp="1"/>
          </p:cNvSpPr>
          <p:nvPr>
            <p:ph sz="quarter" idx="10"/>
          </p:nvPr>
        </p:nvSpPr>
        <p:spPr/>
        <p:txBody>
          <a:bodyPr/>
          <a:lstStyle/>
          <a:p>
            <a:r>
              <a:rPr lang="en-US" dirty="0"/>
              <a:t>Counters with unused states</a:t>
            </a:r>
            <a:endParaRPr lang="en-IN" dirty="0"/>
          </a:p>
        </p:txBody>
      </p:sp>
      <p:pic>
        <p:nvPicPr>
          <p:cNvPr id="4" name="Picture 2">
            <a:extLst>
              <a:ext uri="{FF2B5EF4-FFF2-40B4-BE49-F238E27FC236}">
                <a16:creationId xmlns:a16="http://schemas.microsoft.com/office/drawing/2014/main" id="{974369DD-9697-659D-55FA-07C9A585C8BD}"/>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5051"/>
          <a:stretch>
            <a:fillRect/>
          </a:stretch>
        </p:blipFill>
        <p:spPr bwMode="auto">
          <a:xfrm>
            <a:off x="2087384" y="1447800"/>
            <a:ext cx="4969232" cy="4966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97137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5DB4F5-7446-5E41-C45C-58C4AA5EE3F5}"/>
              </a:ext>
            </a:extLst>
          </p:cNvPr>
          <p:cNvSpPr>
            <a:spLocks noGrp="1"/>
          </p:cNvSpPr>
          <p:nvPr>
            <p:ph sz="quarter" idx="10"/>
          </p:nvPr>
        </p:nvSpPr>
        <p:spPr/>
        <p:txBody>
          <a:bodyPr/>
          <a:lstStyle/>
          <a:p>
            <a:r>
              <a:rPr lang="en-US" dirty="0"/>
              <a:t>Ring counter</a:t>
            </a:r>
            <a:endParaRPr lang="en-IN" dirty="0"/>
          </a:p>
        </p:txBody>
      </p:sp>
      <p:pic>
        <p:nvPicPr>
          <p:cNvPr id="4" name="Picture 2">
            <a:extLst>
              <a:ext uri="{FF2B5EF4-FFF2-40B4-BE49-F238E27FC236}">
                <a16:creationId xmlns:a16="http://schemas.microsoft.com/office/drawing/2014/main" id="{286FA710-36FA-818B-279B-CE34EB57BC25}"/>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6734"/>
          <a:stretch>
            <a:fillRect/>
          </a:stretch>
        </p:blipFill>
        <p:spPr bwMode="auto">
          <a:xfrm>
            <a:off x="1777713" y="1524000"/>
            <a:ext cx="5588574" cy="4938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8309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C0CC6B-93B0-5DB5-C6AF-7085FF8F4AE9}"/>
              </a:ext>
            </a:extLst>
          </p:cNvPr>
          <p:cNvSpPr>
            <a:spLocks noGrp="1"/>
          </p:cNvSpPr>
          <p:nvPr>
            <p:ph sz="quarter" idx="10"/>
          </p:nvPr>
        </p:nvSpPr>
        <p:spPr/>
        <p:txBody>
          <a:bodyPr/>
          <a:lstStyle/>
          <a:p>
            <a:r>
              <a:rPr lang="en-US" dirty="0"/>
              <a:t>Johnson counter</a:t>
            </a:r>
            <a:endParaRPr lang="en-IN" dirty="0"/>
          </a:p>
        </p:txBody>
      </p:sp>
      <p:pic>
        <p:nvPicPr>
          <p:cNvPr id="4" name="Picture 2">
            <a:extLst>
              <a:ext uri="{FF2B5EF4-FFF2-40B4-BE49-F238E27FC236}">
                <a16:creationId xmlns:a16="http://schemas.microsoft.com/office/drawing/2014/main" id="{E4C88358-9528-81C9-22C8-3A6074B4FBFD}"/>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5051"/>
          <a:stretch>
            <a:fillRect/>
          </a:stretch>
        </p:blipFill>
        <p:spPr bwMode="auto">
          <a:xfrm>
            <a:off x="1740910" y="1447800"/>
            <a:ext cx="5662180" cy="509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8099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38E7FF-1752-1E34-E1E6-1C190D80C1AB}"/>
              </a:ext>
            </a:extLst>
          </p:cNvPr>
          <p:cNvSpPr>
            <a:spLocks noGrp="1"/>
          </p:cNvSpPr>
          <p:nvPr>
            <p:ph sz="quarter" idx="10"/>
          </p:nvPr>
        </p:nvSpPr>
        <p:spPr/>
        <p:txBody>
          <a:bodyPr/>
          <a:lstStyle/>
          <a:p>
            <a:r>
              <a:rPr lang="en-US" dirty="0"/>
              <a:t>Step 3: finding next states</a:t>
            </a:r>
            <a:endParaRPr lang="en-IN" dirty="0"/>
          </a:p>
        </p:txBody>
      </p:sp>
      <p:pic>
        <p:nvPicPr>
          <p:cNvPr id="4" name="Content Placeholder 3">
            <a:extLst>
              <a:ext uri="{FF2B5EF4-FFF2-40B4-BE49-F238E27FC236}">
                <a16:creationId xmlns:a16="http://schemas.microsoft.com/office/drawing/2014/main" id="{00AF0757-4478-9C58-D367-E7843DAF584D}"/>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0768"/>
          <a:stretch>
            <a:fillRect/>
          </a:stretch>
        </p:blipFill>
        <p:spPr bwMode="auto">
          <a:xfrm>
            <a:off x="800100" y="1524000"/>
            <a:ext cx="7543800" cy="4701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4143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7758EC-C7C9-8E1B-906F-DE6CF8B4AF37}"/>
              </a:ext>
            </a:extLst>
          </p:cNvPr>
          <p:cNvSpPr>
            <a:spLocks noGrp="1"/>
          </p:cNvSpPr>
          <p:nvPr>
            <p:ph sz="quarter" idx="10"/>
          </p:nvPr>
        </p:nvSpPr>
        <p:spPr/>
        <p:txBody>
          <a:bodyPr/>
          <a:lstStyle/>
          <a:p>
            <a:r>
              <a:rPr lang="en-US" dirty="0"/>
              <a:t>What does this circuit do?</a:t>
            </a:r>
            <a:endParaRPr lang="en-IN" dirty="0"/>
          </a:p>
        </p:txBody>
      </p:sp>
      <p:pic>
        <p:nvPicPr>
          <p:cNvPr id="4" name="Content Placeholder 3">
            <a:extLst>
              <a:ext uri="{FF2B5EF4-FFF2-40B4-BE49-F238E27FC236}">
                <a16:creationId xmlns:a16="http://schemas.microsoft.com/office/drawing/2014/main" id="{94D737C0-CFAD-7C21-B634-CD3AD66C173D}"/>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0426"/>
          <a:stretch>
            <a:fillRect/>
          </a:stretch>
        </p:blipFill>
        <p:spPr bwMode="auto">
          <a:xfrm>
            <a:off x="762000" y="1600200"/>
            <a:ext cx="7620000" cy="4652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4105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CAE603-BA54-0A36-D78E-C25A039CE116}"/>
              </a:ext>
            </a:extLst>
          </p:cNvPr>
          <p:cNvSpPr>
            <a:spLocks noGrp="1"/>
          </p:cNvSpPr>
          <p:nvPr>
            <p:ph sz="quarter" idx="10"/>
          </p:nvPr>
        </p:nvSpPr>
        <p:spPr/>
        <p:txBody>
          <a:bodyPr/>
          <a:lstStyle/>
          <a:p>
            <a:r>
              <a:rPr lang="en-US" dirty="0"/>
              <a:t>Summary</a:t>
            </a:r>
            <a:endParaRPr lang="en-IN" dirty="0"/>
          </a:p>
        </p:txBody>
      </p:sp>
      <p:pic>
        <p:nvPicPr>
          <p:cNvPr id="4" name="Content Placeholder 3">
            <a:extLst>
              <a:ext uri="{FF2B5EF4-FFF2-40B4-BE49-F238E27FC236}">
                <a16:creationId xmlns:a16="http://schemas.microsoft.com/office/drawing/2014/main" id="{150499A3-10CD-F149-FB82-0095793CB89D}"/>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0768" b="47141"/>
          <a:stretch>
            <a:fillRect/>
          </a:stretch>
        </p:blipFill>
        <p:spPr bwMode="auto">
          <a:xfrm>
            <a:off x="489600" y="1828800"/>
            <a:ext cx="8164799"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0230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5E1587-E76A-77C4-122F-A62D55687F9C}"/>
              </a:ext>
            </a:extLst>
          </p:cNvPr>
          <p:cNvSpPr>
            <a:spLocks noGrp="1"/>
          </p:cNvSpPr>
          <p:nvPr>
            <p:ph sz="quarter" idx="10"/>
          </p:nvPr>
        </p:nvSpPr>
        <p:spPr/>
        <p:txBody>
          <a:bodyPr/>
          <a:lstStyle/>
          <a:p>
            <a:r>
              <a:rPr lang="en-US" dirty="0"/>
              <a:t>Design of sequential circuits</a:t>
            </a:r>
            <a:endParaRPr lang="en-IN" dirty="0"/>
          </a:p>
        </p:txBody>
      </p:sp>
      <p:pic>
        <p:nvPicPr>
          <p:cNvPr id="4" name="Content Placeholder 3">
            <a:extLst>
              <a:ext uri="{FF2B5EF4-FFF2-40B4-BE49-F238E27FC236}">
                <a16:creationId xmlns:a16="http://schemas.microsoft.com/office/drawing/2014/main" id="{5473E566-DE98-9DB3-D265-42D219185C6E}"/>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56448"/>
          <a:stretch>
            <a:fillRect/>
          </a:stretch>
        </p:blipFill>
        <p:spPr bwMode="auto">
          <a:xfrm>
            <a:off x="495300" y="1371600"/>
            <a:ext cx="81534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Content Placeholder 3">
            <a:extLst>
              <a:ext uri="{FF2B5EF4-FFF2-40B4-BE49-F238E27FC236}">
                <a16:creationId xmlns:a16="http://schemas.microsoft.com/office/drawing/2014/main" id="{ECCC67FE-167E-FBC8-736E-C37A31D6B11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0226"/>
          <a:stretch>
            <a:fillRect/>
          </a:stretch>
        </p:blipFill>
        <p:spPr bwMode="auto">
          <a:xfrm>
            <a:off x="495300" y="1371600"/>
            <a:ext cx="81534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Content Placeholder 3">
            <a:extLst>
              <a:ext uri="{FF2B5EF4-FFF2-40B4-BE49-F238E27FC236}">
                <a16:creationId xmlns:a16="http://schemas.microsoft.com/office/drawing/2014/main" id="{BC5D8650-8DF2-79AA-B0F0-D1EB8697485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3552" b="25339"/>
          <a:stretch>
            <a:fillRect/>
          </a:stretch>
        </p:blipFill>
        <p:spPr bwMode="auto">
          <a:xfrm>
            <a:off x="495300" y="3505200"/>
            <a:ext cx="81534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Content Placeholder 3">
            <a:extLst>
              <a:ext uri="{FF2B5EF4-FFF2-40B4-BE49-F238E27FC236}">
                <a16:creationId xmlns:a16="http://schemas.microsoft.com/office/drawing/2014/main" id="{FD4A8E02-6963-579D-1591-24B4FFE12DE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3553" b="451"/>
          <a:stretch>
            <a:fillRect/>
          </a:stretch>
        </p:blipFill>
        <p:spPr bwMode="auto">
          <a:xfrm>
            <a:off x="495300" y="3510708"/>
            <a:ext cx="81534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8774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pptA48A.tmp</Template>
  <TotalTime>13392</TotalTime>
  <Words>1071</Words>
  <Application>Microsoft Office PowerPoint</Application>
  <PresentationFormat>On-screen Show (4:3)</PresentationFormat>
  <Paragraphs>148</Paragraphs>
  <Slides>53</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53</vt:i4>
      </vt:variant>
    </vt:vector>
  </HeadingPairs>
  <TitlesOfParts>
    <vt:vector size="60" baseType="lpstr">
      <vt:lpstr>Arial</vt:lpstr>
      <vt:lpstr>Calibri</vt:lpstr>
      <vt:lpstr>Courier New</vt:lpstr>
      <vt:lpstr>Times New Roman</vt:lpstr>
      <vt:lpstr>Wingdings</vt:lpstr>
      <vt:lpstr>Office Theme</vt:lpstr>
      <vt:lpstr>Bitmap Image</vt:lpstr>
      <vt:lpstr>BITS Pilani  Digital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bits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Time Systems</dc:title>
  <dc:creator>a</dc:creator>
  <cp:lastModifiedBy>Saurabh Gandhi</cp:lastModifiedBy>
  <cp:revision>577</cp:revision>
  <dcterms:created xsi:type="dcterms:W3CDTF">2010-01-15T20:22:21Z</dcterms:created>
  <dcterms:modified xsi:type="dcterms:W3CDTF">2025-09-18T07:55:03Z</dcterms:modified>
</cp:coreProperties>
</file>