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337" r:id="rId2"/>
    <p:sldId id="423" r:id="rId3"/>
    <p:sldId id="425" r:id="rId4"/>
    <p:sldId id="429" r:id="rId5"/>
    <p:sldId id="402" r:id="rId6"/>
    <p:sldId id="424" r:id="rId7"/>
    <p:sldId id="426" r:id="rId8"/>
    <p:sldId id="427" r:id="rId9"/>
    <p:sldId id="428" r:id="rId10"/>
    <p:sldId id="430" r:id="rId11"/>
    <p:sldId id="431" r:id="rId12"/>
    <p:sldId id="432" r:id="rId13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004" autoAdjust="0"/>
    <p:restoredTop sz="93578" autoAdjust="0"/>
  </p:normalViewPr>
  <p:slideViewPr>
    <p:cSldViewPr>
      <p:cViewPr varScale="1">
        <p:scale>
          <a:sx n="85" d="100"/>
          <a:sy n="85" d="100"/>
        </p:scale>
        <p:origin x="1315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55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>
            <a:extLst>
              <a:ext uri="{FF2B5EF4-FFF2-40B4-BE49-F238E27FC236}">
                <a16:creationId xmlns:a16="http://schemas.microsoft.com/office/drawing/2014/main" id="{9BA1A87E-813F-AF0F-041D-CE232B7A18C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1" name="Rectangle 3">
            <a:extLst>
              <a:ext uri="{FF2B5EF4-FFF2-40B4-BE49-F238E27FC236}">
                <a16:creationId xmlns:a16="http://schemas.microsoft.com/office/drawing/2014/main" id="{90A33BCA-FF2B-904A-6ACB-421B4697E719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fld id="{864C4CF4-219F-4C78-A5BA-B2F154A2CDD2}" type="datetimeFigureOut">
              <a:rPr lang="en-US"/>
              <a:pPr>
                <a:defRPr/>
              </a:pPr>
              <a:t>10/30/2025</a:t>
            </a:fld>
            <a:endParaRPr 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E6881BB2-A257-BEB2-B237-5C60E2FE8C72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8133" name="Rectangle 5">
            <a:extLst>
              <a:ext uri="{FF2B5EF4-FFF2-40B4-BE49-F238E27FC236}">
                <a16:creationId xmlns:a16="http://schemas.microsoft.com/office/drawing/2014/main" id="{84E1F9B0-0E05-EEE3-8B09-3292F5E58FDD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8134" name="Rectangle 6">
            <a:extLst>
              <a:ext uri="{FF2B5EF4-FFF2-40B4-BE49-F238E27FC236}">
                <a16:creationId xmlns:a16="http://schemas.microsoft.com/office/drawing/2014/main" id="{FD94DB07-1FBF-48D8-BE9B-EAD1CA856026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8135" name="Rectangle 7">
            <a:extLst>
              <a:ext uri="{FF2B5EF4-FFF2-40B4-BE49-F238E27FC236}">
                <a16:creationId xmlns:a16="http://schemas.microsoft.com/office/drawing/2014/main" id="{B2D67A9F-79F1-685B-B7CE-85E68E027A3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082BB320-F13B-41AF-BB84-306DCE9224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Slide Image Placeholder 1">
            <a:extLst>
              <a:ext uri="{FF2B5EF4-FFF2-40B4-BE49-F238E27FC236}">
                <a16:creationId xmlns:a16="http://schemas.microsoft.com/office/drawing/2014/main" id="{44FFA8F6-8FBE-2312-B2D6-012FDBF058E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7" name="Notes Placeholder 2">
            <a:extLst>
              <a:ext uri="{FF2B5EF4-FFF2-40B4-BE49-F238E27FC236}">
                <a16:creationId xmlns:a16="http://schemas.microsoft.com/office/drawing/2014/main" id="{60994F52-302D-250C-116C-52081CB94A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B92E2681-B4AB-B23F-9CED-5892333F86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9A8604D-9FA4-4914-BD57-93266632D9AF}" type="slidenum">
              <a:rPr lang="en-US" altLang="en-US" smtClean="0">
                <a:latin typeface="Calibri" panose="020F0502020204030204" pitchFamily="34" charset="0"/>
              </a:rPr>
              <a:pPr/>
              <a:t>1</a:t>
            </a:fld>
            <a:endParaRPr lang="en-US" altLang="en-US">
              <a:latin typeface="Calibri" panose="020F050202020403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0210E9-01D5-7472-677A-3B0AA2AD0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D2DDE-7A51-A1A8-5C34-99C6FAA2B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D8106-2EFE-B03C-0DCC-E1803F83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7F5451D-6138-4BA6-B687-6C9F908488A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18327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49C7B9-97C1-73C5-069B-8304F71A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4205D-B0EA-B535-1BCB-C052B27F31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8810C2-A27B-66A7-0574-10C225192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29212A-F0D7-4AFF-A386-0ACFB0AAC5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84123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99E6BE-7F7F-94ED-1232-D89436CBC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33A2-CB01-A6CE-B5D3-DB2ECAFBBC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721FBA-0C17-A4B8-E194-E3AAE05723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ED9BE82-4715-4ACA-919F-DBB11A70F4E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55708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bg>
      <p:bgPr>
        <a:blipFill dpi="0" rotWithShape="0">
          <a:blip r:embed="rId2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FFBFFBE-14B2-F0AF-F4AC-4976B5EA7B3E}"/>
              </a:ext>
            </a:extLst>
          </p:cNvPr>
          <p:cNvSpPr/>
          <p:nvPr userDrawn="1"/>
        </p:nvSpPr>
        <p:spPr>
          <a:xfrm>
            <a:off x="0" y="3352800"/>
            <a:ext cx="8686800" cy="2743200"/>
          </a:xfrm>
          <a:prstGeom prst="rect">
            <a:avLst/>
          </a:prstGeom>
          <a:solidFill>
            <a:srgbClr val="10114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176F73-2534-EA66-9BA3-389159441E1E}"/>
              </a:ext>
            </a:extLst>
          </p:cNvPr>
          <p:cNvSpPr/>
          <p:nvPr userDrawn="1"/>
        </p:nvSpPr>
        <p:spPr>
          <a:xfrm>
            <a:off x="2895600" y="6096000"/>
            <a:ext cx="2895600" cy="76200"/>
          </a:xfrm>
          <a:prstGeom prst="rect">
            <a:avLst/>
          </a:prstGeom>
          <a:solidFill>
            <a:srgbClr val="76C2E5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1143B4A-14C2-1094-BE58-15BD80B6D446}"/>
              </a:ext>
            </a:extLst>
          </p:cNvPr>
          <p:cNvSpPr/>
          <p:nvPr userDrawn="1"/>
        </p:nvSpPr>
        <p:spPr>
          <a:xfrm>
            <a:off x="0" y="6096000"/>
            <a:ext cx="2895600" cy="76200"/>
          </a:xfrm>
          <a:prstGeom prst="rect">
            <a:avLst/>
          </a:prstGeom>
          <a:solidFill>
            <a:srgbClr val="FCB017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2D759AA-21D7-ABA4-D5D7-76848EAA814B}"/>
              </a:ext>
            </a:extLst>
          </p:cNvPr>
          <p:cNvSpPr/>
          <p:nvPr userDrawn="1"/>
        </p:nvSpPr>
        <p:spPr>
          <a:xfrm>
            <a:off x="5791200" y="6096000"/>
            <a:ext cx="2895600" cy="76200"/>
          </a:xfrm>
          <a:prstGeom prst="rect">
            <a:avLst/>
          </a:prstGeom>
          <a:solidFill>
            <a:srgbClr val="FF000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pic>
        <p:nvPicPr>
          <p:cNvPr id="8" name="Picture 10" descr="BITS_university_logo_whitevert.png">
            <a:extLst>
              <a:ext uri="{FF2B5EF4-FFF2-40B4-BE49-F238E27FC236}">
                <a16:creationId xmlns:a16="http://schemas.microsoft.com/office/drawing/2014/main" id="{4AC502B5-9275-C45A-F485-E98B733254D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28592"/>
          <a:stretch>
            <a:fillRect/>
          </a:stretch>
        </p:blipFill>
        <p:spPr bwMode="auto">
          <a:xfrm>
            <a:off x="76200" y="3352800"/>
            <a:ext cx="2057400" cy="1979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8A90F2E-DD9A-35C4-D90C-49EB0FD21D5D}"/>
              </a:ext>
            </a:extLst>
          </p:cNvPr>
          <p:cNvSpPr txBox="1"/>
          <p:nvPr userDrawn="1"/>
        </p:nvSpPr>
        <p:spPr>
          <a:xfrm>
            <a:off x="-76200" y="5257800"/>
            <a:ext cx="2209800" cy="5540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 eaLnBrk="1" hangingPunct="1">
              <a:defRPr/>
            </a:pPr>
            <a:r>
              <a:rPr lang="en-US" sz="2900" b="1" spc="-150" dirty="0">
                <a:solidFill>
                  <a:schemeClr val="bg1"/>
                </a:solidFill>
                <a:latin typeface="Arial"/>
                <a:cs typeface="Arial"/>
              </a:rPr>
              <a:t>BITS</a:t>
            </a:r>
            <a:r>
              <a:rPr lang="en-US" sz="2900" spc="-150" dirty="0">
                <a:solidFill>
                  <a:schemeClr val="bg1"/>
                </a:solidFill>
                <a:latin typeface="Arial"/>
                <a:cs typeface="Arial"/>
              </a:rPr>
              <a:t> Pilani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235B97-BCD1-B200-8B0C-6E7F31A5DD6E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52400" y="5667375"/>
            <a:ext cx="1905000" cy="276225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en-US" sz="1200">
                <a:solidFill>
                  <a:srgbClr val="FFFFFF"/>
                </a:solidFill>
                <a:cs typeface="Arial" charset="0"/>
              </a:rPr>
              <a:t>Pilani Campus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sz="quarter" idx="13"/>
          </p:nvPr>
        </p:nvSpPr>
        <p:spPr>
          <a:xfrm>
            <a:off x="2514600" y="5410200"/>
            <a:ext cx="6019800" cy="533400"/>
          </a:xfrm>
        </p:spPr>
        <p:txBody>
          <a:bodyPr anchor="b">
            <a:noAutofit/>
          </a:bodyPr>
          <a:lstStyle>
            <a:lvl1pPr marL="0" indent="0" algn="r">
              <a:lnSpc>
                <a:spcPts val="1800"/>
              </a:lnSpc>
              <a:spcBef>
                <a:spcPts val="0"/>
              </a:spcBef>
              <a:buNone/>
              <a:defRPr sz="18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4600" y="3810000"/>
            <a:ext cx="6019800" cy="1524000"/>
          </a:xfrm>
        </p:spPr>
        <p:txBody>
          <a:bodyPr>
            <a:noAutofit/>
          </a:bodyPr>
          <a:lstStyle>
            <a:lvl1pPr algn="l">
              <a:lnSpc>
                <a:spcPts val="4000"/>
              </a:lnSpc>
              <a:defRPr sz="440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7371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69DAF1-3678-81CF-68D0-2FFF8BF1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609600"/>
            <a:ext cx="7772400" cy="11430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14762E-50A2-3FD2-FDF4-C54B9B6A93B8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A2326C-C066-820B-DC72-5D515C273E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2A3138-AE69-F27D-2EAA-23D2B3BF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F772D5-DBDE-E801-75E8-5C65995AF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069C2E-6178-3D9A-0D54-C41412046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fld id="{89347512-759C-4E18-9ECE-7FCE1DFA935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2290254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03F7038-E9FE-3435-A99B-628D46289EFD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3276600" y="6596063"/>
            <a:ext cx="5867400" cy="261937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>
              <a:defRPr/>
            </a:pPr>
            <a:r>
              <a:rPr lang="en-US" sz="1100" b="1">
                <a:solidFill>
                  <a:srgbClr val="101141"/>
                </a:solidFill>
                <a:cs typeface="Arial" charset="0"/>
              </a:rPr>
              <a:t>BITS </a:t>
            </a:r>
            <a:r>
              <a:rPr lang="en-US" sz="1100">
                <a:solidFill>
                  <a:srgbClr val="101141"/>
                </a:solidFill>
                <a:cs typeface="Arial" charset="0"/>
              </a:rPr>
              <a:t>Pilani, Pilani Campus</a:t>
            </a:r>
          </a:p>
        </p:txBody>
      </p:sp>
      <p:grpSp>
        <p:nvGrpSpPr>
          <p:cNvPr id="4" name="Group 11">
            <a:extLst>
              <a:ext uri="{FF2B5EF4-FFF2-40B4-BE49-F238E27FC236}">
                <a16:creationId xmlns:a16="http://schemas.microsoft.com/office/drawing/2014/main" id="{C581210D-00F8-03F9-A285-0EF404A95B28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084388" y="6550025"/>
            <a:ext cx="7059612" cy="49213"/>
            <a:chOff x="2083888" y="6550671"/>
            <a:chExt cx="7060112" cy="48665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D981720D-E387-AAA5-1040-9B41570959D0}"/>
                </a:ext>
              </a:extLst>
            </p:cNvPr>
            <p:cNvSpPr/>
            <p:nvPr/>
          </p:nvSpPr>
          <p:spPr>
            <a:xfrm>
              <a:off x="4630418" y="6550671"/>
              <a:ext cx="2329027" cy="48665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61E86A8-1855-7B69-B62C-6E258FDAA754}"/>
                </a:ext>
              </a:extLst>
            </p:cNvPr>
            <p:cNvSpPr/>
            <p:nvPr/>
          </p:nvSpPr>
          <p:spPr>
            <a:xfrm>
              <a:off x="6908642" y="6550671"/>
              <a:ext cx="2235358" cy="45525"/>
            </a:xfrm>
            <a:prstGeom prst="rect">
              <a:avLst/>
            </a:prstGeom>
            <a:solidFill>
              <a:srgbClr val="E31C2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80F5A7EC-8365-09AA-A08B-63472C98828A}"/>
                </a:ext>
              </a:extLst>
            </p:cNvPr>
            <p:cNvSpPr/>
            <p:nvPr/>
          </p:nvSpPr>
          <p:spPr>
            <a:xfrm>
              <a:off x="2083888" y="6550671"/>
              <a:ext cx="2581458" cy="48665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pic>
        <p:nvPicPr>
          <p:cNvPr id="8" name="Picture 11" descr="Picture 7.png">
            <a:extLst>
              <a:ext uri="{FF2B5EF4-FFF2-40B4-BE49-F238E27FC236}">
                <a16:creationId xmlns:a16="http://schemas.microsoft.com/office/drawing/2014/main" id="{055BCDEA-2A80-3C2D-080C-509BDDC90CD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3" b="5336"/>
          <a:stretch>
            <a:fillRect/>
          </a:stretch>
        </p:blipFill>
        <p:spPr bwMode="auto">
          <a:xfrm>
            <a:off x="6629400" y="0"/>
            <a:ext cx="2193925" cy="692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9" name="Group 18">
            <a:extLst>
              <a:ext uri="{FF2B5EF4-FFF2-40B4-BE49-F238E27FC236}">
                <a16:creationId xmlns:a16="http://schemas.microsoft.com/office/drawing/2014/main" id="{4FE31975-C8A2-731C-B1AA-CCD2DCF57F50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2133600" y="6553200"/>
            <a:ext cx="7010400" cy="46038"/>
            <a:chOff x="1905000" y="6553200"/>
            <a:chExt cx="7010400" cy="45719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57A10F7-F50B-DAEB-B974-D1288E571504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AECCB2B-C7CF-4843-D0DF-2886453D18BC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7A3C326-F746-6ED4-B21E-4BB970D1C982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13" name="Group 22">
            <a:extLst>
              <a:ext uri="{FF2B5EF4-FFF2-40B4-BE49-F238E27FC236}">
                <a16:creationId xmlns:a16="http://schemas.microsoft.com/office/drawing/2014/main" id="{09821B34-ED59-A848-42D8-7954EFE84254}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0" y="1295400"/>
            <a:ext cx="7010400" cy="46038"/>
            <a:chOff x="1905000" y="6553200"/>
            <a:chExt cx="7010400" cy="4571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2DD3EB44-1837-0D6E-CE9B-DBC9F8518DD2}"/>
                </a:ext>
              </a:extLst>
            </p:cNvPr>
            <p:cNvSpPr/>
            <p:nvPr/>
          </p:nvSpPr>
          <p:spPr>
            <a:xfrm>
              <a:off x="4267200" y="6553200"/>
              <a:ext cx="2328863" cy="45719"/>
            </a:xfrm>
            <a:prstGeom prst="rect">
              <a:avLst/>
            </a:prstGeom>
            <a:solidFill>
              <a:srgbClr val="76C2E5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4180C74-B502-6526-25D1-FD5B018B28F4}"/>
                </a:ext>
              </a:extLst>
            </p:cNvPr>
            <p:cNvSpPr/>
            <p:nvPr/>
          </p:nvSpPr>
          <p:spPr>
            <a:xfrm>
              <a:off x="1905000" y="6553200"/>
              <a:ext cx="2362200" cy="45719"/>
            </a:xfrm>
            <a:prstGeom prst="rect">
              <a:avLst/>
            </a:prstGeom>
            <a:solidFill>
              <a:srgbClr val="FCB017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61EECA1A-60B6-C307-32D5-77B6F2589D37}"/>
                </a:ext>
              </a:extLst>
            </p:cNvPr>
            <p:cNvSpPr/>
            <p:nvPr userDrawn="1"/>
          </p:nvSpPr>
          <p:spPr>
            <a:xfrm>
              <a:off x="6586538" y="6553200"/>
              <a:ext cx="2328862" cy="45719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eaLnBrk="1" fontAlgn="auto" hangingPunct="1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>
                <a:solidFill>
                  <a:prstClr val="white"/>
                </a:solidFill>
              </a:endParaRPr>
            </a:p>
          </p:txBody>
        </p:sp>
      </p:grp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493837"/>
            <a:ext cx="8229600" cy="4525963"/>
          </a:xfrm>
        </p:spPr>
        <p:txBody>
          <a:bodyPr/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>
                <a:latin typeface="+mn-lt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>
                <a:latin typeface="+mn-lt"/>
                <a:cs typeface="Arial" pitchFamily="34" charset="0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  <a:endParaRPr lang="en-US" dirty="0"/>
          </a:p>
        </p:txBody>
      </p:sp>
      <p:sp>
        <p:nvSpPr>
          <p:cNvPr id="27" name="Content Placeholder 18"/>
          <p:cNvSpPr>
            <a:spLocks noGrp="1"/>
          </p:cNvSpPr>
          <p:nvPr>
            <p:ph sz="quarter" idx="10"/>
          </p:nvPr>
        </p:nvSpPr>
        <p:spPr>
          <a:xfrm>
            <a:off x="304800" y="152400"/>
            <a:ext cx="6324600" cy="1143000"/>
          </a:xfrm>
        </p:spPr>
        <p:txBody>
          <a:bodyPr anchor="ctr">
            <a:normAutofit/>
          </a:bodyPr>
          <a:lstStyle>
            <a:lvl1pPr marL="0">
              <a:lnSpc>
                <a:spcPts val="3600"/>
              </a:lnSpc>
              <a:spcBef>
                <a:spcPts val="0"/>
              </a:spcBef>
              <a:buNone/>
              <a:defRPr sz="3600" b="1" spc="-150" baseline="0"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26525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3E8660-BD03-9DBA-9F27-92B953591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70716-1DFD-E96E-77AC-224DB37BB5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0094D3-6482-D516-F215-AAD295B6F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887A73-1AE0-46F8-856A-18EA1CF30A1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562307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E40EF-D719-C1DF-C21A-2CF2ACF95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154D67-7283-208E-229E-EF4878C71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FBDCE-B7CC-6ED6-F37D-087059BBC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79D9D01-1391-45E0-A9C5-C04635A436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88032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A1B8B84-BA43-81F2-03D3-23F157EDDE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9C23C139-D613-6FE7-8352-A2E3C1C6D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D763CA6A-FAB2-9598-5FD6-5C5FFE4CC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877344-E1C7-49F4-9630-5A0F623202D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2023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C99FE01-5AE9-7CCB-1DBD-1304A57AD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3A2B8239-FCBD-23CF-FA37-CDC50DB05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7E3DACE7-853A-4CB8-B825-278E151B1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ED20D7B-F2AF-465A-8627-050A33B6A2E6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997971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70E68BBE-9DA8-9C9C-D822-7FC9D3829C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3BD6A7CF-E35D-4F42-293C-8BAB3F1350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D87C34F-2852-49F1-C32D-490DE9743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B3AC73-65EA-4970-A755-094E5C634C8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99387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D25E5740-931D-F5B1-D23F-DCBD0C38C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F48D1279-085F-FADC-9335-EE951FC2F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2FCD80BA-8A05-EF30-056C-D3B895E35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05AE7E5-2F0D-40CB-89DC-60190FE7F765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259605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B0265D46-A9C7-CD06-5134-985F83276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C8A55F7D-AFEF-402F-45C6-533ED83EF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F7864CC-5912-595A-947D-86ED4368FB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715581-CD01-4CEC-BC8F-7353CE8268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20446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E467ABF-5DBD-0F44-6269-D1296B66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31729259-95EB-ABB4-8CC1-6AAA526DCD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62D7086-DF65-36F8-E6B6-082068B3EE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2052F0-E69A-488D-AA78-DE7ABB9591C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5026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A203AAE-04EA-FB40-EB07-8B5C207984B1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B0F4528A-9CB7-CDAF-ED2B-34ED9244113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C94811-E68F-A5B1-AEDA-C6AFA290A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/>
              <a:t>21/12/2020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10422-B7F7-81EF-261E-27508681B4B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defRPr sz="1200">
                <a:solidFill>
                  <a:srgbClr val="898989"/>
                </a:solidFill>
                <a:latin typeface="Calibri" pitchFamily="34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938BB7-5B9C-07D9-CEF5-0333C505508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5875A4CA-FE82-4068-9563-37A5A44B587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833" r:id="rId1"/>
    <p:sldLayoutId id="2147484834" r:id="rId2"/>
    <p:sldLayoutId id="2147484835" r:id="rId3"/>
    <p:sldLayoutId id="2147484836" r:id="rId4"/>
    <p:sldLayoutId id="2147484837" r:id="rId5"/>
    <p:sldLayoutId id="2147484838" r:id="rId6"/>
    <p:sldLayoutId id="2147484839" r:id="rId7"/>
    <p:sldLayoutId id="2147484840" r:id="rId8"/>
    <p:sldLayoutId id="2147484841" r:id="rId9"/>
    <p:sldLayoutId id="2147484842" r:id="rId10"/>
    <p:sldLayoutId id="2147484843" r:id="rId11"/>
    <p:sldLayoutId id="2147484844" r:id="rId12"/>
    <p:sldLayoutId id="2147484861" r:id="rId13"/>
    <p:sldLayoutId id="2147484862" r:id="rId14"/>
  </p:sldLayoutIdLst>
  <p:hf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4">
            <a:extLst>
              <a:ext uri="{FF2B5EF4-FFF2-40B4-BE49-F238E27FC236}">
                <a16:creationId xmlns:a16="http://schemas.microsoft.com/office/drawing/2014/main" id="{82CCF8E8-8D44-B829-5D34-BCFE6E2C9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en-US" dirty="0"/>
              <a:t>BITS </a:t>
            </a:r>
            <a:r>
              <a:rPr lang="en-US" altLang="en-US" dirty="0" err="1"/>
              <a:t>Pilani</a:t>
            </a:r>
            <a:r>
              <a:rPr lang="en-US" altLang="en-US" dirty="0"/>
              <a:t> </a:t>
            </a:r>
            <a:br>
              <a:rPr lang="en-US" altLang="en-US" dirty="0"/>
            </a:br>
            <a:r>
              <a:rPr lang="en-US" altLang="en-US" dirty="0"/>
              <a:t>Digital Design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4BD772D-9840-4762-E3C3-128057D3E943}"/>
              </a:ext>
            </a:extLst>
          </p:cNvPr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en-US" dirty="0"/>
              <a:t>Prof. GSS </a:t>
            </a:r>
            <a:r>
              <a:rPr lang="en-US" dirty="0" err="1"/>
              <a:t>Chalapathi</a:t>
            </a:r>
            <a:r>
              <a:rPr lang="en-US" dirty="0"/>
              <a:t>, Prof. Saurabh Gandhi (EEE department)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62F8E-C398-456B-AEAB-F0452DA6A58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does this circuit do?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AC69B161-46D9-4295-9FB1-5844078A75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6944" b="8418"/>
          <a:stretch/>
        </p:blipFill>
        <p:spPr bwMode="auto">
          <a:xfrm>
            <a:off x="333967" y="1493838"/>
            <a:ext cx="5152434" cy="4144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406833E8-3F51-4408-9A63-025DB7FBF73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-358" b="8418"/>
          <a:stretch/>
        </p:blipFill>
        <p:spPr bwMode="auto">
          <a:xfrm>
            <a:off x="333966" y="1493838"/>
            <a:ext cx="8200433" cy="414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81CAD5C-AD3C-450D-BFB6-210DE8616482}"/>
              </a:ext>
            </a:extLst>
          </p:cNvPr>
          <p:cNvSpPr txBox="1"/>
          <p:nvPr/>
        </p:nvSpPr>
        <p:spPr>
          <a:xfrm>
            <a:off x="6844189" y="4419600"/>
            <a:ext cx="11268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EX-OR!</a:t>
            </a:r>
          </a:p>
        </p:txBody>
      </p:sp>
    </p:spTree>
    <p:extLst>
      <p:ext uri="{BB962C8B-B14F-4D97-AF65-F5344CB8AC3E}">
        <p14:creationId xmlns:p14="http://schemas.microsoft.com/office/powerpoint/2010/main" val="1844781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AA587-B355-4F7F-AD79-898D7CEB893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What about this one?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BBB17F8-862C-4027-85FA-0277C4A8990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68"/>
          <a:stretch/>
        </p:blipFill>
        <p:spPr bwMode="auto">
          <a:xfrm>
            <a:off x="304800" y="1885087"/>
            <a:ext cx="8229600" cy="3448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5091F0A-E1D7-40DE-A7A1-8E7D19A1EB7D}"/>
              </a:ext>
            </a:extLst>
          </p:cNvPr>
          <p:cNvSpPr txBox="1"/>
          <p:nvPr/>
        </p:nvSpPr>
        <p:spPr>
          <a:xfrm>
            <a:off x="3352800" y="5638800"/>
            <a:ext cx="2438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b="1" dirty="0"/>
              <a:t>Gated D-latch!</a:t>
            </a:r>
          </a:p>
        </p:txBody>
      </p:sp>
    </p:spTree>
    <p:extLst>
      <p:ext uri="{BB962C8B-B14F-4D97-AF65-F5344CB8AC3E}">
        <p14:creationId xmlns:p14="http://schemas.microsoft.com/office/powerpoint/2010/main" val="10390744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084829-3DF3-46AA-8090-5C9833E7E8E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Build a mux with TGs</a:t>
            </a:r>
            <a:br>
              <a:rPr lang="en-US" dirty="0"/>
            </a:br>
            <a:r>
              <a:rPr lang="en-US" dirty="0"/>
              <a:t>(2-to-1 and 4-to-1)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E4663982-0C9F-45C4-8CCE-4837B35831A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051"/>
          <a:stretch/>
        </p:blipFill>
        <p:spPr bwMode="auto">
          <a:xfrm>
            <a:off x="457200" y="1447799"/>
            <a:ext cx="4343400" cy="50412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590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C11615-530D-4854-A751-8D6F426FC6FD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Metal Oxide Semiconductors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396764CC-7F47-44D1-8359-90988DBCBBEA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7900" y="1600200"/>
            <a:ext cx="4648200" cy="23334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88E058CC-98D3-4F16-B8D1-CBC67076EF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787" y="4153693"/>
            <a:ext cx="8226425" cy="2208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903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6C3C26-4DA1-4F5C-A73F-EC5441B30A0C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MOS Gates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B29E29BC-0634-4196-BB84-1C589C52E4E3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968" r="38732" b="42091"/>
          <a:stretch/>
        </p:blipFill>
        <p:spPr bwMode="auto">
          <a:xfrm>
            <a:off x="3200400" y="1493838"/>
            <a:ext cx="1905000" cy="2620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51D4770D-3C6C-43F5-BBB7-A2EEF1532EE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79" r="68779" b="5051"/>
          <a:stretch/>
        </p:blipFill>
        <p:spPr bwMode="auto">
          <a:xfrm>
            <a:off x="1371600" y="1493838"/>
            <a:ext cx="1905000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A39EA7CB-2BB6-4AFF-8CBF-ECF88FB88F8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0" r="-337" b="5051"/>
          <a:stretch/>
        </p:blipFill>
        <p:spPr bwMode="auto">
          <a:xfrm>
            <a:off x="1355912" y="1493838"/>
            <a:ext cx="6111688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99576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2BC59F1-869A-47E8-BF0C-275E3201F1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93837"/>
            <a:ext cx="4038600" cy="4906963"/>
          </a:xfrm>
        </p:spPr>
        <p:txBody>
          <a:bodyPr>
            <a:normAutofit fontScale="85000" lnSpcReduction="1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Bipolar transistors control a current (</a:t>
            </a:r>
            <a:r>
              <a:rPr lang="en-US" i="1" dirty="0"/>
              <a:t>I</a:t>
            </a:r>
            <a:r>
              <a:rPr lang="en-US" i="1" baseline="-25000" dirty="0"/>
              <a:t>C</a:t>
            </a:r>
            <a:r>
              <a:rPr lang="en-US" dirty="0"/>
              <a:t>) by changing another current </a:t>
            </a:r>
            <a:r>
              <a:rPr lang="en-US" i="1" dirty="0"/>
              <a:t>(I</a:t>
            </a:r>
            <a:r>
              <a:rPr lang="en-US" i="1" baseline="-25000" dirty="0"/>
              <a:t>B</a:t>
            </a:r>
            <a:r>
              <a:rPr lang="en-US" dirty="0"/>
              <a:t>)</a:t>
            </a:r>
            <a:endParaRPr lang="en-US" i="1" baseline="-25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Complex design involving multiple transistors, resistors and diodes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High power consumption since continuous current flows</a:t>
            </a:r>
            <a:br>
              <a:rPr lang="en-US" dirty="0"/>
            </a:br>
            <a:r>
              <a:rPr lang="en-US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Lower density on chips since each gate requires more components and thus more 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More susceptible to electrical noise</a:t>
            </a:r>
            <a:br>
              <a:rPr lang="en-US" dirty="0"/>
            </a:br>
            <a:r>
              <a:rPr lang="en-US" dirty="0"/>
              <a:t>…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Very tight voltage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5A2227-98FC-43F4-B475-8383D8C2F30A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Current controlled vs voltage controlled devices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8B9B3040-D740-4A13-994E-3369BA6B24F3}"/>
              </a:ext>
            </a:extLst>
          </p:cNvPr>
          <p:cNvSpPr txBox="1">
            <a:spLocks/>
          </p:cNvSpPr>
          <p:nvPr/>
        </p:nvSpPr>
        <p:spPr bwMode="auto">
          <a:xfrm>
            <a:off x="4800602" y="1493836"/>
            <a:ext cx="4038600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>
            <a:lvl1pPr marL="342900" marR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01141"/>
              </a:buClr>
              <a:buSzTx/>
              <a:buFont typeface="Arial" pitchFamily="34" charset="0"/>
              <a:buNone/>
              <a:tabLst/>
              <a:defRPr sz="24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742950" marR="0" indent="-28575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–"/>
              <a:tabLst/>
              <a:defRPr sz="1600" kern="120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Arial" pitchFamily="34" charset="0"/>
              <a:buChar char="•"/>
            </a:pPr>
            <a:r>
              <a:rPr lang="en-US" sz="2000" dirty="0"/>
              <a:t>MOSFETs control a current by changing the applied voltage</a:t>
            </a:r>
            <a:br>
              <a:rPr lang="en-US" sz="2000" dirty="0"/>
            </a:br>
            <a:r>
              <a:rPr lang="en-US" sz="2000" dirty="0"/>
              <a:t>…</a:t>
            </a:r>
            <a:endParaRPr lang="en-US" sz="2000" i="1" baseline="-25000" dirty="0"/>
          </a:p>
          <a:p>
            <a:pPr>
              <a:buFont typeface="Arial" pitchFamily="34" charset="0"/>
              <a:buChar char="•"/>
            </a:pPr>
            <a:r>
              <a:rPr lang="en-US" sz="2000" dirty="0"/>
              <a:t>Very simple structure</a:t>
            </a:r>
            <a:br>
              <a:rPr lang="en-US" sz="2000" dirty="0"/>
            </a:br>
            <a:r>
              <a:rPr lang="en-US" sz="2000" dirty="0"/>
              <a:t>…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Very low, since one transistor is always off, so no current path from </a:t>
            </a:r>
            <a:r>
              <a:rPr lang="en-US" sz="2000" dirty="0" err="1"/>
              <a:t>V</a:t>
            </a:r>
            <a:r>
              <a:rPr lang="en-US" sz="2000" baseline="-25000" dirty="0" err="1"/>
              <a:t>cc</a:t>
            </a:r>
            <a:r>
              <a:rPr lang="en-US" sz="2000" dirty="0"/>
              <a:t> to ground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Each device is small, so can accommodate more devices in the same space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More tolerant to electrical noise due to a sharp switching threshold</a:t>
            </a:r>
          </a:p>
          <a:p>
            <a:pPr>
              <a:buFont typeface="Arial" pitchFamily="34" charset="0"/>
              <a:buChar char="•"/>
            </a:pPr>
            <a:r>
              <a:rPr lang="en-US" sz="2000" dirty="0"/>
              <a:t>Large operating voltages</a:t>
            </a:r>
          </a:p>
        </p:txBody>
      </p:sp>
    </p:spTree>
    <p:extLst>
      <p:ext uri="{BB962C8B-B14F-4D97-AF65-F5344CB8AC3E}">
        <p14:creationId xmlns:p14="http://schemas.microsoft.com/office/powerpoint/2010/main" val="37722949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4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qr code on a white background&#10;&#10;AI-generated content may be incorrect.">
            <a:extLst>
              <a:ext uri="{FF2B5EF4-FFF2-40B4-BE49-F238E27FC236}">
                <a16:creationId xmlns:a16="http://schemas.microsoft.com/office/drawing/2014/main" id="{60A1A136-0209-90F1-B1E4-6D0F79EE265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" y="1447800"/>
            <a:ext cx="5105400" cy="51054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4439D3-5825-E989-96F9-EF0D6E48C418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Attendance!</a:t>
            </a:r>
            <a:endParaRPr lang="en-I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DC6D221-3557-4B26-23D4-4BAF1442A190}"/>
              </a:ext>
            </a:extLst>
          </p:cNvPr>
          <p:cNvSpPr txBox="1"/>
          <p:nvPr/>
        </p:nvSpPr>
        <p:spPr>
          <a:xfrm>
            <a:off x="5486400" y="1905000"/>
            <a:ext cx="3352800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Will be opened only during the attendance window.</a:t>
            </a:r>
          </a:p>
          <a:p>
            <a:endParaRPr lang="en-IN" dirty="0"/>
          </a:p>
          <a:p>
            <a:r>
              <a:rPr lang="en-IN" dirty="0"/>
              <a:t>Enable location on your device.</a:t>
            </a:r>
          </a:p>
          <a:p>
            <a:endParaRPr lang="en-IN" dirty="0"/>
          </a:p>
          <a:p>
            <a:r>
              <a:rPr lang="en-IN" dirty="0"/>
              <a:t>Grant any location permissions requested by the website.</a:t>
            </a:r>
          </a:p>
          <a:p>
            <a:endParaRPr lang="en-IN" dirty="0"/>
          </a:p>
          <a:p>
            <a:r>
              <a:rPr lang="en-IN" dirty="0"/>
              <a:t>Refresh the page.</a:t>
            </a:r>
          </a:p>
          <a:p>
            <a:endParaRPr lang="en-IN" dirty="0"/>
          </a:p>
          <a:p>
            <a:r>
              <a:rPr lang="en-IN" dirty="0"/>
              <a:t>Try submitting again.</a:t>
            </a:r>
          </a:p>
        </p:txBody>
      </p:sp>
    </p:spTree>
    <p:extLst>
      <p:ext uri="{BB962C8B-B14F-4D97-AF65-F5344CB8AC3E}">
        <p14:creationId xmlns:p14="http://schemas.microsoft.com/office/powerpoint/2010/main" val="2425401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97713-01B1-4DE1-AC29-C3C7B2DF05C6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Complementary MOS (CMOS)</a:t>
            </a:r>
          </a:p>
        </p:txBody>
      </p:sp>
      <p:pic>
        <p:nvPicPr>
          <p:cNvPr id="1026" name="Picture 2" descr="What is a CMOS Logic IC? | Toshiba Electronic Devices &amp; Storage Corporation  | Asia-English">
            <a:extLst>
              <a:ext uri="{FF2B5EF4-FFF2-40B4-BE49-F238E27FC236}">
                <a16:creationId xmlns:a16="http://schemas.microsoft.com/office/drawing/2014/main" id="{CA6DE6CF-1F67-414D-95F6-048A5DBAACC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870" y="1645467"/>
            <a:ext cx="7939459" cy="42227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8801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86ED5-B77A-4949-9FDA-2D5A1F0A723B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CMOS schematics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9B1B723-8E6B-466A-8329-8306305B8AA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7150" y="1493838"/>
            <a:ext cx="8164899" cy="4525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117643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C57547-B06A-4DE9-B00C-97DD450A6CC2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CMOS gates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0D5621DD-C8DA-409B-9E12-5B713BFAC50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026" r="39013" b="57243"/>
          <a:stretch/>
        </p:blipFill>
        <p:spPr bwMode="auto">
          <a:xfrm>
            <a:off x="3048000" y="1493838"/>
            <a:ext cx="2057400" cy="193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A0BD4A07-4004-44FE-BCEC-F05606A79C8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r="52442" b="5049"/>
          <a:stretch/>
        </p:blipFill>
        <p:spPr bwMode="auto">
          <a:xfrm>
            <a:off x="1298531" y="1493838"/>
            <a:ext cx="2968669" cy="4297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E4AC51C3-1685-4063-8BEB-A607424B4E3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290" b="5049"/>
          <a:stretch/>
        </p:blipFill>
        <p:spPr bwMode="auto">
          <a:xfrm>
            <a:off x="1298530" y="2819400"/>
            <a:ext cx="6242138" cy="2971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0127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3EA72-03C6-495B-9DED-F8BC9DB4D934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r>
              <a:rPr lang="en-US" dirty="0"/>
              <a:t>Transmission gates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CE3C1035-5EAC-4AA6-9CBD-1328DA5821D6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18"/>
          <a:stretch/>
        </p:blipFill>
        <p:spPr bwMode="auto">
          <a:xfrm>
            <a:off x="90142" y="1371600"/>
            <a:ext cx="6918671" cy="5099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>
            <a:extLst>
              <a:ext uri="{FF2B5EF4-FFF2-40B4-BE49-F238E27FC236}">
                <a16:creationId xmlns:a16="http://schemas.microsoft.com/office/drawing/2014/main" id="{C9EC30F2-6FD5-41B1-95BF-FFEB1AF35A4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4545" y="4583906"/>
            <a:ext cx="2798363" cy="180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0457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pptA48A.tmp</Template>
  <TotalTime>15552</TotalTime>
  <Words>222</Words>
  <Application>Microsoft Office PowerPoint</Application>
  <PresentationFormat>On-screen Show (4:3)</PresentationFormat>
  <Paragraphs>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BITS Pilani  Digital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bits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Real Time Systems</dc:title>
  <dc:creator>a</dc:creator>
  <cp:lastModifiedBy>Saurabh Gandhi</cp:lastModifiedBy>
  <cp:revision>611</cp:revision>
  <dcterms:created xsi:type="dcterms:W3CDTF">2010-01-15T20:22:21Z</dcterms:created>
  <dcterms:modified xsi:type="dcterms:W3CDTF">2025-10-30T05:56:44Z</dcterms:modified>
</cp:coreProperties>
</file>