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Arial Black"/>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jpmoETcHjfUZGF8HQX2mLzW7KW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ArialBlack-regular.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5a4f15689_5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5a4f15689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5a4f15689_5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5a4f15689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5a4f15689_5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5a4f15689_5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5a4f15689_5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5a4f15689_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5a4f15689_4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5a4f15689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5a4f15689_3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d5a4f15689_3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5a4f15689_3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5a4f15689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5a4f15689_3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5a4f15689_3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5a4f15689_3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5a4f15689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5a4f15689_3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5a4f15689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5a4f15689_5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5a4f15689_5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5a4f15689_5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5a4f15689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5a4f15689_5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5a4f15689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 name="Shape 11"/>
        <p:cNvGrpSpPr/>
        <p:nvPr/>
      </p:nvGrpSpPr>
      <p:grpSpPr>
        <a:xfrm>
          <a:off x="0" y="0"/>
          <a:ext cx="0" cy="0"/>
          <a:chOff x="0" y="0"/>
          <a:chExt cx="0" cy="0"/>
        </a:xfrm>
      </p:grpSpPr>
      <p:sp>
        <p:nvSpPr>
          <p:cNvPr id="12" name="Google Shape;12;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6" name="Shape 16"/>
        <p:cNvGrpSpPr/>
        <p:nvPr/>
      </p:nvGrpSpPr>
      <p:grpSpPr>
        <a:xfrm>
          <a:off x="0" y="0"/>
          <a:ext cx="0" cy="0"/>
          <a:chOff x="0" y="0"/>
          <a:chExt cx="0" cy="0"/>
        </a:xfrm>
      </p:grpSpPr>
      <p:sp>
        <p:nvSpPr>
          <p:cNvPr id="17" name="Google Shape;17;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6" name="Google Shape;2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1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1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1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9.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4.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4.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4.png"/><Relationship Id="rId5"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24.png"/><Relationship Id="rId5" Type="http://schemas.openxmlformats.org/officeDocument/2006/relationships/image" Target="../media/image23.png"/><Relationship Id="rId6"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 Id="rId9" Type="http://schemas.openxmlformats.org/officeDocument/2006/relationships/image" Target="../media/image14.png"/><Relationship Id="rId5" Type="http://schemas.openxmlformats.org/officeDocument/2006/relationships/image" Target="../media/image12.png"/><Relationship Id="rId6" Type="http://schemas.openxmlformats.org/officeDocument/2006/relationships/image" Target="../media/image11.png"/><Relationship Id="rId7" Type="http://schemas.openxmlformats.org/officeDocument/2006/relationships/image" Target="../media/image15.png"/><Relationship Id="rId8"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4.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4.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title"/>
          </p:nvPr>
        </p:nvSpPr>
        <p:spPr>
          <a:xfrm>
            <a:off x="1066800" y="2095500"/>
            <a:ext cx="9685020" cy="121158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15000"/>
              </a:lnSpc>
              <a:spcBef>
                <a:spcPts val="0"/>
              </a:spcBef>
              <a:spcAft>
                <a:spcPts val="0"/>
              </a:spcAft>
              <a:buClr>
                <a:srgbClr val="BF9000"/>
              </a:buClr>
              <a:buSzPct val="100000"/>
              <a:buFont typeface="Calibri"/>
              <a:buNone/>
            </a:pPr>
            <a:br>
              <a:rPr b="0" lang="en-US">
                <a:solidFill>
                  <a:srgbClr val="BF9000"/>
                </a:solidFill>
              </a:rPr>
            </a:br>
            <a:r>
              <a:rPr b="1" i="0" lang="en-US" sz="2700" u="none" strike="noStrike">
                <a:solidFill>
                  <a:srgbClr val="BF9000"/>
                </a:solidFill>
                <a:latin typeface="Arial Black"/>
                <a:ea typeface="Arial Black"/>
                <a:cs typeface="Arial Black"/>
                <a:sym typeface="Arial Black"/>
              </a:rPr>
              <a:t>Network Mapping utility for visualizing and analyzing Large-scale</a:t>
            </a:r>
            <a:r>
              <a:rPr i="0" lang="en-US" sz="2700" u="none" strike="noStrike">
                <a:solidFill>
                  <a:srgbClr val="BF9000"/>
                </a:solidFill>
                <a:latin typeface="Arial Black"/>
                <a:ea typeface="Arial Black"/>
                <a:cs typeface="Arial Black"/>
                <a:sym typeface="Arial Black"/>
              </a:rPr>
              <a:t> </a:t>
            </a:r>
            <a:r>
              <a:rPr b="1" i="0" lang="en-US" sz="2700" u="none" strike="noStrike">
                <a:solidFill>
                  <a:srgbClr val="BF9000"/>
                </a:solidFill>
                <a:latin typeface="Arial Black"/>
                <a:ea typeface="Arial Black"/>
                <a:cs typeface="Arial Black"/>
                <a:sym typeface="Arial Black"/>
              </a:rPr>
              <a:t>Network Scans</a:t>
            </a:r>
            <a:br>
              <a:rPr lang="en-US"/>
            </a:br>
            <a:endParaRPr/>
          </a:p>
        </p:txBody>
      </p:sp>
      <p:pic>
        <p:nvPicPr>
          <p:cNvPr id="85" name="Google Shape;85;p1"/>
          <p:cNvPicPr preferRelativeResize="0"/>
          <p:nvPr/>
        </p:nvPicPr>
        <p:blipFill rotWithShape="1">
          <a:blip r:embed="rId3">
            <a:alphaModFix/>
          </a:blip>
          <a:srcRect b="0" l="0" r="0" t="0"/>
          <a:stretch/>
        </p:blipFill>
        <p:spPr>
          <a:xfrm>
            <a:off x="575309" y="118268"/>
            <a:ext cx="11029951" cy="1819275"/>
          </a:xfrm>
          <a:prstGeom prst="rect">
            <a:avLst/>
          </a:prstGeom>
          <a:noFill/>
          <a:ln>
            <a:noFill/>
          </a:ln>
        </p:spPr>
      </p:pic>
      <p:pic>
        <p:nvPicPr>
          <p:cNvPr id="86" name="Google Shape;86;p1"/>
          <p:cNvPicPr preferRelativeResize="0"/>
          <p:nvPr/>
        </p:nvPicPr>
        <p:blipFill rotWithShape="1">
          <a:blip r:embed="rId4">
            <a:alphaModFix/>
          </a:blip>
          <a:srcRect b="0" l="0" r="0" t="0"/>
          <a:stretch/>
        </p:blipFill>
        <p:spPr>
          <a:xfrm>
            <a:off x="0" y="5953125"/>
            <a:ext cx="12192000" cy="904875"/>
          </a:xfrm>
          <a:prstGeom prst="rect">
            <a:avLst/>
          </a:prstGeom>
          <a:noFill/>
          <a:ln cap="flat" cmpd="sng" w="9525">
            <a:solidFill>
              <a:srgbClr val="BF9000"/>
            </a:solidFill>
            <a:prstDash val="solid"/>
            <a:round/>
            <a:headEnd len="sm" w="sm" type="none"/>
            <a:tailEnd len="sm" w="sm" type="none"/>
          </a:ln>
        </p:spPr>
      </p:pic>
      <p:sp>
        <p:nvSpPr>
          <p:cNvPr id="87" name="Google Shape;87;p1"/>
          <p:cNvSpPr/>
          <p:nvPr/>
        </p:nvSpPr>
        <p:spPr>
          <a:xfrm flipH="1">
            <a:off x="3537610" y="6217838"/>
            <a:ext cx="7749600" cy="399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US" sz="1800" u="none" cap="none" strike="noStrike">
                <a:solidFill>
                  <a:srgbClr val="FEFEFE"/>
                </a:solidFill>
                <a:latin typeface="Arial"/>
                <a:ea typeface="Arial"/>
                <a:cs typeface="Arial"/>
                <a:sym typeface="Arial"/>
              </a:rPr>
              <a:t>Ghadir Alfadhl, </a:t>
            </a:r>
            <a:r>
              <a:rPr b="1" i="0" lang="en-US" sz="1800" u="none" cap="none" strike="noStrike">
                <a:solidFill>
                  <a:schemeClr val="lt1"/>
                </a:solidFill>
                <a:latin typeface="Arial"/>
                <a:ea typeface="Arial"/>
                <a:cs typeface="Arial"/>
                <a:sym typeface="Arial"/>
              </a:rPr>
              <a:t>Anthony Zito, Philip Zuehlke</a:t>
            </a:r>
            <a:r>
              <a:rPr b="1" lang="en-US" sz="1800">
                <a:solidFill>
                  <a:schemeClr val="lt1"/>
                </a:solidFill>
              </a:rPr>
              <a:t>, and </a:t>
            </a:r>
            <a:r>
              <a:rPr b="1" i="0" lang="en-US" sz="1800" u="none" cap="none" strike="noStrike">
                <a:solidFill>
                  <a:schemeClr val="lt1"/>
                </a:solidFill>
                <a:latin typeface="Arial"/>
                <a:ea typeface="Arial"/>
                <a:cs typeface="Arial"/>
                <a:sym typeface="Arial"/>
              </a:rPr>
              <a:t>Cody Snoreck </a:t>
            </a:r>
            <a:endParaRPr b="1" i="0" sz="1800" u="none" cap="none" strike="noStrike">
              <a:solidFill>
                <a:schemeClr val="lt1"/>
              </a:solidFill>
              <a:latin typeface="Arial"/>
              <a:ea typeface="Arial"/>
              <a:cs typeface="Arial"/>
              <a:sym typeface="Arial"/>
            </a:endParaRPr>
          </a:p>
        </p:txBody>
      </p:sp>
      <p:sp>
        <p:nvSpPr>
          <p:cNvPr id="88" name="Google Shape;88;p1"/>
          <p:cNvSpPr/>
          <p:nvPr/>
        </p:nvSpPr>
        <p:spPr>
          <a:xfrm>
            <a:off x="2403959" y="3743806"/>
            <a:ext cx="7010702" cy="424333"/>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202A36"/>
              </a:buClr>
              <a:buSzPts val="450"/>
              <a:buFont typeface="Arial"/>
              <a:buNone/>
            </a:pPr>
            <a:r>
              <a:rPr b="1" i="0" lang="en-US" sz="1800" u="none" cap="none" strike="noStrike">
                <a:solidFill>
                  <a:schemeClr val="dk1"/>
                </a:solidFill>
                <a:latin typeface="Arial"/>
                <a:ea typeface="Arial"/>
                <a:cs typeface="Arial"/>
                <a:sym typeface="Arial"/>
              </a:rPr>
              <a:t>Final Presentation</a:t>
            </a:r>
            <a:endParaRPr b="1"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202A36"/>
              </a:buClr>
              <a:buSzPts val="300"/>
              <a:buFont typeface="Arial"/>
              <a:buNone/>
            </a:pPr>
            <a:r>
              <a:t/>
            </a:r>
            <a:endParaRPr b="0" i="0" sz="1200" u="none" cap="none" strike="noStrike">
              <a:solidFill>
                <a:srgbClr val="202A36"/>
              </a:solidFill>
              <a:latin typeface="Arial"/>
              <a:ea typeface="Arial"/>
              <a:cs typeface="Arial"/>
              <a:sym typeface="Arial"/>
            </a:endParaRPr>
          </a:p>
          <a:p>
            <a:pPr indent="0" lvl="0" marL="0" marR="0" rtl="0" algn="ctr">
              <a:spcBef>
                <a:spcPts val="0"/>
              </a:spcBef>
              <a:spcAft>
                <a:spcPts val="0"/>
              </a:spcAft>
              <a:buNone/>
            </a:pPr>
            <a:r>
              <a:rPr b="0" i="0" lang="en-US" sz="1600" u="none" cap="none" strike="noStrike">
                <a:solidFill>
                  <a:srgbClr val="202A36"/>
                </a:solidFill>
                <a:latin typeface="Calibri"/>
                <a:ea typeface="Calibri"/>
                <a:cs typeface="Calibri"/>
                <a:sym typeface="Calibri"/>
              </a:rPr>
              <a:t>Technical Directors:</a:t>
            </a:r>
            <a:endParaRPr b="0" i="0" sz="1600" u="none" cap="none" strike="noStrike">
              <a:solidFill>
                <a:srgbClr val="202A36"/>
              </a:solidFill>
              <a:latin typeface="Calibri"/>
              <a:ea typeface="Calibri"/>
              <a:cs typeface="Calibri"/>
              <a:sym typeface="Calibri"/>
            </a:endParaRPr>
          </a:p>
          <a:p>
            <a:pPr indent="0" lvl="0" marL="0" marR="0" rtl="0" algn="ctr">
              <a:spcBef>
                <a:spcPts val="0"/>
              </a:spcBef>
              <a:spcAft>
                <a:spcPts val="0"/>
              </a:spcAft>
              <a:buNone/>
            </a:pPr>
            <a:r>
              <a:rPr b="0" i="0" lang="en-US" sz="1600" u="none" cap="none" strike="noStrike">
                <a:solidFill>
                  <a:schemeClr val="dk1"/>
                </a:solidFill>
                <a:latin typeface="Calibri"/>
                <a:ea typeface="Calibri"/>
                <a:cs typeface="Calibri"/>
                <a:sym typeface="Calibri"/>
              </a:rPr>
              <a:t>Celeste Matarazzo</a:t>
            </a:r>
            <a:endParaRPr b="1" i="0" sz="16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0" i="0" lang="en-US" sz="1600" u="none" cap="none" strike="noStrike">
                <a:solidFill>
                  <a:srgbClr val="222222"/>
                </a:solidFill>
                <a:latin typeface="Calibri"/>
                <a:ea typeface="Calibri"/>
                <a:cs typeface="Calibri"/>
                <a:sym typeface="Calibri"/>
              </a:rPr>
              <a:t>Domingo Colon</a:t>
            </a:r>
            <a:endParaRPr/>
          </a:p>
          <a:p>
            <a:pPr indent="0" lvl="0" marL="0" marR="0" rtl="0" algn="ctr">
              <a:spcBef>
                <a:spcPts val="0"/>
              </a:spcBef>
              <a:spcAft>
                <a:spcPts val="0"/>
              </a:spcAft>
              <a:buNone/>
            </a:pPr>
            <a:r>
              <a:t/>
            </a:r>
            <a:endParaRPr b="0" i="0" sz="1600" u="none" cap="none" strike="noStrike">
              <a:solidFill>
                <a:srgbClr val="222222"/>
              </a:solidFill>
              <a:latin typeface="Calibri"/>
              <a:ea typeface="Calibri"/>
              <a:cs typeface="Calibri"/>
              <a:sym typeface="Calibri"/>
            </a:endParaRPr>
          </a:p>
          <a:p>
            <a:pPr indent="0" lvl="0" marL="0" marR="0" rtl="0" algn="ctr">
              <a:spcBef>
                <a:spcPts val="0"/>
              </a:spcBef>
              <a:spcAft>
                <a:spcPts val="0"/>
              </a:spcAft>
              <a:buNone/>
            </a:pPr>
            <a:r>
              <a:rPr b="0" i="0" lang="en-US" sz="1600" u="none" cap="none" strike="noStrike">
                <a:solidFill>
                  <a:srgbClr val="202A36"/>
                </a:solidFill>
                <a:latin typeface="Calibri"/>
                <a:ea typeface="Calibri"/>
                <a:cs typeface="Calibri"/>
                <a:sym typeface="Calibri"/>
              </a:rPr>
              <a:t>Faculty Supervisor: </a:t>
            </a:r>
            <a:endParaRPr/>
          </a:p>
          <a:p>
            <a:pPr indent="0" lvl="0" marL="0" marR="0" rtl="0" algn="ctr">
              <a:spcBef>
                <a:spcPts val="0"/>
              </a:spcBef>
              <a:spcAft>
                <a:spcPts val="0"/>
              </a:spcAft>
              <a:buNone/>
            </a:pPr>
            <a:r>
              <a:rPr b="0" i="0" lang="en-US" sz="1600" u="none" cap="none" strike="noStrike">
                <a:solidFill>
                  <a:srgbClr val="202A36"/>
                </a:solidFill>
                <a:latin typeface="Calibri"/>
                <a:ea typeface="Calibri"/>
                <a:cs typeface="Calibri"/>
                <a:sym typeface="Calibri"/>
              </a:rPr>
              <a:t>Dr. Ying Luo</a:t>
            </a:r>
            <a:endParaRPr b="0" i="0" sz="1600" u="none" cap="none" strike="noStrike">
              <a:solidFill>
                <a:srgbClr val="202A36"/>
              </a:solidFill>
              <a:latin typeface="Calibri"/>
              <a:ea typeface="Calibri"/>
              <a:cs typeface="Calibri"/>
              <a:sym typeface="Calibri"/>
            </a:endParaRPr>
          </a:p>
          <a:p>
            <a:pPr indent="0" lvl="0" marL="0" marR="0" rtl="0" algn="ctr">
              <a:lnSpc>
                <a:spcPct val="100000"/>
              </a:lnSpc>
              <a:spcBef>
                <a:spcPts val="0"/>
              </a:spcBef>
              <a:spcAft>
                <a:spcPts val="0"/>
              </a:spcAft>
              <a:buClr>
                <a:srgbClr val="202A36"/>
              </a:buClr>
              <a:buSzPts val="300"/>
              <a:buFont typeface="Arial"/>
              <a:buNone/>
            </a:pPr>
            <a:r>
              <a:t/>
            </a:r>
            <a:endParaRPr b="0" i="0" sz="1200" u="none" cap="none" strike="noStrike">
              <a:solidFill>
                <a:srgbClr val="202A36"/>
              </a:solidFill>
              <a:latin typeface="Arial"/>
              <a:ea typeface="Arial"/>
              <a:cs typeface="Arial"/>
              <a:sym typeface="Arial"/>
            </a:endParaRPr>
          </a:p>
        </p:txBody>
      </p:sp>
      <p:pic>
        <p:nvPicPr>
          <p:cNvPr id="89" name="Google Shape;89;p1"/>
          <p:cNvPicPr preferRelativeResize="0"/>
          <p:nvPr/>
        </p:nvPicPr>
        <p:blipFill rotWithShape="1">
          <a:blip r:embed="rId5">
            <a:alphaModFix/>
          </a:blip>
          <a:srcRect b="0" l="0" r="0" t="0"/>
          <a:stretch/>
        </p:blipFill>
        <p:spPr>
          <a:xfrm>
            <a:off x="133350" y="6096001"/>
            <a:ext cx="962025" cy="64373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gd5a4f15689_5_12"/>
          <p:cNvPicPr preferRelativeResize="0"/>
          <p:nvPr/>
        </p:nvPicPr>
        <p:blipFill rotWithShape="1">
          <a:blip r:embed="rId3">
            <a:alphaModFix/>
          </a:blip>
          <a:srcRect b="0" l="0" r="0" t="0"/>
          <a:stretch/>
        </p:blipFill>
        <p:spPr>
          <a:xfrm>
            <a:off x="0" y="6191250"/>
            <a:ext cx="12192000" cy="666750"/>
          </a:xfrm>
          <a:prstGeom prst="rect">
            <a:avLst/>
          </a:prstGeom>
          <a:noFill/>
          <a:ln>
            <a:noFill/>
          </a:ln>
        </p:spPr>
      </p:pic>
      <p:pic>
        <p:nvPicPr>
          <p:cNvPr id="167" name="Google Shape;167;gd5a4f15689_5_12"/>
          <p:cNvPicPr preferRelativeResize="0"/>
          <p:nvPr/>
        </p:nvPicPr>
        <p:blipFill>
          <a:blip r:embed="rId4">
            <a:alphaModFix/>
          </a:blip>
          <a:stretch>
            <a:fillRect/>
          </a:stretch>
        </p:blipFill>
        <p:spPr>
          <a:xfrm>
            <a:off x="152400" y="152400"/>
            <a:ext cx="11887199" cy="4422038"/>
          </a:xfrm>
          <a:prstGeom prst="rect">
            <a:avLst/>
          </a:prstGeom>
          <a:noFill/>
          <a:ln>
            <a:noFill/>
          </a:ln>
        </p:spPr>
      </p:pic>
      <p:pic>
        <p:nvPicPr>
          <p:cNvPr id="168" name="Google Shape;168;gd5a4f15689_5_12"/>
          <p:cNvPicPr preferRelativeResize="0"/>
          <p:nvPr/>
        </p:nvPicPr>
        <p:blipFill rotWithShape="1">
          <a:blip r:embed="rId5">
            <a:alphaModFix/>
          </a:blip>
          <a:srcRect b="0" l="0" r="0" t="0"/>
          <a:stretch/>
        </p:blipFill>
        <p:spPr>
          <a:xfrm>
            <a:off x="142875" y="6316543"/>
            <a:ext cx="847725" cy="43668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gd5a4f15689_5_17"/>
          <p:cNvPicPr preferRelativeResize="0"/>
          <p:nvPr/>
        </p:nvPicPr>
        <p:blipFill>
          <a:blip r:embed="rId3">
            <a:alphaModFix/>
          </a:blip>
          <a:stretch>
            <a:fillRect/>
          </a:stretch>
        </p:blipFill>
        <p:spPr>
          <a:xfrm>
            <a:off x="152400" y="152400"/>
            <a:ext cx="11887198" cy="4322618"/>
          </a:xfrm>
          <a:prstGeom prst="rect">
            <a:avLst/>
          </a:prstGeom>
          <a:noFill/>
          <a:ln>
            <a:noFill/>
          </a:ln>
        </p:spPr>
      </p:pic>
      <p:pic>
        <p:nvPicPr>
          <p:cNvPr id="174" name="Google Shape;174;gd5a4f15689_5_17"/>
          <p:cNvPicPr preferRelativeResize="0"/>
          <p:nvPr/>
        </p:nvPicPr>
        <p:blipFill rotWithShape="1">
          <a:blip r:embed="rId4">
            <a:alphaModFix/>
          </a:blip>
          <a:srcRect b="0" l="0" r="0" t="0"/>
          <a:stretch/>
        </p:blipFill>
        <p:spPr>
          <a:xfrm>
            <a:off x="0" y="6191250"/>
            <a:ext cx="12192000" cy="666750"/>
          </a:xfrm>
          <a:prstGeom prst="rect">
            <a:avLst/>
          </a:prstGeom>
          <a:noFill/>
          <a:ln>
            <a:noFill/>
          </a:ln>
        </p:spPr>
      </p:pic>
      <p:pic>
        <p:nvPicPr>
          <p:cNvPr id="175" name="Google Shape;175;gd5a4f15689_5_17"/>
          <p:cNvPicPr preferRelativeResize="0"/>
          <p:nvPr/>
        </p:nvPicPr>
        <p:blipFill rotWithShape="1">
          <a:blip r:embed="rId5">
            <a:alphaModFix/>
          </a:blip>
          <a:srcRect b="0" l="0" r="0" t="0"/>
          <a:stretch/>
        </p:blipFill>
        <p:spPr>
          <a:xfrm>
            <a:off x="142875" y="6316543"/>
            <a:ext cx="847725" cy="43668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gd5a4f15689_5_22"/>
          <p:cNvPicPr preferRelativeResize="0"/>
          <p:nvPr/>
        </p:nvPicPr>
        <p:blipFill>
          <a:blip r:embed="rId3">
            <a:alphaModFix/>
          </a:blip>
          <a:stretch>
            <a:fillRect/>
          </a:stretch>
        </p:blipFill>
        <p:spPr>
          <a:xfrm>
            <a:off x="213700" y="1621300"/>
            <a:ext cx="11887198" cy="4500978"/>
          </a:xfrm>
          <a:prstGeom prst="rect">
            <a:avLst/>
          </a:prstGeom>
          <a:noFill/>
          <a:ln>
            <a:noFill/>
          </a:ln>
        </p:spPr>
      </p:pic>
      <p:pic>
        <p:nvPicPr>
          <p:cNvPr id="181" name="Google Shape;181;gd5a4f15689_5_22"/>
          <p:cNvPicPr preferRelativeResize="0"/>
          <p:nvPr/>
        </p:nvPicPr>
        <p:blipFill rotWithShape="1">
          <a:blip r:embed="rId4">
            <a:alphaModFix/>
          </a:blip>
          <a:srcRect b="0" l="0" r="0" t="0"/>
          <a:stretch/>
        </p:blipFill>
        <p:spPr>
          <a:xfrm>
            <a:off x="0" y="6191250"/>
            <a:ext cx="12192000" cy="666750"/>
          </a:xfrm>
          <a:prstGeom prst="rect">
            <a:avLst/>
          </a:prstGeom>
          <a:noFill/>
          <a:ln>
            <a:noFill/>
          </a:ln>
        </p:spPr>
      </p:pic>
      <p:pic>
        <p:nvPicPr>
          <p:cNvPr id="182" name="Google Shape;182;gd5a4f15689_5_22"/>
          <p:cNvPicPr preferRelativeResize="0"/>
          <p:nvPr/>
        </p:nvPicPr>
        <p:blipFill rotWithShape="1">
          <a:blip r:embed="rId5">
            <a:alphaModFix/>
          </a:blip>
          <a:srcRect b="0" l="0" r="0" t="0"/>
          <a:stretch/>
        </p:blipFill>
        <p:spPr>
          <a:xfrm>
            <a:off x="142875" y="6316543"/>
            <a:ext cx="847725" cy="436682"/>
          </a:xfrm>
          <a:prstGeom prst="rect">
            <a:avLst/>
          </a:prstGeom>
          <a:noFill/>
          <a:ln>
            <a:noFill/>
          </a:ln>
        </p:spPr>
      </p:pic>
      <p:sp>
        <p:nvSpPr>
          <p:cNvPr id="183" name="Google Shape;183;gd5a4f15689_5_22"/>
          <p:cNvSpPr txBox="1"/>
          <p:nvPr/>
        </p:nvSpPr>
        <p:spPr>
          <a:xfrm>
            <a:off x="621700" y="204000"/>
            <a:ext cx="1092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Ability to highlight changes between consecutive scans</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gd5a4f15689_5_27"/>
          <p:cNvPicPr preferRelativeResize="0"/>
          <p:nvPr/>
        </p:nvPicPr>
        <p:blipFill>
          <a:blip r:embed="rId3">
            <a:alphaModFix/>
          </a:blip>
          <a:stretch>
            <a:fillRect/>
          </a:stretch>
        </p:blipFill>
        <p:spPr>
          <a:xfrm>
            <a:off x="990600" y="1451250"/>
            <a:ext cx="8666600" cy="4653399"/>
          </a:xfrm>
          <a:prstGeom prst="rect">
            <a:avLst/>
          </a:prstGeom>
          <a:noFill/>
          <a:ln>
            <a:noFill/>
          </a:ln>
        </p:spPr>
      </p:pic>
      <p:pic>
        <p:nvPicPr>
          <p:cNvPr id="189" name="Google Shape;189;gd5a4f15689_5_27"/>
          <p:cNvPicPr preferRelativeResize="0"/>
          <p:nvPr/>
        </p:nvPicPr>
        <p:blipFill rotWithShape="1">
          <a:blip r:embed="rId4">
            <a:alphaModFix/>
          </a:blip>
          <a:srcRect b="0" l="0" r="0" t="0"/>
          <a:stretch/>
        </p:blipFill>
        <p:spPr>
          <a:xfrm>
            <a:off x="0" y="6191250"/>
            <a:ext cx="12192000" cy="666750"/>
          </a:xfrm>
          <a:prstGeom prst="rect">
            <a:avLst/>
          </a:prstGeom>
          <a:noFill/>
          <a:ln>
            <a:noFill/>
          </a:ln>
        </p:spPr>
      </p:pic>
      <p:pic>
        <p:nvPicPr>
          <p:cNvPr id="190" name="Google Shape;190;gd5a4f15689_5_27"/>
          <p:cNvPicPr preferRelativeResize="0"/>
          <p:nvPr/>
        </p:nvPicPr>
        <p:blipFill rotWithShape="1">
          <a:blip r:embed="rId5">
            <a:alphaModFix/>
          </a:blip>
          <a:srcRect b="0" l="0" r="0" t="0"/>
          <a:stretch/>
        </p:blipFill>
        <p:spPr>
          <a:xfrm>
            <a:off x="142875" y="6316543"/>
            <a:ext cx="847725" cy="436682"/>
          </a:xfrm>
          <a:prstGeom prst="rect">
            <a:avLst/>
          </a:prstGeom>
          <a:noFill/>
          <a:ln>
            <a:noFill/>
          </a:ln>
        </p:spPr>
      </p:pic>
      <p:sp>
        <p:nvSpPr>
          <p:cNvPr id="191" name="Google Shape;191;gd5a4f15689_5_27"/>
          <p:cNvSpPr txBox="1"/>
          <p:nvPr/>
        </p:nvSpPr>
        <p:spPr>
          <a:xfrm>
            <a:off x="990600" y="318375"/>
            <a:ext cx="89466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400">
                <a:latin typeface="Calibri"/>
                <a:ea typeface="Calibri"/>
                <a:cs typeface="Calibri"/>
                <a:sym typeface="Calibri"/>
              </a:rPr>
              <a:t>Capability to highlight port/service availability</a:t>
            </a:r>
            <a:endParaRPr b="1" sz="34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d5a4f15689_4_11"/>
          <p:cNvSpPr txBox="1"/>
          <p:nvPr>
            <p:ph type="title"/>
          </p:nvPr>
        </p:nvSpPr>
        <p:spPr>
          <a:xfrm>
            <a:off x="838200" y="365125"/>
            <a:ext cx="10515600" cy="1092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t>Current Implementation Problems</a:t>
            </a:r>
            <a:endParaRPr b="1"/>
          </a:p>
        </p:txBody>
      </p:sp>
      <p:sp>
        <p:nvSpPr>
          <p:cNvPr id="197" name="Google Shape;197;gd5a4f15689_4_11"/>
          <p:cNvSpPr txBox="1"/>
          <p:nvPr>
            <p:ph idx="1" type="body"/>
          </p:nvPr>
        </p:nvSpPr>
        <p:spPr>
          <a:xfrm>
            <a:off x="838200" y="1794450"/>
            <a:ext cx="3719100" cy="666600"/>
          </a:xfrm>
          <a:prstGeom prst="rect">
            <a:avLst/>
          </a:prstGeom>
        </p:spPr>
        <p:txBody>
          <a:bodyPr anchorCtr="0" anchor="t" bIns="45700" lIns="91425" spcFirstLastPara="1" rIns="91425" wrap="square" tIns="45700">
            <a:normAutofit fontScale="55000" lnSpcReduction="20000"/>
          </a:bodyPr>
          <a:lstStyle/>
          <a:p>
            <a:pPr indent="0" lvl="0" marL="0" rtl="0" algn="l">
              <a:spcBef>
                <a:spcPts val="1000"/>
              </a:spcBef>
              <a:spcAft>
                <a:spcPts val="0"/>
              </a:spcAft>
              <a:buNone/>
            </a:pPr>
            <a:r>
              <a:rPr lang="en-US" sz="4755"/>
              <a:t>Geolocation </a:t>
            </a:r>
            <a:endParaRPr sz="4755"/>
          </a:p>
          <a:p>
            <a:pPr indent="0" lvl="0" marL="0" rtl="0" algn="l">
              <a:spcBef>
                <a:spcPts val="1000"/>
              </a:spcBef>
              <a:spcAft>
                <a:spcPts val="0"/>
              </a:spcAft>
              <a:buNone/>
            </a:pPr>
            <a:r>
              <a:t/>
            </a:r>
            <a:endParaRPr/>
          </a:p>
        </p:txBody>
      </p:sp>
      <p:pic>
        <p:nvPicPr>
          <p:cNvPr id="198" name="Google Shape;198;gd5a4f15689_4_11"/>
          <p:cNvPicPr preferRelativeResize="0"/>
          <p:nvPr/>
        </p:nvPicPr>
        <p:blipFill rotWithShape="1">
          <a:blip r:embed="rId3">
            <a:alphaModFix/>
          </a:blip>
          <a:srcRect b="0" l="0" r="0" t="0"/>
          <a:stretch/>
        </p:blipFill>
        <p:spPr>
          <a:xfrm>
            <a:off x="0" y="6322100"/>
            <a:ext cx="12192000" cy="535900"/>
          </a:xfrm>
          <a:prstGeom prst="rect">
            <a:avLst/>
          </a:prstGeom>
          <a:noFill/>
          <a:ln>
            <a:noFill/>
          </a:ln>
        </p:spPr>
      </p:pic>
      <p:pic>
        <p:nvPicPr>
          <p:cNvPr id="199" name="Google Shape;199;gd5a4f15689_4_11"/>
          <p:cNvPicPr preferRelativeResize="0"/>
          <p:nvPr/>
        </p:nvPicPr>
        <p:blipFill>
          <a:blip r:embed="rId4">
            <a:alphaModFix/>
          </a:blip>
          <a:stretch>
            <a:fillRect/>
          </a:stretch>
        </p:blipFill>
        <p:spPr>
          <a:xfrm>
            <a:off x="68825" y="2944525"/>
            <a:ext cx="5452326" cy="3048000"/>
          </a:xfrm>
          <a:prstGeom prst="rect">
            <a:avLst/>
          </a:prstGeom>
          <a:noFill/>
          <a:ln>
            <a:noFill/>
          </a:ln>
        </p:spPr>
      </p:pic>
      <p:pic>
        <p:nvPicPr>
          <p:cNvPr id="200" name="Google Shape;200;gd5a4f15689_4_11"/>
          <p:cNvPicPr preferRelativeResize="0"/>
          <p:nvPr/>
        </p:nvPicPr>
        <p:blipFill>
          <a:blip r:embed="rId5">
            <a:alphaModFix/>
          </a:blip>
          <a:stretch>
            <a:fillRect/>
          </a:stretch>
        </p:blipFill>
        <p:spPr>
          <a:xfrm>
            <a:off x="5458404" y="2872475"/>
            <a:ext cx="6560296" cy="3120050"/>
          </a:xfrm>
          <a:prstGeom prst="rect">
            <a:avLst/>
          </a:prstGeom>
          <a:noFill/>
          <a:ln>
            <a:noFill/>
          </a:ln>
        </p:spPr>
      </p:pic>
      <p:pic>
        <p:nvPicPr>
          <p:cNvPr id="201" name="Google Shape;201;gd5a4f15689_4_11"/>
          <p:cNvPicPr preferRelativeResize="0"/>
          <p:nvPr/>
        </p:nvPicPr>
        <p:blipFill rotWithShape="1">
          <a:blip r:embed="rId6">
            <a:alphaModFix/>
          </a:blip>
          <a:srcRect b="0" l="0" r="0" t="0"/>
          <a:stretch/>
        </p:blipFill>
        <p:spPr>
          <a:xfrm>
            <a:off x="142875" y="6371705"/>
            <a:ext cx="847725" cy="43668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d5a4f15689_3_6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t>What could/should be done next?</a:t>
            </a:r>
            <a:endParaRPr b="1"/>
          </a:p>
        </p:txBody>
      </p:sp>
      <p:pic>
        <p:nvPicPr>
          <p:cNvPr id="207" name="Google Shape;207;gd5a4f15689_3_67"/>
          <p:cNvPicPr preferRelativeResize="0"/>
          <p:nvPr/>
        </p:nvPicPr>
        <p:blipFill rotWithShape="1">
          <a:blip r:embed="rId3">
            <a:alphaModFix/>
          </a:blip>
          <a:srcRect b="0" l="0" r="0" t="0"/>
          <a:stretch/>
        </p:blipFill>
        <p:spPr>
          <a:xfrm>
            <a:off x="0" y="6191250"/>
            <a:ext cx="12192000" cy="666750"/>
          </a:xfrm>
          <a:prstGeom prst="rect">
            <a:avLst/>
          </a:prstGeom>
          <a:noFill/>
          <a:ln>
            <a:noFill/>
          </a:ln>
        </p:spPr>
      </p:pic>
      <p:pic>
        <p:nvPicPr>
          <p:cNvPr id="208" name="Google Shape;208;gd5a4f15689_3_67"/>
          <p:cNvPicPr preferRelativeResize="0"/>
          <p:nvPr/>
        </p:nvPicPr>
        <p:blipFill rotWithShape="1">
          <a:blip r:embed="rId4">
            <a:alphaModFix/>
          </a:blip>
          <a:srcRect b="0" l="0" r="0" t="0"/>
          <a:stretch/>
        </p:blipFill>
        <p:spPr>
          <a:xfrm>
            <a:off x="142875" y="6316543"/>
            <a:ext cx="847725" cy="436682"/>
          </a:xfrm>
          <a:prstGeom prst="rect">
            <a:avLst/>
          </a:prstGeom>
          <a:noFill/>
          <a:ln>
            <a:noFill/>
          </a:ln>
        </p:spPr>
      </p:pic>
      <p:sp>
        <p:nvSpPr>
          <p:cNvPr id="209" name="Google Shape;209;gd5a4f15689_3_67"/>
          <p:cNvSpPr txBox="1"/>
          <p:nvPr/>
        </p:nvSpPr>
        <p:spPr>
          <a:xfrm>
            <a:off x="844350" y="1604275"/>
            <a:ext cx="909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10" name="Google Shape;210;gd5a4f15689_3_67"/>
          <p:cNvSpPr txBox="1"/>
          <p:nvPr/>
        </p:nvSpPr>
        <p:spPr>
          <a:xfrm>
            <a:off x="939450" y="1774350"/>
            <a:ext cx="9090900" cy="330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100">
                <a:latin typeface="Calibri"/>
                <a:ea typeface="Calibri"/>
                <a:cs typeface="Calibri"/>
                <a:sym typeface="Calibri"/>
              </a:rPr>
              <a:t>Already done initial work on the geolocation, that print: region, country, longitude, latitude by running the code and entered the public ip address you want to know the geolocation for. It is done separately from the Prototype because only used internal IPs in our project. </a:t>
            </a:r>
            <a:endParaRPr sz="21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1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1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100">
                <a:latin typeface="Calibri"/>
                <a:ea typeface="Calibri"/>
                <a:cs typeface="Calibri"/>
                <a:sym typeface="Calibri"/>
              </a:rPr>
              <a:t>The next step is to take the code that we used for the geolocation and then and put it together in the code for the Prototype. It should work as </a:t>
            </a:r>
            <a:r>
              <a:rPr lang="en-US" sz="2100">
                <a:latin typeface="Calibri"/>
                <a:ea typeface="Calibri"/>
                <a:cs typeface="Calibri"/>
                <a:sym typeface="Calibri"/>
              </a:rPr>
              <a:t>expected</a:t>
            </a:r>
            <a:r>
              <a:rPr lang="en-US" sz="2100">
                <a:latin typeface="Calibri"/>
                <a:ea typeface="Calibri"/>
                <a:cs typeface="Calibri"/>
                <a:sym typeface="Calibri"/>
              </a:rPr>
              <a:t> when scanning the external network. </a:t>
            </a:r>
            <a:endParaRPr sz="21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
          <p:cNvSpPr txBox="1"/>
          <p:nvPr>
            <p:ph type="title"/>
          </p:nvPr>
        </p:nvSpPr>
        <p:spPr>
          <a:xfrm>
            <a:off x="838200" y="2019300"/>
            <a:ext cx="10515600" cy="18192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lang="en-US">
                <a:latin typeface="Arial"/>
                <a:ea typeface="Arial"/>
                <a:cs typeface="Arial"/>
                <a:sym typeface="Arial"/>
              </a:rPr>
              <a:t>Questions?</a:t>
            </a:r>
            <a:endParaRPr/>
          </a:p>
        </p:txBody>
      </p:sp>
      <p:pic>
        <p:nvPicPr>
          <p:cNvPr id="216" name="Google Shape;216;p4"/>
          <p:cNvPicPr preferRelativeResize="0"/>
          <p:nvPr/>
        </p:nvPicPr>
        <p:blipFill rotWithShape="1">
          <a:blip r:embed="rId3">
            <a:alphaModFix/>
          </a:blip>
          <a:srcRect b="0" l="0" r="0" t="0"/>
          <a:stretch/>
        </p:blipFill>
        <p:spPr>
          <a:xfrm>
            <a:off x="0" y="6191250"/>
            <a:ext cx="12192000" cy="666750"/>
          </a:xfrm>
          <a:prstGeom prst="rect">
            <a:avLst/>
          </a:prstGeom>
          <a:noFill/>
          <a:ln>
            <a:noFill/>
          </a:ln>
        </p:spPr>
      </p:pic>
      <p:pic>
        <p:nvPicPr>
          <p:cNvPr id="217" name="Google Shape;217;p4"/>
          <p:cNvPicPr preferRelativeResize="0"/>
          <p:nvPr/>
        </p:nvPicPr>
        <p:blipFill rotWithShape="1">
          <a:blip r:embed="rId4">
            <a:alphaModFix/>
          </a:blip>
          <a:srcRect b="0" l="0" r="0" t="0"/>
          <a:stretch/>
        </p:blipFill>
        <p:spPr>
          <a:xfrm>
            <a:off x="142875" y="6316543"/>
            <a:ext cx="847725" cy="43668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3"/>
          <p:cNvSpPr txBox="1"/>
          <p:nvPr>
            <p:ph type="title"/>
          </p:nvPr>
        </p:nvSpPr>
        <p:spPr>
          <a:xfrm>
            <a:off x="838200" y="365125"/>
            <a:ext cx="10515600" cy="1192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solidFill>
                  <a:srgbClr val="000000"/>
                </a:solidFill>
              </a:rPr>
              <a:t>Project Overview</a:t>
            </a:r>
            <a:endParaRPr b="1">
              <a:solidFill>
                <a:srgbClr val="000000"/>
              </a:solidFill>
            </a:endParaRPr>
          </a:p>
        </p:txBody>
      </p:sp>
      <p:sp>
        <p:nvSpPr>
          <p:cNvPr id="95" name="Google Shape;95;p3"/>
          <p:cNvSpPr txBox="1"/>
          <p:nvPr>
            <p:ph idx="1" type="body"/>
          </p:nvPr>
        </p:nvSpPr>
        <p:spPr>
          <a:xfrm>
            <a:off x="838200" y="1825625"/>
            <a:ext cx="4795800" cy="43656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600"/>
              </a:spcBef>
              <a:spcAft>
                <a:spcPts val="0"/>
              </a:spcAft>
              <a:buClr>
                <a:schemeClr val="dk1"/>
              </a:buClr>
              <a:buSzPts val="1100"/>
              <a:buFont typeface="Arial"/>
              <a:buNone/>
            </a:pPr>
            <a:r>
              <a:rPr lang="en-US" sz="2000">
                <a:solidFill>
                  <a:srgbClr val="000000"/>
                </a:solidFill>
                <a:highlight>
                  <a:srgbClr val="FFFFFF"/>
                </a:highlight>
                <a:latin typeface="Arial"/>
                <a:ea typeface="Arial"/>
                <a:cs typeface="Arial"/>
                <a:sym typeface="Arial"/>
              </a:rPr>
              <a:t>Network port scans are a common aspect of enterprise security practices. As IP ranges can be huge and scan data can be large, new visual representations are needed to provide cyber defenders with better analysis capabilities of these scan results. The goal of this project is to explore approaches and to develop a prototype utility to improve on current mapping visualization capabilities. </a:t>
            </a:r>
            <a:endParaRPr sz="2000">
              <a:solidFill>
                <a:srgbClr val="000000"/>
              </a:solidFill>
              <a:highlight>
                <a:srgbClr val="FFFFFF"/>
              </a:highlight>
              <a:latin typeface="Arial"/>
              <a:ea typeface="Arial"/>
              <a:cs typeface="Arial"/>
              <a:sym typeface="Arial"/>
            </a:endParaRPr>
          </a:p>
          <a:p>
            <a:pPr indent="-50800" lvl="0" marL="228600" rtl="0" algn="l">
              <a:lnSpc>
                <a:spcPct val="90000"/>
              </a:lnSpc>
              <a:spcBef>
                <a:spcPts val="0"/>
              </a:spcBef>
              <a:spcAft>
                <a:spcPts val="0"/>
              </a:spcAft>
              <a:buClr>
                <a:schemeClr val="dk1"/>
              </a:buClr>
              <a:buSzPts val="2800"/>
              <a:buNone/>
            </a:pPr>
            <a:r>
              <a:t/>
            </a:r>
            <a:endParaRPr b="1">
              <a:solidFill>
                <a:srgbClr val="000000"/>
              </a:solidFill>
              <a:highlight>
                <a:srgbClr val="FFFFFF"/>
              </a:highlight>
            </a:endParaRPr>
          </a:p>
        </p:txBody>
      </p:sp>
      <p:pic>
        <p:nvPicPr>
          <p:cNvPr id="96" name="Google Shape;96;p3"/>
          <p:cNvPicPr preferRelativeResize="0"/>
          <p:nvPr/>
        </p:nvPicPr>
        <p:blipFill rotWithShape="1">
          <a:blip r:embed="rId3">
            <a:alphaModFix/>
          </a:blip>
          <a:srcRect b="0" l="0" r="0" t="0"/>
          <a:stretch/>
        </p:blipFill>
        <p:spPr>
          <a:xfrm>
            <a:off x="0" y="6191250"/>
            <a:ext cx="12192000" cy="666750"/>
          </a:xfrm>
          <a:prstGeom prst="rect">
            <a:avLst/>
          </a:prstGeom>
          <a:noFill/>
          <a:ln>
            <a:noFill/>
          </a:ln>
        </p:spPr>
      </p:pic>
      <p:pic>
        <p:nvPicPr>
          <p:cNvPr id="97" name="Google Shape;97;p3"/>
          <p:cNvPicPr preferRelativeResize="0"/>
          <p:nvPr/>
        </p:nvPicPr>
        <p:blipFill rotWithShape="1">
          <a:blip r:embed="rId4">
            <a:alphaModFix/>
          </a:blip>
          <a:srcRect b="0" l="0" r="0" t="0"/>
          <a:stretch/>
        </p:blipFill>
        <p:spPr>
          <a:xfrm>
            <a:off x="142875" y="6316543"/>
            <a:ext cx="847725" cy="436682"/>
          </a:xfrm>
          <a:prstGeom prst="rect">
            <a:avLst/>
          </a:prstGeom>
          <a:noFill/>
          <a:ln>
            <a:noFill/>
          </a:ln>
        </p:spPr>
      </p:pic>
      <p:pic>
        <p:nvPicPr>
          <p:cNvPr id="98" name="Google Shape;98;p3"/>
          <p:cNvPicPr preferRelativeResize="0"/>
          <p:nvPr/>
        </p:nvPicPr>
        <p:blipFill>
          <a:blip r:embed="rId5">
            <a:alphaModFix/>
          </a:blip>
          <a:stretch>
            <a:fillRect/>
          </a:stretch>
        </p:blipFill>
        <p:spPr>
          <a:xfrm>
            <a:off x="5786400" y="1843104"/>
            <a:ext cx="6253199" cy="3420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d5a4f15689_3_4"/>
          <p:cNvSpPr txBox="1"/>
          <p:nvPr>
            <p:ph type="title"/>
          </p:nvPr>
        </p:nvSpPr>
        <p:spPr>
          <a:xfrm>
            <a:off x="838200" y="365125"/>
            <a:ext cx="10515600" cy="1070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3200">
                <a:solidFill>
                  <a:srgbClr val="000000"/>
                </a:solidFill>
                <a:latin typeface="Arial"/>
                <a:ea typeface="Arial"/>
                <a:cs typeface="Arial"/>
                <a:sym typeface="Arial"/>
              </a:rPr>
              <a:t>Project </a:t>
            </a:r>
            <a:r>
              <a:rPr b="1" lang="en-US" sz="3200">
                <a:solidFill>
                  <a:srgbClr val="000000"/>
                </a:solidFill>
                <a:latin typeface="Arial"/>
                <a:ea typeface="Arial"/>
                <a:cs typeface="Arial"/>
                <a:sym typeface="Arial"/>
              </a:rPr>
              <a:t>Requirements</a:t>
            </a:r>
            <a:endParaRPr>
              <a:solidFill>
                <a:srgbClr val="000000"/>
              </a:solidFill>
              <a:latin typeface="Arial"/>
              <a:ea typeface="Arial"/>
              <a:cs typeface="Arial"/>
              <a:sym typeface="Arial"/>
            </a:endParaRPr>
          </a:p>
        </p:txBody>
      </p:sp>
      <p:sp>
        <p:nvSpPr>
          <p:cNvPr id="104" name="Google Shape;104;gd5a4f15689_3_4"/>
          <p:cNvSpPr txBox="1"/>
          <p:nvPr>
            <p:ph idx="1" type="body"/>
          </p:nvPr>
        </p:nvSpPr>
        <p:spPr>
          <a:xfrm>
            <a:off x="838200" y="1491275"/>
            <a:ext cx="10837800" cy="4080600"/>
          </a:xfrm>
          <a:prstGeom prst="rect">
            <a:avLst/>
          </a:prstGeom>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lang="en-US" sz="2500">
                <a:solidFill>
                  <a:srgbClr val="000000"/>
                </a:solidFill>
                <a:highlight>
                  <a:srgbClr val="FFFFFF"/>
                </a:highlight>
                <a:latin typeface="Arial"/>
                <a:ea typeface="Arial"/>
                <a:cs typeface="Arial"/>
                <a:sym typeface="Arial"/>
              </a:rPr>
              <a:t>⬡Represent IP addresses scans in two dimensions.</a:t>
            </a:r>
            <a:endParaRPr sz="2500">
              <a:solidFill>
                <a:srgbClr val="000000"/>
              </a:solidFill>
              <a:highlight>
                <a:srgbClr val="FFFFFF"/>
              </a:highlight>
              <a:latin typeface="Arial"/>
              <a:ea typeface="Arial"/>
              <a:cs typeface="Arial"/>
              <a:sym typeface="Arial"/>
            </a:endParaRPr>
          </a:p>
          <a:p>
            <a:pPr indent="0" lvl="0" marL="0" rtl="0" algn="l">
              <a:lnSpc>
                <a:spcPct val="150000"/>
              </a:lnSpc>
              <a:spcBef>
                <a:spcPts val="0"/>
              </a:spcBef>
              <a:spcAft>
                <a:spcPts val="0"/>
              </a:spcAft>
              <a:buNone/>
            </a:pPr>
            <a:r>
              <a:rPr lang="en-US" sz="2500">
                <a:solidFill>
                  <a:srgbClr val="000000"/>
                </a:solidFill>
                <a:highlight>
                  <a:srgbClr val="FFFFFF"/>
                </a:highlight>
                <a:latin typeface="Arial"/>
                <a:ea typeface="Arial"/>
                <a:cs typeface="Arial"/>
                <a:sym typeface="Arial"/>
              </a:rPr>
              <a:t>⬡Capability to highlight port/service availability</a:t>
            </a:r>
            <a:endParaRPr sz="2500">
              <a:solidFill>
                <a:srgbClr val="000000"/>
              </a:solidFill>
              <a:highlight>
                <a:srgbClr val="FFFFFF"/>
              </a:highlight>
              <a:latin typeface="Arial"/>
              <a:ea typeface="Arial"/>
              <a:cs typeface="Arial"/>
              <a:sym typeface="Arial"/>
            </a:endParaRPr>
          </a:p>
          <a:p>
            <a:pPr indent="0" lvl="0" marL="0" rtl="0" algn="l">
              <a:lnSpc>
                <a:spcPct val="150000"/>
              </a:lnSpc>
              <a:spcBef>
                <a:spcPts val="0"/>
              </a:spcBef>
              <a:spcAft>
                <a:spcPts val="0"/>
              </a:spcAft>
              <a:buNone/>
            </a:pPr>
            <a:r>
              <a:rPr lang="en-US" sz="2500">
                <a:solidFill>
                  <a:srgbClr val="000000"/>
                </a:solidFill>
                <a:highlight>
                  <a:srgbClr val="FFFFFF"/>
                </a:highlight>
                <a:latin typeface="Arial"/>
                <a:ea typeface="Arial"/>
                <a:cs typeface="Arial"/>
                <a:sym typeface="Arial"/>
              </a:rPr>
              <a:t>⬡Represent thousands of IP addresses in a single screen</a:t>
            </a:r>
            <a:endParaRPr sz="2500">
              <a:solidFill>
                <a:srgbClr val="000000"/>
              </a:solidFill>
              <a:highlight>
                <a:srgbClr val="FFFFFF"/>
              </a:highlight>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rPr lang="en-US" sz="2500">
                <a:highlight>
                  <a:schemeClr val="lt1"/>
                </a:highlight>
                <a:latin typeface="Arial"/>
                <a:ea typeface="Arial"/>
                <a:cs typeface="Arial"/>
                <a:sym typeface="Arial"/>
              </a:rPr>
              <a:t>⬡Provide for annotation of target IP address blocks</a:t>
            </a:r>
            <a:endParaRPr sz="2500">
              <a:highlight>
                <a:schemeClr val="lt1"/>
              </a:highlight>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rPr lang="en-US" sz="2500">
                <a:highlight>
                  <a:schemeClr val="lt1"/>
                </a:highlight>
                <a:latin typeface="Arial"/>
                <a:ea typeface="Arial"/>
                <a:cs typeface="Arial"/>
                <a:sym typeface="Arial"/>
              </a:rPr>
              <a:t>⬡Ability to highlight changes between consecutive scans</a:t>
            </a:r>
            <a:endParaRPr sz="2500">
              <a:solidFill>
                <a:srgbClr val="000000"/>
              </a:solidFill>
              <a:highlight>
                <a:srgbClr val="FFFFFF"/>
              </a:highlight>
              <a:latin typeface="Arial"/>
              <a:ea typeface="Arial"/>
              <a:cs typeface="Arial"/>
              <a:sym typeface="Arial"/>
            </a:endParaRPr>
          </a:p>
          <a:p>
            <a:pPr indent="0" lvl="0" marL="0" rtl="0" algn="l">
              <a:lnSpc>
                <a:spcPct val="150000"/>
              </a:lnSpc>
              <a:spcBef>
                <a:spcPts val="0"/>
              </a:spcBef>
              <a:spcAft>
                <a:spcPts val="0"/>
              </a:spcAft>
              <a:buNone/>
            </a:pPr>
            <a:r>
              <a:rPr lang="en-US" sz="2500">
                <a:solidFill>
                  <a:srgbClr val="000000"/>
                </a:solidFill>
                <a:highlight>
                  <a:srgbClr val="FFFFFF"/>
                </a:highlight>
                <a:latin typeface="Arial"/>
                <a:ea typeface="Arial"/>
                <a:cs typeface="Arial"/>
                <a:sym typeface="Arial"/>
              </a:rPr>
              <a:t>⬡Keep nearby IP addresses physically near each other</a:t>
            </a:r>
            <a:endParaRPr sz="2500">
              <a:solidFill>
                <a:srgbClr val="000000"/>
              </a:solidFill>
              <a:highlight>
                <a:srgbClr val="FFFFFF"/>
              </a:highlight>
              <a:latin typeface="Arial"/>
              <a:ea typeface="Arial"/>
              <a:cs typeface="Arial"/>
              <a:sym typeface="Arial"/>
            </a:endParaRPr>
          </a:p>
          <a:p>
            <a:pPr indent="0" lvl="0" marL="0" rtl="0" algn="l">
              <a:lnSpc>
                <a:spcPct val="150000"/>
              </a:lnSpc>
              <a:spcBef>
                <a:spcPts val="0"/>
              </a:spcBef>
              <a:spcAft>
                <a:spcPts val="0"/>
              </a:spcAft>
              <a:buNone/>
            </a:pPr>
            <a:r>
              <a:t/>
            </a:r>
            <a:endParaRPr sz="2500">
              <a:solidFill>
                <a:srgbClr val="000000"/>
              </a:solidFill>
              <a:highlight>
                <a:srgbClr val="FFFFFF"/>
              </a:highlight>
            </a:endParaRPr>
          </a:p>
        </p:txBody>
      </p:sp>
      <p:pic>
        <p:nvPicPr>
          <p:cNvPr id="105" name="Google Shape;105;gd5a4f15689_3_4"/>
          <p:cNvPicPr preferRelativeResize="0"/>
          <p:nvPr/>
        </p:nvPicPr>
        <p:blipFill rotWithShape="1">
          <a:blip r:embed="rId3">
            <a:alphaModFix/>
          </a:blip>
          <a:srcRect b="0" l="0" r="0" t="0"/>
          <a:stretch/>
        </p:blipFill>
        <p:spPr>
          <a:xfrm>
            <a:off x="0" y="6191250"/>
            <a:ext cx="12192000" cy="666750"/>
          </a:xfrm>
          <a:prstGeom prst="rect">
            <a:avLst/>
          </a:prstGeom>
          <a:noFill/>
          <a:ln>
            <a:noFill/>
          </a:ln>
        </p:spPr>
      </p:pic>
      <p:pic>
        <p:nvPicPr>
          <p:cNvPr id="106" name="Google Shape;106;gd5a4f15689_3_4"/>
          <p:cNvPicPr preferRelativeResize="0"/>
          <p:nvPr/>
        </p:nvPicPr>
        <p:blipFill rotWithShape="1">
          <a:blip r:embed="rId4">
            <a:alphaModFix/>
          </a:blip>
          <a:srcRect b="0" l="0" r="0" t="0"/>
          <a:stretch/>
        </p:blipFill>
        <p:spPr>
          <a:xfrm>
            <a:off x="142875" y="6316543"/>
            <a:ext cx="847725" cy="43668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d5a4f15689_3_72"/>
          <p:cNvSpPr txBox="1"/>
          <p:nvPr>
            <p:ph type="title"/>
          </p:nvPr>
        </p:nvSpPr>
        <p:spPr>
          <a:xfrm>
            <a:off x="838200" y="480125"/>
            <a:ext cx="10515600" cy="1012200"/>
          </a:xfrm>
          <a:prstGeom prst="rect">
            <a:avLst/>
          </a:prstGeom>
        </p:spPr>
        <p:txBody>
          <a:bodyPr anchorCtr="0" anchor="ctr" bIns="45700" lIns="91425" spcFirstLastPara="1" rIns="91425" wrap="square" tIns="45700">
            <a:normAutofit fontScale="90000"/>
          </a:bodyPr>
          <a:lstStyle/>
          <a:p>
            <a:pPr indent="0" lvl="0" marL="0" rtl="0" algn="ctr">
              <a:lnSpc>
                <a:spcPct val="115000"/>
              </a:lnSpc>
              <a:spcBef>
                <a:spcPts val="1200"/>
              </a:spcBef>
              <a:spcAft>
                <a:spcPts val="0"/>
              </a:spcAft>
              <a:buNone/>
            </a:pPr>
            <a:r>
              <a:t/>
            </a:r>
            <a:endParaRPr sz="4955"/>
          </a:p>
          <a:p>
            <a:pPr indent="0" lvl="0" marL="0" rtl="0" algn="ctr">
              <a:lnSpc>
                <a:spcPct val="115000"/>
              </a:lnSpc>
              <a:spcBef>
                <a:spcPts val="1200"/>
              </a:spcBef>
              <a:spcAft>
                <a:spcPts val="0"/>
              </a:spcAft>
              <a:buClr>
                <a:schemeClr val="dk1"/>
              </a:buClr>
              <a:buSzPts val="990"/>
              <a:buFont typeface="Arial"/>
              <a:buNone/>
            </a:pPr>
            <a:r>
              <a:rPr b="1" lang="en-US" sz="4955"/>
              <a:t>Old method -data parsing</a:t>
            </a:r>
            <a:endParaRPr b="1" sz="4955"/>
          </a:p>
          <a:p>
            <a:pPr indent="0" lvl="0" marL="0" rtl="0" algn="ctr">
              <a:spcBef>
                <a:spcPts val="1200"/>
              </a:spcBef>
              <a:spcAft>
                <a:spcPts val="0"/>
              </a:spcAft>
              <a:buNone/>
            </a:pPr>
            <a:r>
              <a:t/>
            </a:r>
            <a:endParaRPr/>
          </a:p>
        </p:txBody>
      </p:sp>
      <p:pic>
        <p:nvPicPr>
          <p:cNvPr id="112" name="Google Shape;112;gd5a4f15689_3_72"/>
          <p:cNvPicPr preferRelativeResize="0"/>
          <p:nvPr/>
        </p:nvPicPr>
        <p:blipFill>
          <a:blip r:embed="rId3">
            <a:alphaModFix/>
          </a:blip>
          <a:stretch>
            <a:fillRect/>
          </a:stretch>
        </p:blipFill>
        <p:spPr>
          <a:xfrm>
            <a:off x="624025" y="2063975"/>
            <a:ext cx="5033126" cy="3790174"/>
          </a:xfrm>
          <a:prstGeom prst="rect">
            <a:avLst/>
          </a:prstGeom>
          <a:noFill/>
          <a:ln>
            <a:noFill/>
          </a:ln>
        </p:spPr>
      </p:pic>
      <p:sp>
        <p:nvSpPr>
          <p:cNvPr id="113" name="Google Shape;113;gd5a4f15689_3_72"/>
          <p:cNvSpPr/>
          <p:nvPr/>
        </p:nvSpPr>
        <p:spPr>
          <a:xfrm>
            <a:off x="5910063" y="3798238"/>
            <a:ext cx="1079700" cy="432600"/>
          </a:xfrm>
          <a:prstGeom prst="right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100">
              <a:highlight>
                <a:srgbClr val="000000"/>
              </a:highlight>
            </a:endParaRPr>
          </a:p>
        </p:txBody>
      </p:sp>
      <p:pic>
        <p:nvPicPr>
          <p:cNvPr id="114" name="Google Shape;114;gd5a4f15689_3_72"/>
          <p:cNvPicPr preferRelativeResize="0"/>
          <p:nvPr/>
        </p:nvPicPr>
        <p:blipFill rotWithShape="1">
          <a:blip r:embed="rId4">
            <a:alphaModFix/>
          </a:blip>
          <a:srcRect b="1579" l="0" r="0" t="-1579"/>
          <a:stretch/>
        </p:blipFill>
        <p:spPr>
          <a:xfrm>
            <a:off x="7242700" y="2542425"/>
            <a:ext cx="4224249" cy="2598725"/>
          </a:xfrm>
          <a:prstGeom prst="rect">
            <a:avLst/>
          </a:prstGeom>
          <a:noFill/>
          <a:ln>
            <a:noFill/>
          </a:ln>
        </p:spPr>
      </p:pic>
      <p:pic>
        <p:nvPicPr>
          <p:cNvPr id="115" name="Google Shape;115;gd5a4f15689_3_72"/>
          <p:cNvPicPr preferRelativeResize="0"/>
          <p:nvPr/>
        </p:nvPicPr>
        <p:blipFill rotWithShape="1">
          <a:blip r:embed="rId5">
            <a:alphaModFix/>
          </a:blip>
          <a:srcRect b="0" l="0" r="0" t="0"/>
          <a:stretch/>
        </p:blipFill>
        <p:spPr>
          <a:xfrm>
            <a:off x="0" y="6191250"/>
            <a:ext cx="12192000" cy="666750"/>
          </a:xfrm>
          <a:prstGeom prst="rect">
            <a:avLst/>
          </a:prstGeom>
          <a:noFill/>
          <a:ln>
            <a:noFill/>
          </a:ln>
        </p:spPr>
      </p:pic>
      <p:pic>
        <p:nvPicPr>
          <p:cNvPr id="116" name="Google Shape;116;gd5a4f15689_3_72"/>
          <p:cNvPicPr preferRelativeResize="0"/>
          <p:nvPr/>
        </p:nvPicPr>
        <p:blipFill rotWithShape="1">
          <a:blip r:embed="rId6">
            <a:alphaModFix/>
          </a:blip>
          <a:srcRect b="0" l="0" r="0" t="0"/>
          <a:stretch/>
        </p:blipFill>
        <p:spPr>
          <a:xfrm>
            <a:off x="142875" y="6316543"/>
            <a:ext cx="847725" cy="43668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d5a4f15689_3_19"/>
          <p:cNvSpPr txBox="1"/>
          <p:nvPr>
            <p:ph type="title"/>
          </p:nvPr>
        </p:nvSpPr>
        <p:spPr>
          <a:xfrm>
            <a:off x="838200" y="365125"/>
            <a:ext cx="10184400" cy="676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3200">
                <a:solidFill>
                  <a:srgbClr val="000000"/>
                </a:solidFill>
                <a:latin typeface="Arial"/>
                <a:ea typeface="Arial"/>
                <a:cs typeface="Arial"/>
                <a:sym typeface="Arial"/>
              </a:rPr>
              <a:t>Data Parsing</a:t>
            </a:r>
            <a:endParaRPr>
              <a:solidFill>
                <a:srgbClr val="000000"/>
              </a:solidFill>
              <a:highlight>
                <a:srgbClr val="000000"/>
              </a:highlight>
            </a:endParaRPr>
          </a:p>
        </p:txBody>
      </p:sp>
      <p:sp>
        <p:nvSpPr>
          <p:cNvPr id="122" name="Google Shape;122;gd5a4f15689_3_19"/>
          <p:cNvSpPr/>
          <p:nvPr/>
        </p:nvSpPr>
        <p:spPr>
          <a:xfrm>
            <a:off x="5440963" y="3319788"/>
            <a:ext cx="1079700" cy="432600"/>
          </a:xfrm>
          <a:prstGeom prst="right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100">
              <a:highlight>
                <a:srgbClr val="000000"/>
              </a:highlight>
            </a:endParaRPr>
          </a:p>
        </p:txBody>
      </p:sp>
      <p:pic>
        <p:nvPicPr>
          <p:cNvPr id="123" name="Google Shape;123;gd5a4f15689_3_19"/>
          <p:cNvPicPr preferRelativeResize="0"/>
          <p:nvPr/>
        </p:nvPicPr>
        <p:blipFill rotWithShape="1">
          <a:blip r:embed="rId3">
            <a:alphaModFix/>
          </a:blip>
          <a:srcRect b="0" l="0" r="0" t="0"/>
          <a:stretch/>
        </p:blipFill>
        <p:spPr>
          <a:xfrm>
            <a:off x="0" y="6191250"/>
            <a:ext cx="12192000" cy="666750"/>
          </a:xfrm>
          <a:prstGeom prst="rect">
            <a:avLst/>
          </a:prstGeom>
          <a:noFill/>
          <a:ln>
            <a:noFill/>
          </a:ln>
        </p:spPr>
      </p:pic>
      <p:pic>
        <p:nvPicPr>
          <p:cNvPr id="124" name="Google Shape;124;gd5a4f15689_3_19"/>
          <p:cNvPicPr preferRelativeResize="0"/>
          <p:nvPr/>
        </p:nvPicPr>
        <p:blipFill rotWithShape="1">
          <a:blip r:embed="rId4">
            <a:alphaModFix/>
          </a:blip>
          <a:srcRect b="0" l="0" r="0" t="0"/>
          <a:stretch/>
        </p:blipFill>
        <p:spPr>
          <a:xfrm>
            <a:off x="142875" y="6316543"/>
            <a:ext cx="847725" cy="436682"/>
          </a:xfrm>
          <a:prstGeom prst="rect">
            <a:avLst/>
          </a:prstGeom>
          <a:noFill/>
          <a:ln>
            <a:noFill/>
          </a:ln>
        </p:spPr>
      </p:pic>
      <p:pic>
        <p:nvPicPr>
          <p:cNvPr id="125" name="Google Shape;125;gd5a4f15689_3_19"/>
          <p:cNvPicPr preferRelativeResize="0"/>
          <p:nvPr/>
        </p:nvPicPr>
        <p:blipFill>
          <a:blip r:embed="rId5">
            <a:alphaModFix/>
          </a:blip>
          <a:stretch>
            <a:fillRect/>
          </a:stretch>
        </p:blipFill>
        <p:spPr>
          <a:xfrm>
            <a:off x="6606475" y="1006450"/>
            <a:ext cx="5318150" cy="4845100"/>
          </a:xfrm>
          <a:prstGeom prst="rect">
            <a:avLst/>
          </a:prstGeom>
          <a:noFill/>
          <a:ln>
            <a:noFill/>
          </a:ln>
        </p:spPr>
      </p:pic>
      <p:pic>
        <p:nvPicPr>
          <p:cNvPr id="126" name="Google Shape;126;gd5a4f15689_3_19"/>
          <p:cNvPicPr preferRelativeResize="0"/>
          <p:nvPr/>
        </p:nvPicPr>
        <p:blipFill>
          <a:blip r:embed="rId6">
            <a:alphaModFix/>
          </a:blip>
          <a:stretch>
            <a:fillRect/>
          </a:stretch>
        </p:blipFill>
        <p:spPr>
          <a:xfrm>
            <a:off x="269400" y="1303975"/>
            <a:ext cx="5085749" cy="446424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d5a4f15689_3_40"/>
          <p:cNvSpPr txBox="1"/>
          <p:nvPr>
            <p:ph type="title"/>
          </p:nvPr>
        </p:nvSpPr>
        <p:spPr>
          <a:xfrm>
            <a:off x="838200" y="365125"/>
            <a:ext cx="10515600" cy="958500"/>
          </a:xfrm>
          <a:prstGeom prst="rect">
            <a:avLst/>
          </a:prstGeom>
        </p:spPr>
        <p:txBody>
          <a:bodyPr anchorCtr="0" anchor="ctr" bIns="45700" lIns="91425" spcFirstLastPara="1" rIns="91425" wrap="square" tIns="45700">
            <a:normAutofit/>
          </a:bodyPr>
          <a:lstStyle/>
          <a:p>
            <a:pPr indent="0" lvl="0" marL="0" rtl="0" algn="ctr">
              <a:spcBef>
                <a:spcPts val="1000"/>
              </a:spcBef>
              <a:spcAft>
                <a:spcPts val="0"/>
              </a:spcAft>
              <a:buClr>
                <a:schemeClr val="dk1"/>
              </a:buClr>
              <a:buSzPts val="1100"/>
              <a:buFont typeface="Arial"/>
              <a:buNone/>
            </a:pPr>
            <a:r>
              <a:rPr b="1" lang="en-US" sz="4100"/>
              <a:t>How we did it</a:t>
            </a:r>
            <a:endParaRPr b="1" sz="5700"/>
          </a:p>
        </p:txBody>
      </p:sp>
      <p:pic>
        <p:nvPicPr>
          <p:cNvPr id="132" name="Google Shape;132;gd5a4f15689_3_40"/>
          <p:cNvPicPr preferRelativeResize="0"/>
          <p:nvPr/>
        </p:nvPicPr>
        <p:blipFill rotWithShape="1">
          <a:blip r:embed="rId3">
            <a:alphaModFix/>
          </a:blip>
          <a:srcRect b="0" l="0" r="0" t="0"/>
          <a:stretch/>
        </p:blipFill>
        <p:spPr>
          <a:xfrm>
            <a:off x="0" y="6191250"/>
            <a:ext cx="12192000" cy="666750"/>
          </a:xfrm>
          <a:prstGeom prst="rect">
            <a:avLst/>
          </a:prstGeom>
          <a:noFill/>
          <a:ln>
            <a:noFill/>
          </a:ln>
        </p:spPr>
      </p:pic>
      <p:pic>
        <p:nvPicPr>
          <p:cNvPr id="133" name="Google Shape;133;gd5a4f15689_3_40"/>
          <p:cNvPicPr preferRelativeResize="0"/>
          <p:nvPr/>
        </p:nvPicPr>
        <p:blipFill rotWithShape="1">
          <a:blip r:embed="rId4">
            <a:alphaModFix/>
          </a:blip>
          <a:srcRect b="0" l="0" r="0" t="0"/>
          <a:stretch/>
        </p:blipFill>
        <p:spPr>
          <a:xfrm>
            <a:off x="142875" y="6316543"/>
            <a:ext cx="847725" cy="436682"/>
          </a:xfrm>
          <a:prstGeom prst="rect">
            <a:avLst/>
          </a:prstGeom>
          <a:noFill/>
          <a:ln>
            <a:noFill/>
          </a:ln>
        </p:spPr>
      </p:pic>
      <p:pic>
        <p:nvPicPr>
          <p:cNvPr id="134" name="Google Shape;134;gd5a4f15689_3_40"/>
          <p:cNvPicPr preferRelativeResize="0"/>
          <p:nvPr/>
        </p:nvPicPr>
        <p:blipFill>
          <a:blip r:embed="rId5">
            <a:alphaModFix/>
          </a:blip>
          <a:stretch>
            <a:fillRect/>
          </a:stretch>
        </p:blipFill>
        <p:spPr>
          <a:xfrm>
            <a:off x="3941125" y="2909450"/>
            <a:ext cx="6862574" cy="3223775"/>
          </a:xfrm>
          <a:prstGeom prst="rect">
            <a:avLst/>
          </a:prstGeom>
          <a:noFill/>
          <a:ln>
            <a:noFill/>
          </a:ln>
        </p:spPr>
      </p:pic>
      <p:pic>
        <p:nvPicPr>
          <p:cNvPr id="135" name="Google Shape;135;gd5a4f15689_3_40"/>
          <p:cNvPicPr preferRelativeResize="0"/>
          <p:nvPr/>
        </p:nvPicPr>
        <p:blipFill>
          <a:blip r:embed="rId6">
            <a:alphaModFix/>
          </a:blip>
          <a:stretch>
            <a:fillRect/>
          </a:stretch>
        </p:blipFill>
        <p:spPr>
          <a:xfrm>
            <a:off x="142875" y="3755775"/>
            <a:ext cx="3062625" cy="2228850"/>
          </a:xfrm>
          <a:prstGeom prst="rect">
            <a:avLst/>
          </a:prstGeom>
          <a:noFill/>
          <a:ln>
            <a:noFill/>
          </a:ln>
        </p:spPr>
      </p:pic>
      <p:pic>
        <p:nvPicPr>
          <p:cNvPr id="136" name="Google Shape;136;gd5a4f15689_3_40"/>
          <p:cNvPicPr preferRelativeResize="0"/>
          <p:nvPr/>
        </p:nvPicPr>
        <p:blipFill>
          <a:blip r:embed="rId7">
            <a:alphaModFix/>
          </a:blip>
          <a:stretch>
            <a:fillRect/>
          </a:stretch>
        </p:blipFill>
        <p:spPr>
          <a:xfrm>
            <a:off x="541750" y="1024725"/>
            <a:ext cx="2446349" cy="2524424"/>
          </a:xfrm>
          <a:prstGeom prst="rect">
            <a:avLst/>
          </a:prstGeom>
          <a:noFill/>
          <a:ln>
            <a:noFill/>
          </a:ln>
        </p:spPr>
      </p:pic>
      <p:pic>
        <p:nvPicPr>
          <p:cNvPr id="137" name="Google Shape;137;gd5a4f15689_3_40"/>
          <p:cNvPicPr preferRelativeResize="0"/>
          <p:nvPr/>
        </p:nvPicPr>
        <p:blipFill>
          <a:blip r:embed="rId8">
            <a:alphaModFix/>
          </a:blip>
          <a:stretch>
            <a:fillRect/>
          </a:stretch>
        </p:blipFill>
        <p:spPr>
          <a:xfrm>
            <a:off x="3684750" y="1445025"/>
            <a:ext cx="3781425" cy="1519300"/>
          </a:xfrm>
          <a:prstGeom prst="rect">
            <a:avLst/>
          </a:prstGeom>
          <a:noFill/>
          <a:ln>
            <a:noFill/>
          </a:ln>
        </p:spPr>
      </p:pic>
      <p:pic>
        <p:nvPicPr>
          <p:cNvPr id="138" name="Google Shape;138;gd5a4f15689_3_40"/>
          <p:cNvPicPr preferRelativeResize="0"/>
          <p:nvPr/>
        </p:nvPicPr>
        <p:blipFill>
          <a:blip r:embed="rId9">
            <a:alphaModFix/>
          </a:blip>
          <a:stretch>
            <a:fillRect/>
          </a:stretch>
        </p:blipFill>
        <p:spPr>
          <a:xfrm>
            <a:off x="8286750" y="1499738"/>
            <a:ext cx="3067050" cy="1409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d5a4f15689_5_4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t>Problems that we solved</a:t>
            </a:r>
            <a:endParaRPr b="1"/>
          </a:p>
        </p:txBody>
      </p:sp>
      <p:sp>
        <p:nvSpPr>
          <p:cNvPr id="144" name="Google Shape;144;gd5a4f15689_5_40"/>
          <p:cNvSpPr txBox="1"/>
          <p:nvPr>
            <p:ph idx="1" type="body"/>
          </p:nvPr>
        </p:nvSpPr>
        <p:spPr>
          <a:xfrm>
            <a:off x="838200" y="1825625"/>
            <a:ext cx="5334000" cy="3067200"/>
          </a:xfrm>
          <a:prstGeom prst="rect">
            <a:avLst/>
          </a:prstGeom>
        </p:spPr>
        <p:txBody>
          <a:bodyPr anchorCtr="0" anchor="t" bIns="45700" lIns="91425" spcFirstLastPara="1" rIns="91425" wrap="square" tIns="45700">
            <a:normAutofit/>
          </a:bodyPr>
          <a:lstStyle/>
          <a:p>
            <a:pPr indent="-355600" lvl="0" marL="457200" rtl="0" algn="l">
              <a:lnSpc>
                <a:spcPct val="115000"/>
              </a:lnSpc>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Parsing through a .XML file using Python</a:t>
            </a:r>
            <a:endParaRPr sz="2000">
              <a:solidFill>
                <a:srgbClr val="000000"/>
              </a:solidFill>
              <a:latin typeface="Arial"/>
              <a:ea typeface="Arial"/>
              <a:cs typeface="Arial"/>
              <a:sym typeface="Arial"/>
            </a:endParaRPr>
          </a:p>
          <a:p>
            <a:pPr indent="-355600" lvl="0" marL="457200" rtl="0" algn="l">
              <a:lnSpc>
                <a:spcPct val="115000"/>
              </a:lnSpc>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How to visually represent IP addresses in a useful manner</a:t>
            </a:r>
            <a:endParaRPr sz="2000">
              <a:solidFill>
                <a:srgbClr val="000000"/>
              </a:solidFill>
              <a:latin typeface="Arial"/>
              <a:ea typeface="Arial"/>
              <a:cs typeface="Arial"/>
              <a:sym typeface="Arial"/>
            </a:endParaRPr>
          </a:p>
          <a:p>
            <a:pPr indent="-355600" lvl="0" marL="457200" rtl="0" algn="l">
              <a:lnSpc>
                <a:spcPct val="115000"/>
              </a:lnSpc>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Displaying port data</a:t>
            </a:r>
            <a:endParaRPr sz="2000">
              <a:solidFill>
                <a:srgbClr val="000000"/>
              </a:solidFill>
              <a:latin typeface="Arial"/>
              <a:ea typeface="Arial"/>
              <a:cs typeface="Arial"/>
              <a:sym typeface="Arial"/>
            </a:endParaRPr>
          </a:p>
          <a:p>
            <a:pPr indent="-355600" lvl="0" marL="457200" rtl="0" algn="l">
              <a:lnSpc>
                <a:spcPct val="115000"/>
              </a:lnSpc>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Obtaining Large scans</a:t>
            </a:r>
            <a:endParaRPr sz="2000">
              <a:solidFill>
                <a:srgbClr val="000000"/>
              </a:solidFill>
              <a:latin typeface="Arial"/>
              <a:ea typeface="Arial"/>
              <a:cs typeface="Arial"/>
              <a:sym typeface="Arial"/>
            </a:endParaRPr>
          </a:p>
          <a:p>
            <a:pPr indent="-355600" lvl="0" marL="457200" rtl="0" algn="l">
              <a:lnSpc>
                <a:spcPct val="115000"/>
              </a:lnSpc>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Historical Time Dating Scan for Port scan overview </a:t>
            </a:r>
            <a:endParaRPr sz="2000">
              <a:solidFill>
                <a:srgbClr val="000000"/>
              </a:solidFill>
              <a:latin typeface="Arial"/>
              <a:ea typeface="Arial"/>
              <a:cs typeface="Arial"/>
              <a:sym typeface="Arial"/>
            </a:endParaRPr>
          </a:p>
          <a:p>
            <a:pPr indent="0" lvl="0" marL="0" rtl="0" algn="l">
              <a:spcBef>
                <a:spcPts val="1000"/>
              </a:spcBef>
              <a:spcAft>
                <a:spcPts val="0"/>
              </a:spcAft>
              <a:buNone/>
            </a:pPr>
            <a:r>
              <a:t/>
            </a:r>
            <a:endParaRPr>
              <a:solidFill>
                <a:srgbClr val="000000"/>
              </a:solidFill>
            </a:endParaRPr>
          </a:p>
        </p:txBody>
      </p:sp>
      <p:pic>
        <p:nvPicPr>
          <p:cNvPr id="145" name="Google Shape;145;gd5a4f15689_5_40"/>
          <p:cNvPicPr preferRelativeResize="0"/>
          <p:nvPr/>
        </p:nvPicPr>
        <p:blipFill rotWithShape="1">
          <a:blip r:embed="rId3">
            <a:alphaModFix/>
          </a:blip>
          <a:srcRect b="0" l="0" r="0" t="0"/>
          <a:stretch/>
        </p:blipFill>
        <p:spPr>
          <a:xfrm>
            <a:off x="0" y="6191250"/>
            <a:ext cx="12192000" cy="666750"/>
          </a:xfrm>
          <a:prstGeom prst="rect">
            <a:avLst/>
          </a:prstGeom>
          <a:noFill/>
          <a:ln>
            <a:noFill/>
          </a:ln>
        </p:spPr>
      </p:pic>
      <p:pic>
        <p:nvPicPr>
          <p:cNvPr id="146" name="Google Shape;146;gd5a4f15689_5_40"/>
          <p:cNvPicPr preferRelativeResize="0"/>
          <p:nvPr/>
        </p:nvPicPr>
        <p:blipFill rotWithShape="1">
          <a:blip r:embed="rId4">
            <a:alphaModFix/>
          </a:blip>
          <a:srcRect b="0" l="0" r="0" t="0"/>
          <a:stretch/>
        </p:blipFill>
        <p:spPr>
          <a:xfrm>
            <a:off x="142875" y="6316543"/>
            <a:ext cx="847725" cy="436682"/>
          </a:xfrm>
          <a:prstGeom prst="rect">
            <a:avLst/>
          </a:prstGeom>
          <a:noFill/>
          <a:ln>
            <a:noFill/>
          </a:ln>
        </p:spPr>
      </p:pic>
      <p:pic>
        <p:nvPicPr>
          <p:cNvPr id="147" name="Google Shape;147;gd5a4f15689_5_40"/>
          <p:cNvPicPr preferRelativeResize="0"/>
          <p:nvPr/>
        </p:nvPicPr>
        <p:blipFill>
          <a:blip r:embed="rId5">
            <a:alphaModFix/>
          </a:blip>
          <a:stretch>
            <a:fillRect/>
          </a:stretch>
        </p:blipFill>
        <p:spPr>
          <a:xfrm>
            <a:off x="8005150" y="1916300"/>
            <a:ext cx="2600200" cy="2220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gd5a4f15689_5_2"/>
          <p:cNvPicPr preferRelativeResize="0"/>
          <p:nvPr/>
        </p:nvPicPr>
        <p:blipFill>
          <a:blip r:embed="rId3">
            <a:alphaModFix/>
          </a:blip>
          <a:stretch>
            <a:fillRect/>
          </a:stretch>
        </p:blipFill>
        <p:spPr>
          <a:xfrm>
            <a:off x="152400" y="106125"/>
            <a:ext cx="12039601" cy="4748851"/>
          </a:xfrm>
          <a:prstGeom prst="rect">
            <a:avLst/>
          </a:prstGeom>
          <a:noFill/>
          <a:ln>
            <a:noFill/>
          </a:ln>
        </p:spPr>
      </p:pic>
      <p:pic>
        <p:nvPicPr>
          <p:cNvPr id="153" name="Google Shape;153;gd5a4f15689_5_2"/>
          <p:cNvPicPr preferRelativeResize="0"/>
          <p:nvPr/>
        </p:nvPicPr>
        <p:blipFill rotWithShape="1">
          <a:blip r:embed="rId4">
            <a:alphaModFix/>
          </a:blip>
          <a:srcRect b="0" l="0" r="0" t="0"/>
          <a:stretch/>
        </p:blipFill>
        <p:spPr>
          <a:xfrm>
            <a:off x="0" y="6191250"/>
            <a:ext cx="12192000" cy="666750"/>
          </a:xfrm>
          <a:prstGeom prst="rect">
            <a:avLst/>
          </a:prstGeom>
          <a:noFill/>
          <a:ln>
            <a:noFill/>
          </a:ln>
        </p:spPr>
      </p:pic>
      <p:pic>
        <p:nvPicPr>
          <p:cNvPr id="154" name="Google Shape;154;gd5a4f15689_5_2"/>
          <p:cNvPicPr preferRelativeResize="0"/>
          <p:nvPr/>
        </p:nvPicPr>
        <p:blipFill rotWithShape="1">
          <a:blip r:embed="rId5">
            <a:alphaModFix/>
          </a:blip>
          <a:srcRect b="0" l="0" r="0" t="0"/>
          <a:stretch/>
        </p:blipFill>
        <p:spPr>
          <a:xfrm>
            <a:off x="142875" y="6316543"/>
            <a:ext cx="847725" cy="43668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gd5a4f15689_5_7"/>
          <p:cNvPicPr preferRelativeResize="0"/>
          <p:nvPr/>
        </p:nvPicPr>
        <p:blipFill>
          <a:blip r:embed="rId3">
            <a:alphaModFix/>
          </a:blip>
          <a:stretch>
            <a:fillRect/>
          </a:stretch>
        </p:blipFill>
        <p:spPr>
          <a:xfrm>
            <a:off x="152400" y="117863"/>
            <a:ext cx="12039600" cy="4517429"/>
          </a:xfrm>
          <a:prstGeom prst="rect">
            <a:avLst/>
          </a:prstGeom>
          <a:noFill/>
          <a:ln>
            <a:noFill/>
          </a:ln>
        </p:spPr>
      </p:pic>
      <p:pic>
        <p:nvPicPr>
          <p:cNvPr id="160" name="Google Shape;160;gd5a4f15689_5_7"/>
          <p:cNvPicPr preferRelativeResize="0"/>
          <p:nvPr/>
        </p:nvPicPr>
        <p:blipFill rotWithShape="1">
          <a:blip r:embed="rId4">
            <a:alphaModFix/>
          </a:blip>
          <a:srcRect b="0" l="0" r="0" t="0"/>
          <a:stretch/>
        </p:blipFill>
        <p:spPr>
          <a:xfrm>
            <a:off x="0" y="6191250"/>
            <a:ext cx="12192000" cy="666750"/>
          </a:xfrm>
          <a:prstGeom prst="rect">
            <a:avLst/>
          </a:prstGeom>
          <a:noFill/>
          <a:ln>
            <a:noFill/>
          </a:ln>
        </p:spPr>
      </p:pic>
      <p:pic>
        <p:nvPicPr>
          <p:cNvPr id="161" name="Google Shape;161;gd5a4f15689_5_7"/>
          <p:cNvPicPr preferRelativeResize="0"/>
          <p:nvPr/>
        </p:nvPicPr>
        <p:blipFill rotWithShape="1">
          <a:blip r:embed="rId5">
            <a:alphaModFix/>
          </a:blip>
          <a:srcRect b="0" l="0" r="0" t="0"/>
          <a:stretch/>
        </p:blipFill>
        <p:spPr>
          <a:xfrm>
            <a:off x="142875" y="6316543"/>
            <a:ext cx="847725" cy="43668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2021-04-23T06:00:18Z</dcterms:created>
  <dc:creator>Cyber Coder</dc:creator>
</cp:coreProperties>
</file>