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82" r:id="rId9"/>
    <p:sldId id="283" r:id="rId10"/>
    <p:sldId id="284" r:id="rId11"/>
    <p:sldId id="285" r:id="rId12"/>
    <p:sldId id="263" r:id="rId13"/>
    <p:sldId id="286" r:id="rId14"/>
    <p:sldId id="287" r:id="rId15"/>
    <p:sldId id="288" r:id="rId16"/>
    <p:sldId id="264" r:id="rId17"/>
    <p:sldId id="293" r:id="rId18"/>
    <p:sldId id="302" r:id="rId19"/>
    <p:sldId id="295" r:id="rId20"/>
    <p:sldId id="294" r:id="rId21"/>
    <p:sldId id="296" r:id="rId22"/>
    <p:sldId id="297" r:id="rId23"/>
    <p:sldId id="298" r:id="rId24"/>
    <p:sldId id="299" r:id="rId25"/>
    <p:sldId id="300" r:id="rId26"/>
    <p:sldId id="301" r:id="rId27"/>
    <p:sldId id="291" r:id="rId28"/>
    <p:sldId id="292" r:id="rId29"/>
    <p:sldId id="267" r:id="rId30"/>
    <p:sldId id="289" r:id="rId31"/>
    <p:sldId id="290" r:id="rId32"/>
    <p:sldId id="268" r:id="rId33"/>
    <p:sldId id="269" r:id="rId34"/>
    <p:sldId id="270" r:id="rId35"/>
    <p:sldId id="271" r:id="rId36"/>
    <p:sldId id="273" r:id="rId37"/>
    <p:sldId id="279" r:id="rId38"/>
    <p:sldId id="274" r:id="rId39"/>
    <p:sldId id="276" r:id="rId40"/>
    <p:sldId id="277" r:id="rId41"/>
    <p:sldId id="280" r:id="rId42"/>
    <p:sldId id="281" r:id="rId43"/>
    <p:sldId id="278"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0B5j4Xr0K9sftq4vMZxe/slAq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107"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89" name="Google Shape;89;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BATCH NO:                   PRESENTED DATE:</a:t>
            </a:r>
            <a:endParaRPr/>
          </a:p>
        </p:txBody>
      </p:sp>
      <p:sp>
        <p:nvSpPr>
          <p:cNvPr id="90" name="Google Shape;90;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REVIEW-I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2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9" name="Google Shape;2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2"/>
          <p:cNvSpPr>
            <a:spLocks noGrp="1"/>
          </p:cNvSpPr>
          <p:nvPr>
            <p:ph type="pic" idx="2"/>
          </p:nvPr>
        </p:nvSpPr>
        <p:spPr>
          <a:xfrm>
            <a:off x="1792288" y="612775"/>
            <a:ext cx="5486400" cy="4114800"/>
          </a:xfrm>
          <a:prstGeom prst="rect">
            <a:avLst/>
          </a:prstGeom>
          <a:noFill/>
          <a:ln>
            <a:noFill/>
          </a:ln>
        </p:spPr>
      </p:sp>
      <p:sp>
        <p:nvSpPr>
          <p:cNvPr id="69" name="Google Shape;69;p3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23"/>
          <p:cNvPicPr preferRelativeResize="0"/>
          <p:nvPr/>
        </p:nvPicPr>
        <p:blipFill rotWithShape="1">
          <a:blip r:embed="rId13">
            <a:alphaModFix/>
          </a:blip>
          <a:srcRect/>
          <a:stretch/>
        </p:blipFill>
        <p:spPr>
          <a:xfrm>
            <a:off x="7316787" y="197732"/>
            <a:ext cx="1370013" cy="13700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QWxJ0j9EY8?si=oNf0-NaAzH1v1FCh"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youtu.be/bI8N_jvqq0U?si=neDZEtefrGcgZ_V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 descr="Logo VTU"/>
          <p:cNvPicPr preferRelativeResize="0"/>
          <p:nvPr/>
        </p:nvPicPr>
        <p:blipFill rotWithShape="1">
          <a:blip r:embed="rId3">
            <a:alphaModFix/>
          </a:blip>
          <a:srcRect/>
          <a:stretch/>
        </p:blipFill>
        <p:spPr>
          <a:xfrm>
            <a:off x="1979712" y="548680"/>
            <a:ext cx="5040560" cy="1008112"/>
          </a:xfrm>
          <a:prstGeom prst="rect">
            <a:avLst/>
          </a:prstGeom>
          <a:noFill/>
          <a:ln>
            <a:noFill/>
          </a:ln>
        </p:spPr>
      </p:pic>
      <p:sp>
        <p:nvSpPr>
          <p:cNvPr id="93" name="Google Shape;93;p1"/>
          <p:cNvSpPr/>
          <p:nvPr/>
        </p:nvSpPr>
        <p:spPr>
          <a:xfrm>
            <a:off x="755576" y="1700808"/>
            <a:ext cx="7848872" cy="23698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DEPARTMENT OF COMPUTER SCIENCE &amp; ENGINEERING</a:t>
            </a:r>
            <a:endParaRPr dirty="0"/>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SCHOOL OF COMPUTING</a:t>
            </a:r>
            <a:endParaRPr dirty="0"/>
          </a:p>
          <a:p>
            <a:pPr marL="0" marR="0" lvl="0" indent="0" algn="ctr" rtl="0">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1156CS701- MAJOR PROJECT</a:t>
            </a:r>
            <a:endParaRPr dirty="0"/>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WINTER SEMESTER 202</a:t>
            </a:r>
            <a:r>
              <a:rPr lang="en-IN" sz="1600" b="1" dirty="0">
                <a:solidFill>
                  <a:schemeClr val="dk1"/>
                </a:solidFill>
                <a:latin typeface="Times New Roman"/>
                <a:ea typeface="Times New Roman"/>
                <a:cs typeface="Times New Roman"/>
                <a:sym typeface="Times New Roman"/>
              </a:rPr>
              <a:t>3</a:t>
            </a:r>
            <a:r>
              <a:rPr lang="en-IN" sz="1600" b="1" i="0" u="none" strike="noStrike" cap="none" dirty="0">
                <a:solidFill>
                  <a:schemeClr val="dk1"/>
                </a:solidFill>
                <a:latin typeface="Times New Roman"/>
                <a:ea typeface="Times New Roman"/>
                <a:cs typeface="Times New Roman"/>
                <a:sym typeface="Times New Roman"/>
              </a:rPr>
              <a:t>-202</a:t>
            </a:r>
            <a:r>
              <a:rPr lang="en-IN" sz="1600" b="1" dirty="0">
                <a:solidFill>
                  <a:schemeClr val="dk1"/>
                </a:solidFill>
                <a:latin typeface="Times New Roman"/>
                <a:ea typeface="Times New Roman"/>
                <a:cs typeface="Times New Roman"/>
                <a:sym typeface="Times New Roman"/>
              </a:rPr>
              <a:t>4</a:t>
            </a: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INTERNSHIP THROUGH </a:t>
            </a:r>
            <a:r>
              <a:rPr lang="en-IN" sz="1600" b="1" i="0" u="none" strike="noStrike" cap="none" dirty="0" smtClean="0">
                <a:solidFill>
                  <a:schemeClr val="dk1"/>
                </a:solidFill>
                <a:latin typeface="Times New Roman"/>
                <a:ea typeface="Times New Roman"/>
                <a:cs typeface="Times New Roman"/>
                <a:sym typeface="Times New Roman"/>
              </a:rPr>
              <a:t>DIND</a:t>
            </a:r>
            <a:endParaRPr dirty="0"/>
          </a:p>
          <a:p>
            <a:pPr lvl="0" algn="ctr"/>
            <a:r>
              <a:rPr lang="en-US" sz="1800" b="1" dirty="0">
                <a:solidFill>
                  <a:schemeClr val="dk1"/>
                </a:solidFill>
                <a:latin typeface="Times New Roman"/>
                <a:ea typeface="Times New Roman"/>
                <a:cs typeface="Times New Roman"/>
                <a:sym typeface="Times New Roman"/>
              </a:rPr>
              <a:t>Centre for Artificial Intelligence and Robotics </a:t>
            </a:r>
            <a:r>
              <a:rPr lang="en-US" sz="1800" b="1" dirty="0" smtClean="0">
                <a:solidFill>
                  <a:schemeClr val="dk1"/>
                </a:solidFill>
                <a:latin typeface="Times New Roman"/>
                <a:ea typeface="Times New Roman"/>
                <a:cs typeface="Times New Roman"/>
                <a:sym typeface="Times New Roman"/>
              </a:rPr>
              <a:t> </a:t>
            </a:r>
          </a:p>
          <a:p>
            <a:pPr lvl="0" algn="ctr"/>
            <a:r>
              <a:rPr lang="en-IN" sz="1600" b="1" i="0" u="none" strike="noStrike" cap="none" dirty="0" smtClean="0">
                <a:solidFill>
                  <a:schemeClr val="dk1"/>
                </a:solidFill>
                <a:latin typeface="Times New Roman"/>
                <a:ea typeface="Times New Roman"/>
                <a:cs typeface="Times New Roman"/>
                <a:sym typeface="Times New Roman"/>
              </a:rPr>
              <a:t>SEMESTER </a:t>
            </a:r>
            <a:r>
              <a:rPr lang="en-IN" sz="1600" b="1" i="0" u="none" strike="noStrike" cap="none" dirty="0">
                <a:solidFill>
                  <a:schemeClr val="dk1"/>
                </a:solidFill>
                <a:latin typeface="Times New Roman"/>
                <a:ea typeface="Times New Roman"/>
                <a:cs typeface="Times New Roman"/>
                <a:sym typeface="Times New Roman"/>
              </a:rPr>
              <a:t>END PROJECT VIVA VOCE EXAMINATIONS</a:t>
            </a:r>
            <a:endParaRPr sz="16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4" name="Google Shape;94;p1"/>
          <p:cNvSpPr/>
          <p:nvPr/>
        </p:nvSpPr>
        <p:spPr>
          <a:xfrm>
            <a:off x="851295" y="3957439"/>
            <a:ext cx="784887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i="0" u="none" strike="noStrike" cap="none" dirty="0" smtClean="0">
                <a:solidFill>
                  <a:schemeClr val="dk1"/>
                </a:solidFill>
                <a:latin typeface="Times New Roman"/>
                <a:ea typeface="Times New Roman"/>
                <a:cs typeface="Times New Roman"/>
                <a:sym typeface="Times New Roman"/>
              </a:rPr>
              <a:t>“</a:t>
            </a:r>
            <a:r>
              <a:rPr lang="en-US" sz="2000" b="1" i="0" u="none" strike="noStrike" cap="none" dirty="0" smtClean="0">
                <a:solidFill>
                  <a:schemeClr val="dk1"/>
                </a:solidFill>
                <a:latin typeface="Times New Roman"/>
                <a:ea typeface="Times New Roman"/>
                <a:cs typeface="Times New Roman"/>
                <a:sym typeface="Times New Roman"/>
              </a:rPr>
              <a:t>THERMAL IMAGES DETECTION USING DEEP LEARNING</a:t>
            </a:r>
            <a:r>
              <a:rPr lang="en-IN" sz="2000" b="1" i="0" u="none" strike="noStrike" cap="none" dirty="0" smtClean="0">
                <a:solidFill>
                  <a:schemeClr val="dk1"/>
                </a:solidFill>
                <a:latin typeface="Times New Roman"/>
                <a:ea typeface="Times New Roman"/>
                <a:cs typeface="Times New Roman"/>
                <a:sym typeface="Times New Roman"/>
              </a:rPr>
              <a:t>”</a:t>
            </a:r>
            <a:endParaRPr sz="2000" b="0" i="0" u="none" strike="noStrike" cap="none" dirty="0">
              <a:solidFill>
                <a:schemeClr val="dk1"/>
              </a:solidFill>
              <a:latin typeface="Calibri"/>
              <a:ea typeface="Calibri"/>
              <a:cs typeface="Calibri"/>
              <a:sym typeface="Calibri"/>
            </a:endParaRPr>
          </a:p>
        </p:txBody>
      </p:sp>
      <p:sp>
        <p:nvSpPr>
          <p:cNvPr id="95" name="Google Shape;95;p1"/>
          <p:cNvSpPr/>
          <p:nvPr/>
        </p:nvSpPr>
        <p:spPr>
          <a:xfrm>
            <a:off x="5058383" y="4869160"/>
            <a:ext cx="3869593"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dirty="0">
                <a:solidFill>
                  <a:schemeClr val="dk1"/>
                </a:solidFill>
                <a:latin typeface="Times New Roman"/>
                <a:ea typeface="Times New Roman"/>
                <a:cs typeface="Times New Roman"/>
                <a:sym typeface="Times New Roman"/>
              </a:rPr>
              <a:t>PRESENTED BY</a:t>
            </a:r>
            <a:endParaRPr dirty="0"/>
          </a:p>
          <a:p>
            <a:pPr marL="0" marR="0" lvl="0" indent="0" algn="ctr"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lvl="0"/>
            <a:r>
              <a:rPr lang="en-IN" sz="1400" b="1" dirty="0">
                <a:solidFill>
                  <a:schemeClr val="dk1"/>
                </a:solidFill>
                <a:latin typeface="Times New Roman"/>
                <a:ea typeface="Times New Roman"/>
                <a:cs typeface="Times New Roman"/>
                <a:sym typeface="Times New Roman"/>
              </a:rPr>
              <a:t>1. </a:t>
            </a:r>
            <a:r>
              <a:rPr lang="en-IN" b="1" dirty="0">
                <a:solidFill>
                  <a:schemeClr val="dk1"/>
                </a:solidFill>
                <a:latin typeface="Times New Roman"/>
                <a:ea typeface="Times New Roman"/>
                <a:cs typeface="Times New Roman"/>
                <a:sym typeface="Times New Roman"/>
              </a:rPr>
              <a:t>CHANDALURU SIVA NAGA </a:t>
            </a:r>
            <a:r>
              <a:rPr lang="en-IN" b="1" dirty="0" smtClean="0">
                <a:solidFill>
                  <a:schemeClr val="dk1"/>
                </a:solidFill>
                <a:latin typeface="Times New Roman"/>
                <a:ea typeface="Times New Roman"/>
                <a:cs typeface="Times New Roman"/>
                <a:sym typeface="Times New Roman"/>
              </a:rPr>
              <a:t>RAHUL</a:t>
            </a:r>
            <a:r>
              <a:rPr lang="en-IN" b="1" dirty="0">
                <a:solidFill>
                  <a:schemeClr val="dk1"/>
                </a:solidFill>
                <a:latin typeface="Times New Roman"/>
                <a:ea typeface="Times New Roman"/>
                <a:cs typeface="Times New Roman"/>
                <a:sym typeface="Times New Roman"/>
              </a:rPr>
              <a:t> </a:t>
            </a:r>
            <a:r>
              <a:rPr lang="en-IN" b="1" dirty="0" smtClean="0">
                <a:solidFill>
                  <a:schemeClr val="dk1"/>
                </a:solidFill>
                <a:latin typeface="Times New Roman"/>
                <a:ea typeface="Times New Roman"/>
                <a:cs typeface="Times New Roman"/>
                <a:sym typeface="Times New Roman"/>
              </a:rPr>
              <a:t>      </a:t>
            </a:r>
            <a:r>
              <a:rPr lang="en-IN" sz="1400" b="1" dirty="0" smtClean="0">
                <a:solidFill>
                  <a:schemeClr val="dk1"/>
                </a:solidFill>
                <a:latin typeface="Times New Roman"/>
                <a:ea typeface="Times New Roman"/>
                <a:cs typeface="Times New Roman"/>
                <a:sym typeface="Times New Roman"/>
              </a:rPr>
              <a:t>(VTU17530)  (20UECS0161)</a:t>
            </a:r>
            <a:endParaRPr dirty="0"/>
          </a:p>
          <a:p>
            <a:pPr lvl="0"/>
            <a:r>
              <a:rPr lang="en-IN" b="1" dirty="0" smtClean="0">
                <a:solidFill>
                  <a:schemeClr val="dk1"/>
                </a:solidFill>
                <a:latin typeface="Times New Roman"/>
                <a:ea typeface="Times New Roman"/>
                <a:cs typeface="Times New Roman"/>
                <a:sym typeface="Times New Roman"/>
              </a:rPr>
              <a:t>2. KOPPOLU SIVA SANKAR REDDY</a:t>
            </a:r>
            <a:r>
              <a:rPr lang="en-IN" b="1" dirty="0">
                <a:solidFill>
                  <a:schemeClr val="dk1"/>
                </a:solidFill>
                <a:latin typeface="Times New Roman"/>
                <a:ea typeface="Times New Roman"/>
                <a:cs typeface="Times New Roman"/>
                <a:sym typeface="Times New Roman"/>
              </a:rPr>
              <a:t> </a:t>
            </a:r>
            <a:r>
              <a:rPr lang="en-IN" b="1" dirty="0" smtClean="0">
                <a:solidFill>
                  <a:schemeClr val="dk1"/>
                </a:solidFill>
                <a:latin typeface="Times New Roman"/>
                <a:ea typeface="Times New Roman"/>
                <a:cs typeface="Times New Roman"/>
                <a:sym typeface="Times New Roman"/>
              </a:rPr>
              <a:t> </a:t>
            </a:r>
            <a:r>
              <a:rPr lang="en-IN" sz="1400" b="1" dirty="0" smtClean="0">
                <a:solidFill>
                  <a:schemeClr val="dk1"/>
                </a:solidFill>
                <a:latin typeface="Times New Roman"/>
                <a:ea typeface="Times New Roman"/>
                <a:cs typeface="Times New Roman"/>
                <a:sym typeface="Times New Roman"/>
              </a:rPr>
              <a:t>(</a:t>
            </a:r>
            <a:r>
              <a:rPr lang="en-IN" b="1" dirty="0">
                <a:solidFill>
                  <a:schemeClr val="dk1"/>
                </a:solidFill>
                <a:latin typeface="Times New Roman"/>
                <a:ea typeface="Times New Roman"/>
                <a:cs typeface="Times New Roman"/>
                <a:sym typeface="Times New Roman"/>
              </a:rPr>
              <a:t>VTU18131</a:t>
            </a:r>
            <a:r>
              <a:rPr lang="en-IN" b="1" dirty="0" smtClean="0">
                <a:solidFill>
                  <a:schemeClr val="dk1"/>
                </a:solidFill>
                <a:latin typeface="Times New Roman"/>
                <a:ea typeface="Times New Roman"/>
                <a:cs typeface="Times New Roman"/>
                <a:sym typeface="Times New Roman"/>
              </a:rPr>
              <a:t>)   (20UECS0496 )</a:t>
            </a:r>
            <a:endParaRPr dirty="0"/>
          </a:p>
        </p:txBody>
      </p:sp>
      <p:sp>
        <p:nvSpPr>
          <p:cNvPr id="96" name="Google Shape;96;p1"/>
          <p:cNvSpPr/>
          <p:nvPr/>
        </p:nvSpPr>
        <p:spPr>
          <a:xfrm>
            <a:off x="557808" y="4831998"/>
            <a:ext cx="4014192"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Times New Roman"/>
                <a:ea typeface="Times New Roman"/>
                <a:cs typeface="Times New Roman"/>
                <a:sym typeface="Times New Roman"/>
              </a:rPr>
              <a:t>SUPERVISED BY</a:t>
            </a:r>
            <a:endParaRPr dirty="0"/>
          </a:p>
          <a:p>
            <a:pPr marL="0" marR="0" lvl="0" indent="0" algn="l"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lvl="0"/>
            <a:r>
              <a:rPr lang="en-IN" b="1" dirty="0" err="1" smtClean="0">
                <a:solidFill>
                  <a:schemeClr val="dk1"/>
                </a:solidFill>
                <a:latin typeface="Times New Roman"/>
                <a:ea typeface="Times New Roman"/>
                <a:cs typeface="Times New Roman"/>
                <a:sym typeface="Times New Roman"/>
              </a:rPr>
              <a:t>Dr.</a:t>
            </a:r>
            <a:r>
              <a:rPr lang="en-IN" b="1" dirty="0" smtClean="0">
                <a:solidFill>
                  <a:schemeClr val="dk1"/>
                </a:solidFill>
                <a:latin typeface="Times New Roman"/>
                <a:ea typeface="Times New Roman"/>
                <a:cs typeface="Times New Roman"/>
                <a:sym typeface="Times New Roman"/>
              </a:rPr>
              <a:t> </a:t>
            </a:r>
            <a:r>
              <a:rPr lang="en-IN" b="1" dirty="0">
                <a:solidFill>
                  <a:schemeClr val="dk1"/>
                </a:solidFill>
                <a:latin typeface="Times New Roman"/>
                <a:ea typeface="Times New Roman"/>
                <a:cs typeface="Times New Roman"/>
                <a:sym typeface="Times New Roman"/>
              </a:rPr>
              <a:t>RAJESH KAMBATTAN K, M.E., Ph.D</a:t>
            </a:r>
            <a:r>
              <a:rPr lang="en-IN" b="1" dirty="0" smtClean="0">
                <a:solidFill>
                  <a:schemeClr val="dk1"/>
                </a:solidFill>
                <a:latin typeface="Times New Roman"/>
                <a:ea typeface="Times New Roman"/>
                <a:cs typeface="Times New Roman"/>
                <a:sym typeface="Times New Roman"/>
              </a:rPr>
              <a:t>.,</a:t>
            </a:r>
          </a:p>
          <a:p>
            <a:pPr lvl="0"/>
            <a:r>
              <a:rPr lang="en-IN" b="1" dirty="0">
                <a:solidFill>
                  <a:schemeClr val="dk1"/>
                </a:solidFill>
                <a:latin typeface="Times New Roman" panose="02020603050405020304" pitchFamily="18" charset="0"/>
                <a:ea typeface="Calibri"/>
                <a:cs typeface="Times New Roman" panose="02020603050405020304" pitchFamily="18" charset="0"/>
                <a:sym typeface="Calibri"/>
              </a:rPr>
              <a:t>ASSOCIATE PROFESSOR</a:t>
            </a:r>
            <a:endParaRPr sz="14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7" name="Google Shape;9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98" name="Google Shape;98;p1"/>
          <p:cNvSpPr txBox="1">
            <a:spLocks noGrp="1"/>
          </p:cNvSpPr>
          <p:nvPr>
            <p:ph type="ftr" idx="11"/>
          </p:nvPr>
        </p:nvSpPr>
        <p:spPr>
          <a:xfrm>
            <a:off x="2503659" y="6309320"/>
            <a:ext cx="5823218" cy="45640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NO: </a:t>
            </a:r>
            <a:r>
              <a:rPr lang="en-IN" dirty="0" smtClean="0"/>
              <a:t>60    </a:t>
            </a:r>
            <a:r>
              <a:rPr lang="en-IN" dirty="0"/>
              <a:t>DEPARTMENT OF COMPUTER SCIENCE &amp; ENGINEERING</a:t>
            </a:r>
            <a:endParaRPr dirty="0"/>
          </a:p>
        </p:txBody>
      </p:sp>
      <p:sp>
        <p:nvSpPr>
          <p:cNvPr id="99" name="Google Shape;99;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64013"/>
            <a:ext cx="8229600" cy="4892337"/>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[7] L. Chen et al.(2022) focused on YOLOv7 for facial recognition in thermal images, tailored for access control systems. Their method showcases promising results, addressing challenges posed by varying environmental conditions. This paper contributes to enhancing security measures by offering an efficient and reliable solution for thermal-based access control systems, potentially advancing the field of biometric authentication</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8] M. Patel et al.(2021)  introduced a novel approach to object detection in night </a:t>
            </a:r>
            <a:r>
              <a:rPr lang="en-US" sz="2000" dirty="0" smtClean="0">
                <a:latin typeface="Times New Roman" panose="02020603050405020304" pitchFamily="18" charset="0"/>
                <a:cs typeface="Times New Roman" panose="02020603050405020304" pitchFamily="18" charset="0"/>
              </a:rPr>
              <a:t>vision, </a:t>
            </a:r>
            <a:r>
              <a:rPr lang="en-US" sz="2000" dirty="0">
                <a:latin typeface="Times New Roman" panose="02020603050405020304" pitchFamily="18" charset="0"/>
                <a:cs typeface="Times New Roman" panose="02020603050405020304" pitchFamily="18" charset="0"/>
              </a:rPr>
              <a:t>employing YOLOv7, with a focus on military applications. Their study aims to enhance surveillance and situational awareness during low-light conditions, crucial for military operations. By leveraging the YOLOv7 model, the paper addresses the challenges of detecting objects with high accuracy and efficiency in nighttime scenarios. This research contributes to advancing the capabilities of military systems for improved night vision-based detection and reconnaissance</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
        <p:nvSpPr>
          <p:cNvPr id="5" name="Google Shape;149;p7"/>
          <p:cNvSpPr txBox="1">
            <a:spLocks noGrp="1"/>
          </p:cNvSpPr>
          <p:nvPr>
            <p:ph type="ftr" idx="11"/>
          </p:nvPr>
        </p:nvSpPr>
        <p:spPr>
          <a:xfrm>
            <a:off x="3124199" y="6356350"/>
            <a:ext cx="5475051"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NO: </a:t>
            </a:r>
            <a:r>
              <a:rPr lang="en-IN" dirty="0" smtClean="0"/>
              <a:t>60    </a:t>
            </a:r>
            <a:r>
              <a:rPr lang="en-IN" dirty="0"/>
              <a:t>DEPARTMENT OF COMPUTER SCIENCE &amp; ENGINEERING</a:t>
            </a:r>
            <a:endParaRPr dirty="0"/>
          </a:p>
        </p:txBody>
      </p:sp>
      <p:sp>
        <p:nvSpPr>
          <p:cNvPr id="6" name="Google Shape;1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Tree>
    <p:extLst>
      <p:ext uri="{BB962C8B-B14F-4D97-AF65-F5344CB8AC3E}">
        <p14:creationId xmlns:p14="http://schemas.microsoft.com/office/powerpoint/2010/main" val="50864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9650" y="1489581"/>
            <a:ext cx="8229600" cy="4866769"/>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[9] S. Patel et al.(2021) </a:t>
            </a:r>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a novel approach to enhance road safety in autonomous vehicles. They employ YOLOv7-based thermal object detection, leveraging advanced computer vision techniques. By integrating thermal imaging technology, the system aims to improve object detection capabilities, especially in challenging lighting conditions. This research represents a significant step forward in developing robust and reliable autonomous driving systems, potentially mitigating risks associated with traditional visual-based approaches</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10] S. Sharma et al.(2022) focused on the application of YOLOv7 in human detection within thermal surveillance videos. The paper explores the efficacy of YOLOv7, a state-of-the-art object detection model, in identifying human subjects under thermal imaging conditions. P</a:t>
            </a:r>
            <a:r>
              <a:rPr lang="en-US" sz="2000" dirty="0" smtClean="0">
                <a:latin typeface="Times New Roman" panose="02020603050405020304" pitchFamily="18" charset="0"/>
                <a:cs typeface="Times New Roman" panose="02020603050405020304" pitchFamily="18" charset="0"/>
              </a:rPr>
              <a:t>romising </a:t>
            </a:r>
            <a:r>
              <a:rPr lang="en-US" sz="2000" dirty="0">
                <a:latin typeface="Times New Roman" panose="02020603050405020304" pitchFamily="18" charset="0"/>
                <a:cs typeface="Times New Roman" panose="02020603050405020304" pitchFamily="18" charset="0"/>
              </a:rPr>
              <a:t>results in real-time human detection </a:t>
            </a:r>
            <a:r>
              <a:rPr lang="en-US" sz="2000" dirty="0" smtClean="0">
                <a:latin typeface="Times New Roman" panose="02020603050405020304" pitchFamily="18" charset="0"/>
                <a:cs typeface="Times New Roman" panose="02020603050405020304" pitchFamily="18" charset="0"/>
              </a:rPr>
              <a:t>tasks, This </a:t>
            </a:r>
            <a:r>
              <a:rPr lang="en-US" sz="2000" dirty="0">
                <a:latin typeface="Times New Roman" panose="02020603050405020304" pitchFamily="18" charset="0"/>
                <a:cs typeface="Times New Roman" panose="02020603050405020304" pitchFamily="18" charset="0"/>
              </a:rPr>
              <a:t>study contributes to advancing the capabilities of computer vision systems for enhancing security and safety measures in various domains</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
        <p:nvSpPr>
          <p:cNvPr id="5" name="Google Shape;149;p7"/>
          <p:cNvSpPr txBox="1">
            <a:spLocks noGrp="1"/>
          </p:cNvSpPr>
          <p:nvPr>
            <p:ph type="ftr" idx="11"/>
          </p:nvPr>
        </p:nvSpPr>
        <p:spPr>
          <a:xfrm>
            <a:off x="3124199" y="6356350"/>
            <a:ext cx="5475051"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NO: </a:t>
            </a:r>
            <a:r>
              <a:rPr lang="en-IN" dirty="0" smtClean="0"/>
              <a:t>60    </a:t>
            </a:r>
            <a:r>
              <a:rPr lang="en-IN" dirty="0"/>
              <a:t>DEPARTMENT OF COMPUTER SCIENCE &amp; ENGINEERING</a:t>
            </a:r>
            <a:endParaRPr dirty="0"/>
          </a:p>
        </p:txBody>
      </p:sp>
      <p:sp>
        <p:nvSpPr>
          <p:cNvPr id="6" name="Google Shape;1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Tree>
    <p:extLst>
      <p:ext uri="{BB962C8B-B14F-4D97-AF65-F5344CB8AC3E}">
        <p14:creationId xmlns:p14="http://schemas.microsoft.com/office/powerpoint/2010/main" val="148496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body" idx="1"/>
          </p:nvPr>
        </p:nvSpPr>
        <p:spPr>
          <a:xfrm>
            <a:off x="457200" y="1048949"/>
            <a:ext cx="8229600" cy="5307401"/>
          </a:xfrm>
          <a:prstGeom prst="rect">
            <a:avLst/>
          </a:prstGeom>
          <a:noFill/>
          <a:ln>
            <a:noFill/>
          </a:ln>
        </p:spPr>
        <p:txBody>
          <a:bodyPr spcFirstLastPara="1" wrap="square" lIns="91425" tIns="45700" rIns="91425" bIns="45700" anchor="t" anchorCtr="0">
            <a:normAutofit fontScale="92500" lnSpcReduction="10000"/>
          </a:bodyPr>
          <a:lstStyle/>
          <a:p>
            <a:pPr marL="0" indent="0" algn="just">
              <a:spcBef>
                <a:spcPts val="0"/>
              </a:spcBef>
              <a:buSzPts val="2000"/>
              <a:buNone/>
            </a:pPr>
            <a:r>
              <a:rPr lang="en-US" sz="2200" b="1" dirty="0" smtClean="0">
                <a:latin typeface="Times New Roman"/>
                <a:ea typeface="Times New Roman"/>
                <a:cs typeface="Times New Roman"/>
                <a:sym typeface="Times New Roman"/>
              </a:rPr>
              <a:t>MODULE 1:</a:t>
            </a:r>
          </a:p>
          <a:p>
            <a:pPr marL="0" indent="0" algn="just">
              <a:spcBef>
                <a:spcPts val="0"/>
              </a:spcBef>
              <a:buSzPts val="2000"/>
              <a:buNone/>
            </a:pPr>
            <a:endParaRPr lang="en-US" sz="2000" b="1" dirty="0" smtClean="0">
              <a:latin typeface="Times New Roman"/>
              <a:ea typeface="Times New Roman"/>
              <a:cs typeface="Times New Roman"/>
              <a:sym typeface="Times New Roman"/>
            </a:endParaRPr>
          </a:p>
          <a:p>
            <a:pPr marL="342900" algn="just">
              <a:spcBef>
                <a:spcPts val="0"/>
              </a:spcBef>
              <a:buSzPts val="2000"/>
              <a:buFont typeface="Wingdings" panose="05000000000000000000" pitchFamily="2" charset="2"/>
              <a:buChar char="Ø"/>
            </a:pPr>
            <a:r>
              <a:rPr lang="en-US" sz="2200" b="1" dirty="0" smtClean="0">
                <a:latin typeface="Times New Roman"/>
                <a:ea typeface="Times New Roman"/>
                <a:cs typeface="Times New Roman"/>
                <a:sym typeface="Times New Roman"/>
              </a:rPr>
              <a:t>Data Collection:</a:t>
            </a:r>
          </a:p>
          <a:p>
            <a:pPr marL="0" lvl="0" indent="0" algn="just">
              <a:spcBef>
                <a:spcPts val="0"/>
              </a:spcBef>
              <a:buSzPts val="2000"/>
              <a:buNone/>
            </a:pPr>
            <a:r>
              <a:rPr lang="en-US" sz="2200" dirty="0" smtClean="0">
                <a:latin typeface="Times New Roman"/>
                <a:ea typeface="Times New Roman"/>
                <a:cs typeface="Times New Roman"/>
                <a:sym typeface="Times New Roman"/>
              </a:rPr>
              <a:t> Data </a:t>
            </a:r>
            <a:r>
              <a:rPr lang="en-US" sz="2200" dirty="0">
                <a:latin typeface="Times New Roman"/>
                <a:ea typeface="Times New Roman"/>
                <a:cs typeface="Times New Roman"/>
                <a:sym typeface="Times New Roman"/>
              </a:rPr>
              <a:t>Collection and </a:t>
            </a:r>
            <a:r>
              <a:rPr lang="en-US" sz="2200" dirty="0" smtClean="0">
                <a:latin typeface="Times New Roman"/>
                <a:ea typeface="Times New Roman"/>
                <a:cs typeface="Times New Roman"/>
                <a:sym typeface="Times New Roman"/>
              </a:rPr>
              <a:t>Training </a:t>
            </a:r>
            <a:r>
              <a:rPr lang="en-US" sz="2200" dirty="0">
                <a:latin typeface="Times New Roman"/>
                <a:ea typeface="Times New Roman"/>
                <a:cs typeface="Times New Roman"/>
                <a:sym typeface="Times New Roman"/>
              </a:rPr>
              <a:t>using Deep Learning </a:t>
            </a:r>
            <a:r>
              <a:rPr lang="en-US" sz="2200" dirty="0" smtClean="0">
                <a:latin typeface="Times New Roman"/>
                <a:ea typeface="Times New Roman"/>
                <a:cs typeface="Times New Roman"/>
                <a:sym typeface="Times New Roman"/>
              </a:rPr>
              <a:t>Algorithms identify </a:t>
            </a:r>
            <a:r>
              <a:rPr lang="en-US" sz="2200" dirty="0">
                <a:latin typeface="Times New Roman"/>
                <a:ea typeface="Times New Roman"/>
                <a:cs typeface="Times New Roman"/>
                <a:sym typeface="Times New Roman"/>
              </a:rPr>
              <a:t>the objects you want to detect in thermal images (e.g., humans, animals, </a:t>
            </a:r>
            <a:r>
              <a:rPr lang="en-US" sz="2200" dirty="0" smtClean="0">
                <a:latin typeface="Times New Roman"/>
                <a:ea typeface="Times New Roman"/>
                <a:cs typeface="Times New Roman"/>
                <a:sym typeface="Times New Roman"/>
              </a:rPr>
              <a:t>vehicles. Gather </a:t>
            </a:r>
            <a:r>
              <a:rPr lang="en-US" sz="2200" dirty="0">
                <a:latin typeface="Times New Roman"/>
                <a:ea typeface="Times New Roman"/>
                <a:cs typeface="Times New Roman"/>
                <a:sym typeface="Times New Roman"/>
              </a:rPr>
              <a:t>a diverse dataset of annotated thermal images containing these objects</a:t>
            </a:r>
            <a:r>
              <a:rPr lang="en-US" sz="2200" dirty="0" smtClean="0">
                <a:latin typeface="Times New Roman"/>
                <a:ea typeface="Times New Roman"/>
                <a:cs typeface="Times New Roman"/>
                <a:sym typeface="Times New Roman"/>
              </a:rPr>
              <a:t>. Ensure </a:t>
            </a:r>
            <a:r>
              <a:rPr lang="en-US" sz="2200" dirty="0">
                <a:latin typeface="Times New Roman"/>
                <a:ea typeface="Times New Roman"/>
                <a:cs typeface="Times New Roman"/>
                <a:sym typeface="Times New Roman"/>
              </a:rPr>
              <a:t>the dataset covers various conditions and scenarios relevant to your </a:t>
            </a:r>
            <a:r>
              <a:rPr lang="en-US" sz="2200" dirty="0" smtClean="0">
                <a:latin typeface="Times New Roman"/>
                <a:ea typeface="Times New Roman"/>
                <a:cs typeface="Times New Roman"/>
                <a:sym typeface="Times New Roman"/>
              </a:rPr>
              <a:t>application.</a:t>
            </a:r>
          </a:p>
          <a:p>
            <a:pPr marL="285750" lvl="0" indent="-285750" algn="just">
              <a:spcBef>
                <a:spcPts val="0"/>
              </a:spcBef>
              <a:buSzPts val="2000"/>
              <a:buFont typeface="Wingdings" panose="05000000000000000000" pitchFamily="2" charset="2"/>
              <a:buChar char="Ø"/>
            </a:pPr>
            <a:r>
              <a:rPr lang="en-US" sz="2200" b="1" dirty="0" smtClean="0">
                <a:latin typeface="Times New Roman"/>
                <a:ea typeface="Times New Roman"/>
                <a:cs typeface="Times New Roman"/>
                <a:sym typeface="Times New Roman"/>
              </a:rPr>
              <a:t>Data Preprocessing: </a:t>
            </a:r>
          </a:p>
          <a:p>
            <a:pPr marL="0" lvl="0" indent="0" algn="just">
              <a:spcBef>
                <a:spcPts val="0"/>
              </a:spcBef>
              <a:buSzPts val="2000"/>
              <a:buNone/>
            </a:pPr>
            <a:r>
              <a:rPr lang="en-US" sz="2200" dirty="0" smtClean="0">
                <a:latin typeface="Times New Roman"/>
                <a:ea typeface="Times New Roman"/>
                <a:cs typeface="Times New Roman"/>
                <a:sym typeface="Times New Roman"/>
              </a:rPr>
              <a:t> Resize </a:t>
            </a:r>
            <a:r>
              <a:rPr lang="en-US" sz="2200" dirty="0">
                <a:latin typeface="Times New Roman"/>
                <a:ea typeface="Times New Roman"/>
                <a:cs typeface="Times New Roman"/>
                <a:sym typeface="Times New Roman"/>
              </a:rPr>
              <a:t>the images to a uniform size suitable for the model</a:t>
            </a:r>
            <a:r>
              <a:rPr lang="en-US" sz="2200" dirty="0" smtClean="0">
                <a:latin typeface="Times New Roman"/>
                <a:ea typeface="Times New Roman"/>
                <a:cs typeface="Times New Roman"/>
                <a:sym typeface="Times New Roman"/>
              </a:rPr>
              <a:t>. Normalize </a:t>
            </a:r>
            <a:r>
              <a:rPr lang="en-US" sz="2200" dirty="0">
                <a:latin typeface="Times New Roman"/>
                <a:ea typeface="Times New Roman"/>
                <a:cs typeface="Times New Roman"/>
                <a:sym typeface="Times New Roman"/>
              </a:rPr>
              <a:t>the pixel values to a common scale (e.g., [0, 1] or [-1, 1</a:t>
            </a:r>
            <a:r>
              <a:rPr lang="en-US" sz="2200" dirty="0" smtClean="0">
                <a:latin typeface="Times New Roman"/>
                <a:ea typeface="Times New Roman"/>
                <a:cs typeface="Times New Roman"/>
                <a:sym typeface="Times New Roman"/>
              </a:rPr>
              <a:t>]). Apply </a:t>
            </a:r>
            <a:r>
              <a:rPr lang="en-US" sz="2200" dirty="0">
                <a:latin typeface="Times New Roman"/>
                <a:ea typeface="Times New Roman"/>
                <a:cs typeface="Times New Roman"/>
                <a:sym typeface="Times New Roman"/>
              </a:rPr>
              <a:t>data augmentation techniques to increase the diversity of the dataset (e.g., random rotations, flips, shifts</a:t>
            </a:r>
            <a:r>
              <a:rPr lang="en-US" sz="2200" dirty="0" smtClean="0">
                <a:latin typeface="Times New Roman"/>
                <a:ea typeface="Times New Roman"/>
                <a:cs typeface="Times New Roman"/>
                <a:sym typeface="Times New Roman"/>
              </a:rPr>
              <a:t>).</a:t>
            </a:r>
          </a:p>
          <a:p>
            <a:pPr marL="342900" lvl="0" algn="just">
              <a:spcBef>
                <a:spcPts val="0"/>
              </a:spcBef>
              <a:buSzPts val="2000"/>
              <a:buFont typeface="Wingdings" panose="05000000000000000000" pitchFamily="2" charset="2"/>
              <a:buChar char="Ø"/>
            </a:pPr>
            <a:r>
              <a:rPr lang="en-US" sz="2200" b="1" dirty="0" smtClean="0">
                <a:latin typeface="Times New Roman"/>
                <a:ea typeface="Times New Roman"/>
                <a:cs typeface="Times New Roman"/>
                <a:sym typeface="Times New Roman"/>
              </a:rPr>
              <a:t>Model </a:t>
            </a:r>
            <a:r>
              <a:rPr lang="en-US" sz="2200" b="1" dirty="0">
                <a:latin typeface="Times New Roman"/>
                <a:ea typeface="Times New Roman"/>
                <a:cs typeface="Times New Roman"/>
                <a:sym typeface="Times New Roman"/>
              </a:rPr>
              <a:t>Selection and </a:t>
            </a:r>
            <a:r>
              <a:rPr lang="en-US" sz="2200" b="1" dirty="0" smtClean="0">
                <a:latin typeface="Times New Roman"/>
                <a:ea typeface="Times New Roman"/>
                <a:cs typeface="Times New Roman"/>
                <a:sym typeface="Times New Roman"/>
              </a:rPr>
              <a:t>Training:</a:t>
            </a:r>
          </a:p>
          <a:p>
            <a:pPr marL="0" lvl="0" indent="0" algn="just">
              <a:spcBef>
                <a:spcPts val="0"/>
              </a:spcBef>
              <a:buSzPts val="2000"/>
              <a:buNone/>
            </a:pPr>
            <a:r>
              <a:rPr lang="en-US" sz="2200" dirty="0" smtClean="0">
                <a:latin typeface="Times New Roman"/>
                <a:ea typeface="Times New Roman"/>
                <a:cs typeface="Times New Roman"/>
                <a:sym typeface="Times New Roman"/>
              </a:rPr>
              <a:t> Choose </a:t>
            </a:r>
            <a:r>
              <a:rPr lang="en-US" sz="2200" dirty="0">
                <a:latin typeface="Times New Roman"/>
                <a:ea typeface="Times New Roman"/>
                <a:cs typeface="Times New Roman"/>
                <a:sym typeface="Times New Roman"/>
              </a:rPr>
              <a:t>a deep learning model suitable for object detection in thermal images (e.g., YOLO</a:t>
            </a:r>
            <a:r>
              <a:rPr lang="en-US" sz="2200" dirty="0" smtClean="0">
                <a:latin typeface="Times New Roman"/>
                <a:ea typeface="Times New Roman"/>
                <a:cs typeface="Times New Roman"/>
                <a:sym typeface="Times New Roman"/>
              </a:rPr>
              <a:t>). Split </a:t>
            </a:r>
            <a:r>
              <a:rPr lang="en-US" sz="2200" dirty="0">
                <a:latin typeface="Times New Roman"/>
                <a:ea typeface="Times New Roman"/>
                <a:cs typeface="Times New Roman"/>
                <a:sym typeface="Times New Roman"/>
              </a:rPr>
              <a:t>the dataset into training, validation, and test sets</a:t>
            </a:r>
            <a:r>
              <a:rPr lang="en-US" sz="2200" dirty="0" smtClean="0">
                <a:latin typeface="Times New Roman"/>
                <a:ea typeface="Times New Roman"/>
                <a:cs typeface="Times New Roman"/>
                <a:sym typeface="Times New Roman"/>
              </a:rPr>
              <a:t>. By </a:t>
            </a:r>
            <a:r>
              <a:rPr lang="en-US" sz="2200" dirty="0">
                <a:latin typeface="Times New Roman"/>
                <a:ea typeface="Times New Roman"/>
                <a:cs typeface="Times New Roman"/>
                <a:sym typeface="Times New Roman"/>
              </a:rPr>
              <a:t>initializing the model with weights pre-trained on a custom dataset or  (e.g., COCO) and fine-tuning it on your thermal image dataset</a:t>
            </a:r>
            <a:r>
              <a:rPr lang="en-US" sz="2200" dirty="0" smtClean="0">
                <a:latin typeface="Times New Roman"/>
                <a:ea typeface="Times New Roman"/>
                <a:cs typeface="Times New Roman"/>
                <a:sym typeface="Times New Roman"/>
              </a:rPr>
              <a:t>. Train </a:t>
            </a:r>
            <a:r>
              <a:rPr lang="en-US" sz="2200" dirty="0">
                <a:latin typeface="Times New Roman"/>
                <a:ea typeface="Times New Roman"/>
                <a:cs typeface="Times New Roman"/>
                <a:sym typeface="Times New Roman"/>
              </a:rPr>
              <a:t>the model using the training set, monitoring performance on the validation set.</a:t>
            </a:r>
            <a:endParaRPr sz="2200" dirty="0"/>
          </a:p>
        </p:txBody>
      </p:sp>
      <p:sp>
        <p:nvSpPr>
          <p:cNvPr id="159" name="Google Shape;15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160" name="Google Shape;160;p8"/>
          <p:cNvSpPr txBox="1">
            <a:spLocks noGrp="1"/>
          </p:cNvSpPr>
          <p:nvPr>
            <p:ph type="title"/>
          </p:nvPr>
        </p:nvSpPr>
        <p:spPr>
          <a:xfrm>
            <a:off x="457200" y="112324"/>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DESIGN AND METHODOLOGIES</a:t>
            </a:r>
            <a:endParaRPr dirty="0"/>
          </a:p>
        </p:txBody>
      </p:sp>
      <p:sp>
        <p:nvSpPr>
          <p:cNvPr id="161" name="Google Shape;16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7" name="Google Shape;149;p7"/>
          <p:cNvSpPr txBox="1">
            <a:spLocks/>
          </p:cNvSpPr>
          <p:nvPr/>
        </p:nvSpPr>
        <p:spPr>
          <a:xfrm>
            <a:off x="2590800" y="6325529"/>
            <a:ext cx="547505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smtClean="0"/>
              <a:t>BATCH NO: 60    DEPARTMENT OF COMPUTER SCIENCE &amp; ENGINEERING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379" y="1123545"/>
            <a:ext cx="8229600" cy="4525963"/>
          </a:xfrm>
        </p:spPr>
        <p:txBody>
          <a:bodyPr>
            <a:normAutofit/>
          </a:bodyPr>
          <a:lstStyle/>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Evaluation and </a:t>
            </a:r>
            <a:r>
              <a:rPr lang="en-US" sz="2000" b="1" dirty="0" smtClean="0">
                <a:latin typeface="Times New Roman" panose="02020603050405020304" pitchFamily="18" charset="0"/>
                <a:cs typeface="Times New Roman" panose="02020603050405020304" pitchFamily="18" charset="0"/>
              </a:rPr>
              <a:t>Output:</a:t>
            </a:r>
          </a:p>
          <a:p>
            <a:pPr marL="114300" indent="0" algn="just">
              <a:buNone/>
            </a:pPr>
            <a:r>
              <a:rPr lang="en-US" sz="2000" dirty="0" smtClean="0">
                <a:latin typeface="Times New Roman" panose="02020603050405020304" pitchFamily="18" charset="0"/>
                <a:cs typeface="Times New Roman" panose="02020603050405020304" pitchFamily="18" charset="0"/>
              </a:rPr>
              <a:t> Evaluate </a:t>
            </a:r>
            <a:r>
              <a:rPr lang="en-US" sz="2000" dirty="0">
                <a:latin typeface="Times New Roman" panose="02020603050405020304" pitchFamily="18" charset="0"/>
                <a:cs typeface="Times New Roman" panose="02020603050405020304" pitchFamily="18" charset="0"/>
              </a:rPr>
              <a:t>the trained model on the test set to assess its performance metrics (e.g., </a:t>
            </a:r>
            <a:r>
              <a:rPr lang="en-US" sz="2000" dirty="0" err="1">
                <a:latin typeface="Times New Roman" panose="02020603050405020304" pitchFamily="18" charset="0"/>
                <a:cs typeface="Times New Roman" panose="02020603050405020304" pitchFamily="18" charset="0"/>
              </a:rPr>
              <a:t>mAP</a:t>
            </a:r>
            <a:r>
              <a:rPr lang="en-US" sz="2000" dirty="0">
                <a:latin typeface="Times New Roman" panose="02020603050405020304" pitchFamily="18" charset="0"/>
                <a:cs typeface="Times New Roman" panose="02020603050405020304" pitchFamily="18" charset="0"/>
              </a:rPr>
              <a:t>, precision, recall</a:t>
            </a:r>
            <a:r>
              <a:rPr lang="en-US" sz="2000" dirty="0" smtClean="0">
                <a:latin typeface="Times New Roman" panose="02020603050405020304" pitchFamily="18" charset="0"/>
                <a:cs typeface="Times New Roman" panose="02020603050405020304" pitchFamily="18" charset="0"/>
              </a:rPr>
              <a:t>). Use </a:t>
            </a:r>
            <a:r>
              <a:rPr lang="en-US" sz="2000" dirty="0">
                <a:latin typeface="Times New Roman" panose="02020603050405020304" pitchFamily="18" charset="0"/>
                <a:cs typeface="Times New Roman" panose="02020603050405020304" pitchFamily="18" charset="0"/>
              </a:rPr>
              <a:t>the model to detect objects in new thermal images, producing bounding boxes and class labels as output</a:t>
            </a:r>
            <a:r>
              <a:rPr lang="en-US" sz="2000" dirty="0" smtClean="0">
                <a:latin typeface="Times New Roman" panose="02020603050405020304" pitchFamily="18" charset="0"/>
                <a:cs typeface="Times New Roman" panose="02020603050405020304" pitchFamily="18" charset="0"/>
              </a:rPr>
              <a:t>. Visualize </a:t>
            </a:r>
            <a:r>
              <a:rPr lang="en-US" sz="2000" dirty="0">
                <a:latin typeface="Times New Roman" panose="02020603050405020304" pitchFamily="18" charset="0"/>
                <a:cs typeface="Times New Roman" panose="02020603050405020304" pitchFamily="18" charset="0"/>
              </a:rPr>
              <a:t>the detection results on the images to verify the model's effectiveness in detecting objects in thermal </a:t>
            </a:r>
            <a:r>
              <a:rPr lang="en-US" sz="2000" dirty="0" smtClean="0">
                <a:latin typeface="Times New Roman" panose="02020603050405020304" pitchFamily="18" charset="0"/>
                <a:cs typeface="Times New Roman" panose="02020603050405020304" pitchFamily="18" charset="0"/>
              </a:rPr>
              <a:t>images.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sp>
        <p:nvSpPr>
          <p:cNvPr id="5" name="Google Shape;16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6" name="Google Shape;149;p7"/>
          <p:cNvSpPr txBox="1">
            <a:spLocks/>
          </p:cNvSpPr>
          <p:nvPr/>
        </p:nvSpPr>
        <p:spPr>
          <a:xfrm>
            <a:off x="2590800" y="6325529"/>
            <a:ext cx="547505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smtClean="0"/>
              <a:t>BATCH NO: 60    DEPARTMENT OF COMPUTER SCIENCE &amp; ENGINEERING</a:t>
            </a:r>
            <a:endParaRPr lang="en-US" dirty="0"/>
          </a:p>
        </p:txBody>
      </p:sp>
    </p:spTree>
    <p:extLst>
      <p:ext uri="{BB962C8B-B14F-4D97-AF65-F5344CB8AC3E}">
        <p14:creationId xmlns:p14="http://schemas.microsoft.com/office/powerpoint/2010/main" val="419553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02071"/>
            <a:ext cx="8229600" cy="4895614"/>
          </a:xfrm>
        </p:spPr>
        <p:txBody>
          <a:bodyPr>
            <a:normAutofit fontScale="92500" lnSpcReduction="10000"/>
          </a:bodyPr>
          <a:lstStyle/>
          <a:p>
            <a:pPr marL="114300" indent="0" algn="just">
              <a:buNone/>
            </a:pPr>
            <a:r>
              <a:rPr lang="en-US" sz="2000" b="1" dirty="0" smtClean="0">
                <a:latin typeface="Times New Roman" panose="02020603050405020304" pitchFamily="18" charset="0"/>
                <a:cs typeface="Times New Roman" panose="02020603050405020304" pitchFamily="18" charset="0"/>
              </a:rPr>
              <a:t>MODULE 2:</a:t>
            </a:r>
          </a:p>
          <a:p>
            <a:pPr marL="114300" indent="0" algn="just">
              <a:buNone/>
            </a:pPr>
            <a:endParaRPr lang="en-US" sz="24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Environment </a:t>
            </a:r>
            <a:r>
              <a:rPr lang="en-US" sz="2000" b="1" dirty="0" smtClean="0">
                <a:latin typeface="Times New Roman" panose="02020603050405020304" pitchFamily="18" charset="0"/>
                <a:cs typeface="Times New Roman" panose="02020603050405020304" pitchFamily="18" charset="0"/>
              </a:rPr>
              <a:t>Setup</a:t>
            </a:r>
            <a:r>
              <a:rPr lang="en-US" sz="2000" dirty="0" smtClean="0">
                <a:latin typeface="Times New Roman" panose="02020603050405020304" pitchFamily="18" charset="0"/>
                <a:cs typeface="Times New Roman" panose="02020603050405020304" pitchFamily="18" charset="0"/>
              </a:rPr>
              <a:t>: Set </a:t>
            </a:r>
            <a:r>
              <a:rPr lang="en-US" sz="2000" dirty="0">
                <a:latin typeface="Times New Roman" panose="02020603050405020304" pitchFamily="18" charset="0"/>
                <a:cs typeface="Times New Roman" panose="02020603050405020304" pitchFamily="18" charset="0"/>
              </a:rPr>
              <a:t>up the development environment by installing necessary software tools such as Python, deep learning frameworks like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and relevant </a:t>
            </a:r>
            <a:r>
              <a:rPr lang="en-US" sz="2000" dirty="0" smtClean="0">
                <a:latin typeface="Times New Roman" panose="02020603050405020304" pitchFamily="18" charset="0"/>
                <a:cs typeface="Times New Roman" panose="02020603050405020304" pitchFamily="18" charset="0"/>
              </a:rPr>
              <a:t>libraries</a:t>
            </a:r>
            <a:r>
              <a:rPr lang="en-US" sz="2000" dirty="0" smtClean="0">
                <a:latin typeface="Times New Roman" panose="02020603050405020304" pitchFamily="18" charset="0"/>
                <a:cs typeface="Times New Roman" panose="02020603050405020304" pitchFamily="18" charset="0"/>
              </a:rPr>
              <a:t>.</a:t>
            </a:r>
          </a:p>
          <a:p>
            <a:pPr marL="11430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Dataset </a:t>
            </a:r>
            <a:r>
              <a:rPr lang="en-US" sz="2000" b="1" dirty="0">
                <a:latin typeface="Times New Roman" panose="02020603050405020304" pitchFamily="18" charset="0"/>
                <a:cs typeface="Times New Roman" panose="02020603050405020304" pitchFamily="18" charset="0"/>
              </a:rPr>
              <a:t>Preparation</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Create a dataset of thermal images along with corresponding annotations indicating the location of objects of interest. Ensure that the dataset is diverse, representative, and properly </a:t>
            </a:r>
            <a:r>
              <a:rPr lang="en-US" sz="2000" dirty="0" smtClean="0">
                <a:latin typeface="Times New Roman" panose="02020603050405020304" pitchFamily="18" charset="0"/>
                <a:cs typeface="Times New Roman" panose="02020603050405020304" pitchFamily="18" charset="0"/>
              </a:rPr>
              <a:t>annotated</a:t>
            </a:r>
            <a:r>
              <a:rPr lang="en-US" sz="2000" dirty="0" smtClean="0">
                <a:latin typeface="Times New Roman" panose="02020603050405020304" pitchFamily="18" charset="0"/>
                <a:cs typeface="Times New Roman" panose="02020603050405020304" pitchFamily="18" charset="0"/>
              </a:rPr>
              <a:t>.</a:t>
            </a:r>
          </a:p>
          <a:p>
            <a:pPr marL="11430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Model Training: </a:t>
            </a:r>
            <a:r>
              <a:rPr lang="en-US" sz="2000" dirty="0" smtClean="0">
                <a:latin typeface="Times New Roman" panose="02020603050405020304" pitchFamily="18" charset="0"/>
                <a:cs typeface="Times New Roman" panose="02020603050405020304" pitchFamily="18" charset="0"/>
              </a:rPr>
              <a:t>Preprocess the dataset by resizing, normalizing, and augmenting the images to improve model generalization. Train the YOLOv7 model on the prepared dataset using a deep learning framework. Fine-tune the model's parameters to optimize performance.\item Monitor the training process and adjust </a:t>
            </a:r>
            <a:r>
              <a:rPr lang="en-US" sz="2000" dirty="0" err="1" smtClean="0">
                <a:latin typeface="Times New Roman" panose="02020603050405020304" pitchFamily="18" charset="0"/>
                <a:cs typeface="Times New Roman" panose="02020603050405020304" pitchFamily="18" charset="0"/>
              </a:rPr>
              <a:t>hyperparameters</a:t>
            </a:r>
            <a:r>
              <a:rPr lang="en-US" sz="2000" dirty="0" smtClean="0">
                <a:latin typeface="Times New Roman" panose="02020603050405020304" pitchFamily="18" charset="0"/>
                <a:cs typeface="Times New Roman" panose="02020603050405020304" pitchFamily="18" charset="0"/>
              </a:rPr>
              <a:t> as needed to improve model convergence and accuracy.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sp>
        <p:nvSpPr>
          <p:cNvPr id="5" name="Google Shape;16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6" name="Google Shape;149;p7"/>
          <p:cNvSpPr txBox="1">
            <a:spLocks/>
          </p:cNvSpPr>
          <p:nvPr/>
        </p:nvSpPr>
        <p:spPr>
          <a:xfrm>
            <a:off x="2590800" y="6325529"/>
            <a:ext cx="547505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smtClean="0"/>
              <a:t>BATCH NO: 60    DEPARTMENT OF COMPUTER SCIENCE &amp; ENGINEERING</a:t>
            </a:r>
            <a:endParaRPr lang="en-US" dirty="0"/>
          </a:p>
        </p:txBody>
      </p:sp>
    </p:spTree>
    <p:extLst>
      <p:ext uri="{BB962C8B-B14F-4D97-AF65-F5344CB8AC3E}">
        <p14:creationId xmlns:p14="http://schemas.microsoft.com/office/powerpoint/2010/main" val="226810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378" y="1541835"/>
            <a:ext cx="8229600" cy="4596318"/>
          </a:xfrm>
        </p:spPr>
        <p:txBody>
          <a:bodyPr>
            <a:normAutofit/>
          </a:bodyPr>
          <a:lstStyle/>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Prediction of </a:t>
            </a:r>
            <a:r>
              <a:rPr lang="en-US" sz="2000" b="1" dirty="0" smtClean="0">
                <a:latin typeface="Times New Roman" panose="02020603050405020304" pitchFamily="18" charset="0"/>
                <a:cs typeface="Times New Roman" panose="02020603050405020304" pitchFamily="18" charset="0"/>
              </a:rPr>
              <a:t>Accuracy: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trained model's performance using metrics such as precision, recall, and mean average precision (</a:t>
            </a:r>
            <a:r>
              <a:rPr lang="en-US" sz="2000" dirty="0" err="1">
                <a:latin typeface="Times New Roman" panose="02020603050405020304" pitchFamily="18" charset="0"/>
                <a:cs typeface="Times New Roman" panose="02020603050405020304" pitchFamily="18" charset="0"/>
              </a:rPr>
              <a:t>mAP</a:t>
            </a:r>
            <a:r>
              <a:rPr lang="en-US" sz="2000" dirty="0">
                <a:latin typeface="Times New Roman" panose="02020603050405020304" pitchFamily="18" charset="0"/>
                <a:cs typeface="Times New Roman" panose="02020603050405020304" pitchFamily="18" charset="0"/>
              </a:rPr>
              <a:t>) on a separate validation dataset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Analyze the model's performance and identify areas for improvement or </a:t>
            </a:r>
            <a:r>
              <a:rPr lang="en-US" sz="2000" dirty="0" smtClean="0">
                <a:latin typeface="Times New Roman" panose="02020603050405020304" pitchFamily="18" charset="0"/>
                <a:cs typeface="Times New Roman" panose="02020603050405020304" pitchFamily="18" charset="0"/>
              </a:rPr>
              <a:t>optimization.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Inference </a:t>
            </a:r>
            <a:r>
              <a:rPr lang="en-US" sz="2000" b="1" dirty="0">
                <a:latin typeface="Times New Roman" panose="02020603050405020304" pitchFamily="18" charset="0"/>
                <a:cs typeface="Times New Roman" panose="02020603050405020304" pitchFamily="18" charset="0"/>
              </a:rPr>
              <a:t>and Testing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Deploy the trained YOLOv7 model for inference on new or unseen thermal images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Evaluate the model's performance on real-world data, considering factors such as detection accuracy, speed, and robustness to environmental </a:t>
            </a:r>
            <a:r>
              <a:rPr lang="en-US" sz="2000" dirty="0" smtClean="0">
                <a:latin typeface="Times New Roman" panose="02020603050405020304" pitchFamily="18" charset="0"/>
                <a:cs typeface="Times New Roman" panose="02020603050405020304" pitchFamily="18" charset="0"/>
              </a:rPr>
              <a:t>variations</a:t>
            </a:r>
            <a:r>
              <a:rPr lang="en-US" sz="2000" dirty="0" smtClean="0">
                <a:latin typeface="Times New Roman" panose="02020603050405020304" pitchFamily="18" charset="0"/>
                <a:cs typeface="Times New Roman" panose="02020603050405020304" pitchFamily="18" charset="0"/>
              </a:rPr>
              <a:t>.</a:t>
            </a:r>
          </a:p>
          <a:p>
            <a:pPr marL="114300" indent="0" algn="just">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Deployment: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Integrate the trained model into a real-time system or application for thermal image detection.\item Ensure compatibility with hardware platforms and optimize the model for efficient inference.</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sp>
        <p:nvSpPr>
          <p:cNvPr id="5" name="Google Shape;16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6" name="Google Shape;149;p7"/>
          <p:cNvSpPr txBox="1">
            <a:spLocks/>
          </p:cNvSpPr>
          <p:nvPr/>
        </p:nvSpPr>
        <p:spPr>
          <a:xfrm>
            <a:off x="2590800" y="6325529"/>
            <a:ext cx="5475051"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smtClean="0"/>
              <a:t>BATCH NO: 60    DEPARTMENT OF COMPUTER SCIENCE &amp; ENGINEERING</a:t>
            </a:r>
            <a:endParaRPr lang="en-US" dirty="0"/>
          </a:p>
        </p:txBody>
      </p:sp>
    </p:spTree>
    <p:extLst>
      <p:ext uri="{BB962C8B-B14F-4D97-AF65-F5344CB8AC3E}">
        <p14:creationId xmlns:p14="http://schemas.microsoft.com/office/powerpoint/2010/main" val="304347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body" idx="1"/>
          </p:nvPr>
        </p:nvSpPr>
        <p:spPr>
          <a:xfrm>
            <a:off x="457200" y="1524642"/>
            <a:ext cx="8229600" cy="4525963"/>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buFont typeface="Wingdings" panose="05000000000000000000" pitchFamily="2" charset="2"/>
              <a:buChar char="Ø"/>
            </a:pPr>
            <a:r>
              <a:rPr lang="en-US" sz="1900" dirty="0" smtClean="0">
                <a:latin typeface="Times New Roman"/>
                <a:ea typeface="Times New Roman"/>
                <a:cs typeface="Times New Roman"/>
                <a:sym typeface="Times New Roman"/>
              </a:rPr>
              <a:t>ISO </a:t>
            </a:r>
            <a:r>
              <a:rPr lang="en-US" sz="1900" dirty="0">
                <a:latin typeface="Times New Roman"/>
                <a:ea typeface="Times New Roman"/>
                <a:cs typeface="Times New Roman"/>
                <a:sym typeface="Times New Roman"/>
              </a:rPr>
              <a:t>13154:2017 - Non-destructive testing - Thermal - testing Thermography</a:t>
            </a:r>
            <a:r>
              <a:rPr lang="en-US" sz="1900" dirty="0" smtClean="0">
                <a:latin typeface="Times New Roman"/>
                <a:ea typeface="Times New Roman"/>
                <a:cs typeface="Times New Roman"/>
                <a:sym typeface="Times New Roman"/>
              </a:rPr>
              <a:t>: </a:t>
            </a:r>
            <a:r>
              <a:rPr lang="en-US" sz="1900" dirty="0">
                <a:latin typeface="Times New Roman"/>
                <a:ea typeface="Times New Roman"/>
                <a:cs typeface="Times New Roman"/>
                <a:sym typeface="Times New Roman"/>
              </a:rPr>
              <a:t>This International Organization for Standardization (ISO) standard specifies general procedures for thermographic non-destructive testing (NDT) of materials using infrared (IR) thermography. It outlines requirements for equipment, procedures, and interpretation of results</a:t>
            </a:r>
            <a:r>
              <a:rPr lang="en-US" sz="1900" dirty="0" smtClean="0">
                <a:latin typeface="Times New Roman"/>
                <a:ea typeface="Times New Roman"/>
                <a:cs typeface="Times New Roman"/>
                <a:sym typeface="Times New Roman"/>
              </a:rPr>
              <a:t>.</a:t>
            </a:r>
          </a:p>
          <a:p>
            <a:pPr marL="342900" algn="just">
              <a:spcBef>
                <a:spcPts val="0"/>
              </a:spcBef>
              <a:buSzPts val="2000"/>
              <a:buFont typeface="Wingdings" panose="05000000000000000000" pitchFamily="2" charset="2"/>
              <a:buChar char="Ø"/>
            </a:pPr>
            <a:r>
              <a:rPr lang="en-US" sz="1900" dirty="0">
                <a:latin typeface="Times New Roman"/>
                <a:ea typeface="Times New Roman"/>
                <a:cs typeface="Times New Roman"/>
                <a:sym typeface="Times New Roman"/>
              </a:rPr>
              <a:t>NISTIR </a:t>
            </a:r>
            <a:r>
              <a:rPr lang="en-US" sz="1900" dirty="0" smtClean="0">
                <a:latin typeface="Times New Roman"/>
                <a:ea typeface="Times New Roman"/>
                <a:cs typeface="Times New Roman"/>
                <a:sym typeface="Times New Roman"/>
              </a:rPr>
              <a:t>8053 - </a:t>
            </a:r>
            <a:r>
              <a:rPr lang="en-US" sz="1900" dirty="0">
                <a:latin typeface="Times New Roman"/>
                <a:ea typeface="Times New Roman"/>
                <a:cs typeface="Times New Roman"/>
                <a:sym typeface="Times New Roman"/>
              </a:rPr>
              <a:t>Framework for Improving Critical Infrastructure Cybersecurity Version 1.1: Issued by the National Institute of Standards and Technology (NIST), this framework provides guidelines for managing and reducing cybersecurity risks to critical infrastructure, including systems involving thermal imaging. It offers a risk-based approach to cybersecurity management</a:t>
            </a:r>
            <a:r>
              <a:rPr lang="en-US" sz="1900" dirty="0" smtClean="0">
                <a:latin typeface="Times New Roman"/>
                <a:ea typeface="Times New Roman"/>
                <a:cs typeface="Times New Roman"/>
                <a:sym typeface="Times New Roman"/>
              </a:rPr>
              <a:t>.</a:t>
            </a:r>
          </a:p>
          <a:p>
            <a:pPr marL="342900" algn="just">
              <a:spcBef>
                <a:spcPts val="0"/>
              </a:spcBef>
              <a:buSzPts val="2000"/>
              <a:buFont typeface="Wingdings" panose="05000000000000000000" pitchFamily="2" charset="2"/>
              <a:buChar char="Ø"/>
            </a:pPr>
            <a:r>
              <a:rPr lang="en-US" sz="1900" dirty="0">
                <a:latin typeface="Times New Roman"/>
                <a:ea typeface="Times New Roman"/>
                <a:cs typeface="Times New Roman"/>
                <a:sym typeface="Times New Roman"/>
              </a:rPr>
              <a:t>IEEE Standard </a:t>
            </a:r>
            <a:r>
              <a:rPr lang="en-US" sz="1900" dirty="0" smtClean="0">
                <a:latin typeface="Times New Roman"/>
                <a:ea typeface="Times New Roman"/>
                <a:cs typeface="Times New Roman"/>
                <a:sym typeface="Times New Roman"/>
              </a:rPr>
              <a:t>1068-2020 </a:t>
            </a:r>
            <a:r>
              <a:rPr lang="en-US" sz="1900" dirty="0">
                <a:latin typeface="Times New Roman"/>
                <a:ea typeface="Times New Roman"/>
                <a:cs typeface="Times New Roman"/>
                <a:sym typeface="Times New Roman"/>
              </a:rPr>
              <a:t>- IEEE Standard for Thermal Modeling of Integrated Circuits: This standard, developed by the Institute of Electrical and Electronics Engineers (IEEE), specifies methods for thermal modeling of integrated circuits (ICs). It establishes guidelines for simulating and analyzing the thermal behavior of ICs, which is relevant for thermal imaging applications in electronics.</a:t>
            </a:r>
            <a:endParaRPr sz="1900" dirty="0">
              <a:latin typeface="Times New Roman"/>
              <a:ea typeface="Times New Roman"/>
              <a:cs typeface="Times New Roman"/>
              <a:sym typeface="Times New Roman"/>
            </a:endParaRPr>
          </a:p>
        </p:txBody>
      </p:sp>
      <p:sp>
        <p:nvSpPr>
          <p:cNvPr id="167" name="Google Shape;167;p9"/>
          <p:cNvSpPr txBox="1">
            <a:spLocks noGrp="1"/>
          </p:cNvSpPr>
          <p:nvPr>
            <p:ph type="ftr" idx="11"/>
          </p:nvPr>
        </p:nvSpPr>
        <p:spPr>
          <a:xfrm>
            <a:off x="3124199" y="6356350"/>
            <a:ext cx="478438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168" name="Google Shape;16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169" name="Google Shape;169;p9"/>
          <p:cNvSpPr txBox="1">
            <a:spLocks noGrp="1"/>
          </p:cNvSpPr>
          <p:nvPr>
            <p:ph type="title"/>
          </p:nvPr>
        </p:nvSpPr>
        <p:spPr>
          <a:xfrm>
            <a:off x="457200" y="381642"/>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STANDARDS &amp; POLICIES</a:t>
            </a:r>
            <a:endParaRPr dirty="0"/>
          </a:p>
        </p:txBody>
      </p:sp>
      <p:sp>
        <p:nvSpPr>
          <p:cNvPr id="170" name="Google Shape;17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9651" y="1181911"/>
            <a:ext cx="8229600" cy="656617"/>
          </a:xfrm>
        </p:spPr>
        <p:txBody>
          <a:bodyPr>
            <a:normAutofit/>
          </a:bodyPr>
          <a:lstStyle/>
          <a:p>
            <a:pPr marL="114300" lvl="0" indent="0" algn="just">
              <a:buNone/>
            </a:pPr>
            <a:r>
              <a:rPr lang="en-IN" sz="2400" b="1" dirty="0" smtClean="0">
                <a:latin typeface="Times New Roman" panose="02020603050405020304" pitchFamily="18" charset="0"/>
                <a:ea typeface="Times New Roman"/>
                <a:cs typeface="Times New Roman" panose="02020603050405020304" pitchFamily="18" charset="0"/>
                <a:sym typeface="Times New Roman"/>
              </a:rPr>
              <a:t>Architecture Diagram: </a:t>
            </a:r>
          </a:p>
          <a:p>
            <a:pPr marL="114300" lvl="0" indent="0" algn="just">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
        <p:nvSpPr>
          <p:cNvPr id="5" name="Google Shape;178;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IMPLEMENTATION</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47" y="1633944"/>
            <a:ext cx="7922353" cy="4506100"/>
          </a:xfrm>
          <a:prstGeom prst="rect">
            <a:avLst/>
          </a:prstGeom>
        </p:spPr>
      </p:pic>
    </p:spTree>
    <p:extLst>
      <p:ext uri="{BB962C8B-B14F-4D97-AF65-F5344CB8AC3E}">
        <p14:creationId xmlns:p14="http://schemas.microsoft.com/office/powerpoint/2010/main" val="97402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2106"/>
            <a:ext cx="8229600" cy="4525963"/>
          </a:xfrm>
        </p:spPr>
        <p:txBody>
          <a:bodyPr>
            <a:normAutofit/>
          </a:bodyPr>
          <a:lstStyle/>
          <a:p>
            <a:pPr marL="114300" indent="0" algn="just">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object detection method of You Only Look Once (YOLO) version 7. Its convolutional neural network (CNN) architecture, depicts a model adapted from </a:t>
            </a:r>
            <a:r>
              <a:rPr lang="en-US" sz="2000" dirty="0" err="1">
                <a:latin typeface="Times New Roman" panose="02020603050405020304" pitchFamily="18" charset="0"/>
                <a:cs typeface="Times New Roman" panose="02020603050405020304" pitchFamily="18" charset="0"/>
              </a:rPr>
              <a:t>GoogLeNet</a:t>
            </a:r>
            <a:r>
              <a:rPr lang="en-US" sz="2000" dirty="0">
                <a:latin typeface="Times New Roman" panose="02020603050405020304" pitchFamily="18" charset="0"/>
                <a:cs typeface="Times New Roman" panose="02020603050405020304" pitchFamily="18" charset="0"/>
              </a:rPr>
              <a:t>. The YOLO network has 24 convolutional layers and 2 fully connected layers. The network in the current study differs from </a:t>
            </a:r>
            <a:r>
              <a:rPr lang="en-US" sz="2000" dirty="0" err="1">
                <a:latin typeface="Times New Roman" panose="02020603050405020304" pitchFamily="18" charset="0"/>
                <a:cs typeface="Times New Roman" panose="02020603050405020304" pitchFamily="18" charset="0"/>
              </a:rPr>
              <a:t>GoogLeNet</a:t>
            </a:r>
            <a:r>
              <a:rPr lang="en-US" sz="2000" dirty="0">
                <a:latin typeface="Times New Roman" panose="02020603050405020304" pitchFamily="18" charset="0"/>
                <a:cs typeface="Times New Roman" panose="02020603050405020304" pitchFamily="18" charset="0"/>
              </a:rPr>
              <a:t> in using a 1 × 1 convolutional layer in front of some 3 × 3 convolutional layers to reduce the number of filters. This CNN architecture needs only one run to determine the position and category of objects in a picture; hence the speed of recognition is greatly </a:t>
            </a:r>
            <a:r>
              <a:rPr lang="en-US" sz="2000" dirty="0" smtClean="0">
                <a:latin typeface="Times New Roman" panose="02020603050405020304" pitchFamily="18" charset="0"/>
                <a:cs typeface="Times New Roman" panose="02020603050405020304" pitchFamily="18" charset="0"/>
              </a:rPr>
              <a:t>improved.</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Tree>
    <p:extLst>
      <p:ext uri="{BB962C8B-B14F-4D97-AF65-F5344CB8AC3E}">
        <p14:creationId xmlns:p14="http://schemas.microsoft.com/office/powerpoint/2010/main" val="122445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560" y="1594917"/>
            <a:ext cx="6944694" cy="4563112"/>
          </a:xfrm>
          <a:prstGeom prst="rect">
            <a:avLst/>
          </a:prstGeom>
        </p:spPr>
      </p:pic>
      <p:sp>
        <p:nvSpPr>
          <p:cNvPr id="6" name="TextBox 5"/>
          <p:cNvSpPr txBox="1"/>
          <p:nvPr/>
        </p:nvSpPr>
        <p:spPr>
          <a:xfrm>
            <a:off x="612842" y="836579"/>
            <a:ext cx="3706239"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Data Flow Diagram: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38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105" name="Google Shape;105;p2"/>
          <p:cNvSpPr txBox="1">
            <a:spLocks noGrp="1"/>
          </p:cNvSpPr>
          <p:nvPr>
            <p:ph type="ftr" idx="11"/>
          </p:nvPr>
        </p:nvSpPr>
        <p:spPr>
          <a:xfrm>
            <a:off x="3124200" y="6356350"/>
            <a:ext cx="522213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a:t>
            </a:r>
            <a:r>
              <a:rPr lang="en-IN" dirty="0" smtClean="0"/>
              <a:t>NO:60     </a:t>
            </a:r>
            <a:r>
              <a:rPr lang="en-IN" dirty="0"/>
              <a:t>DEPARTMENT OF COMPUTER SCIENCE &amp; ENGINEERING</a:t>
            </a:r>
            <a:endParaRPr dirty="0"/>
          </a:p>
        </p:txBody>
      </p:sp>
      <p:sp>
        <p:nvSpPr>
          <p:cNvPr id="106" name="Google Shape;10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07" name="Google Shape;107;p2"/>
          <p:cNvSpPr txBox="1"/>
          <p:nvPr/>
        </p:nvSpPr>
        <p:spPr>
          <a:xfrm>
            <a:off x="1403648" y="980728"/>
            <a:ext cx="5400600"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dirty="0">
                <a:solidFill>
                  <a:schemeClr val="dk1"/>
                </a:solidFill>
                <a:latin typeface="Times New Roman"/>
                <a:ea typeface="Times New Roman"/>
                <a:cs typeface="Times New Roman"/>
                <a:sym typeface="Times New Roman"/>
              </a:rPr>
              <a:t>INDUSTRY DETAILS </a:t>
            </a:r>
            <a:endParaRPr sz="2400" dirty="0"/>
          </a:p>
        </p:txBody>
      </p:sp>
      <p:sp>
        <p:nvSpPr>
          <p:cNvPr id="108" name="Google Shape;108;p2"/>
          <p:cNvSpPr txBox="1"/>
          <p:nvPr/>
        </p:nvSpPr>
        <p:spPr>
          <a:xfrm>
            <a:off x="457201" y="2375877"/>
            <a:ext cx="8521430" cy="1323399"/>
          </a:xfrm>
          <a:prstGeom prst="rect">
            <a:avLst/>
          </a:prstGeom>
          <a:noFill/>
          <a:ln>
            <a:noFill/>
          </a:ln>
        </p:spPr>
        <p:txBody>
          <a:bodyPr spcFirstLastPara="1" wrap="square" lIns="91425" tIns="45700" rIns="91425" bIns="45700" anchor="t" anchorCtr="0">
            <a:spAutoFit/>
          </a:bodyPr>
          <a:lstStyle/>
          <a:p>
            <a:pPr marL="342900" lvl="0" indent="-342900">
              <a:buClr>
                <a:schemeClr val="dk1"/>
              </a:buClr>
              <a:buSzPts val="1800"/>
              <a:buFont typeface="Times New Roman"/>
              <a:buAutoNum type="arabicPeriod"/>
            </a:pPr>
            <a:r>
              <a:rPr lang="en-IN" sz="2000" dirty="0">
                <a:solidFill>
                  <a:schemeClr val="dk1"/>
                </a:solidFill>
                <a:latin typeface="Times New Roman" panose="02020603050405020304" pitchFamily="18" charset="0"/>
                <a:ea typeface="Times New Roman"/>
                <a:cs typeface="Times New Roman" panose="02020603050405020304" pitchFamily="18" charset="0"/>
                <a:sym typeface="Times New Roman"/>
              </a:rPr>
              <a:t>Industry Name/Institute </a:t>
            </a:r>
            <a:r>
              <a:rPr lang="en-IN" sz="20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Name: </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Centre for Artificial Intelligence </a:t>
            </a:r>
            <a:r>
              <a:rPr lang="en-US" sz="20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and Robotics</a:t>
            </a:r>
            <a:endParaRPr sz="2000"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1800"/>
              <a:buFont typeface="Times New Roman"/>
              <a:buAutoNum type="arabicPeriod"/>
            </a:pPr>
            <a:r>
              <a:rPr lang="en-IN" sz="2000" dirty="0">
                <a:solidFill>
                  <a:schemeClr val="dk1"/>
                </a:solidFill>
                <a:latin typeface="Times New Roman" panose="02020603050405020304" pitchFamily="18" charset="0"/>
                <a:ea typeface="Times New Roman"/>
                <a:cs typeface="Times New Roman" panose="02020603050405020304" pitchFamily="18" charset="0"/>
                <a:sym typeface="Times New Roman"/>
              </a:rPr>
              <a:t>Duration of Internship (From Date – To Date</a:t>
            </a:r>
            <a:r>
              <a:rPr lang="en-IN" sz="20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22-01-2024 – 30-04-2024</a:t>
            </a:r>
            <a:endParaRPr sz="2000"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1800"/>
              <a:buFont typeface="Times New Roman"/>
              <a:buAutoNum type="arabicPeriod"/>
            </a:pPr>
            <a:r>
              <a:rPr lang="en-IN" sz="2000" dirty="0">
                <a:solidFill>
                  <a:schemeClr val="dk1"/>
                </a:solidFill>
                <a:latin typeface="Times New Roman" panose="02020603050405020304" pitchFamily="18" charset="0"/>
                <a:ea typeface="Times New Roman"/>
                <a:cs typeface="Times New Roman" panose="02020603050405020304" pitchFamily="18" charset="0"/>
                <a:sym typeface="Times New Roman"/>
              </a:rPr>
              <a:t>Duration of Internship in </a:t>
            </a:r>
            <a:r>
              <a:rPr lang="en-IN" sz="20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Months: 4 Months</a:t>
            </a:r>
            <a:endParaRPr sz="2000"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1800"/>
              <a:buFont typeface="Times New Roman"/>
              <a:buAutoNum type="arabicPeriod"/>
            </a:pPr>
            <a:r>
              <a:rPr lang="en-IN" sz="2000" dirty="0">
                <a:solidFill>
                  <a:schemeClr val="dk1"/>
                </a:solidFill>
                <a:latin typeface="Times New Roman" panose="02020603050405020304" pitchFamily="18" charset="0"/>
                <a:ea typeface="Times New Roman"/>
                <a:cs typeface="Times New Roman" panose="02020603050405020304" pitchFamily="18" charset="0"/>
                <a:sym typeface="Times New Roman"/>
              </a:rPr>
              <a:t>Industry Guide Name &amp; </a:t>
            </a:r>
            <a:r>
              <a:rPr lang="en-IN" sz="20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Designation: Shri. </a:t>
            </a:r>
            <a:r>
              <a:rPr lang="en-IN" sz="2000" dirty="0" err="1" smtClean="0">
                <a:solidFill>
                  <a:schemeClr val="dk1"/>
                </a:solidFill>
                <a:latin typeface="Times New Roman" panose="02020603050405020304" pitchFamily="18" charset="0"/>
                <a:ea typeface="Times New Roman"/>
                <a:cs typeface="Times New Roman" panose="02020603050405020304" pitchFamily="18" charset="0"/>
                <a:sym typeface="Times New Roman"/>
              </a:rPr>
              <a:t>Sumit</a:t>
            </a:r>
            <a:r>
              <a:rPr lang="en-IN" sz="20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000" dirty="0" err="1" smtClean="0">
                <a:solidFill>
                  <a:schemeClr val="dk1"/>
                </a:solidFill>
                <a:latin typeface="Times New Roman" panose="02020603050405020304" pitchFamily="18" charset="0"/>
                <a:ea typeface="Times New Roman"/>
                <a:cs typeface="Times New Roman" panose="02020603050405020304" pitchFamily="18" charset="0"/>
                <a:sym typeface="Times New Roman"/>
              </a:rPr>
              <a:t>Veerawal</a:t>
            </a:r>
            <a:r>
              <a:rPr lang="en-IN" sz="20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&amp; </a:t>
            </a:r>
            <a:r>
              <a:rPr lang="en-IN" sz="2000" dirty="0" err="1" smtClean="0">
                <a:solidFill>
                  <a:schemeClr val="dk1"/>
                </a:solidFill>
                <a:latin typeface="Times New Roman" panose="02020603050405020304" pitchFamily="18" charset="0"/>
                <a:ea typeface="Times New Roman"/>
                <a:cs typeface="Times New Roman" panose="02020603050405020304" pitchFamily="18" charset="0"/>
                <a:sym typeface="Times New Roman"/>
              </a:rPr>
              <a:t>Sc</a:t>
            </a:r>
            <a:r>
              <a:rPr lang="en-IN" sz="20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‘D’</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70625"/>
            <a:ext cx="8229600" cy="4525963"/>
          </a:xfrm>
        </p:spPr>
        <p:txBody>
          <a:bodyPr>
            <a:normAutofit/>
          </a:bodyPr>
          <a:lstStyle/>
          <a:p>
            <a:pPr lvl="0" algn="just">
              <a:buFont typeface="Wingdings" panose="05000000000000000000" pitchFamily="2" charset="2"/>
              <a:buChar char="Ø"/>
            </a:pPr>
            <a:endParaRPr lang="en-IN" sz="2000" dirty="0" smtClean="0">
              <a:latin typeface="Times New Roman" panose="02020603050405020304" pitchFamily="18" charset="0"/>
              <a:ea typeface="Times New Roman"/>
              <a:cs typeface="Times New Roman" panose="02020603050405020304" pitchFamily="18" charset="0"/>
              <a:sym typeface="Times New Roman"/>
            </a:endParaRPr>
          </a:p>
          <a:p>
            <a:pPr lvl="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Flow Diagram (DFD): A Data Flow Diagram illustrates the flow of data within a system. For thermal object detection using YOLOv7, the DFD would show how data moves through the system, from input sources to processing and output. </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Inputs</a:t>
            </a:r>
            <a:r>
              <a:rPr lang="en-US" sz="2000" dirty="0">
                <a:latin typeface="Times New Roman" panose="02020603050405020304" pitchFamily="18" charset="0"/>
                <a:cs typeface="Times New Roman" panose="02020603050405020304" pitchFamily="18" charset="0"/>
              </a:rPr>
              <a:t>: Thermal images captured by sensors or cameras</a:t>
            </a:r>
            <a:r>
              <a:rPr lang="en-US" sz="20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Processes</a:t>
            </a:r>
            <a:r>
              <a:rPr lang="en-US" sz="2000" dirty="0">
                <a:latin typeface="Times New Roman" panose="02020603050405020304" pitchFamily="18" charset="0"/>
                <a:cs typeface="Times New Roman" panose="02020603050405020304" pitchFamily="18" charset="0"/>
              </a:rPr>
              <a:t>: Preprocessing, YOLOv7 model inference, post-processing</a:t>
            </a:r>
            <a:r>
              <a:rPr lang="en-US" sz="2000" dirty="0" smtClean="0">
                <a:latin typeface="Times New Roman" panose="02020603050405020304" pitchFamily="18" charset="0"/>
                <a:cs typeface="Times New Roman" panose="02020603050405020304" pitchFamily="18" charset="0"/>
              </a:rPr>
              <a:t>. Outputs</a:t>
            </a:r>
            <a:r>
              <a:rPr lang="en-US" sz="2000" dirty="0">
                <a:latin typeface="Times New Roman" panose="02020603050405020304" pitchFamily="18" charset="0"/>
                <a:cs typeface="Times New Roman" panose="02020603050405020304" pitchFamily="18" charset="0"/>
              </a:rPr>
              <a:t>: Detected objects with bounding boxes, possibly stored in a database or displayed on a user interface.</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a:p>
        </p:txBody>
      </p:sp>
    </p:spTree>
    <p:extLst>
      <p:ext uri="{BB962C8B-B14F-4D97-AF65-F5344CB8AC3E}">
        <p14:creationId xmlns:p14="http://schemas.microsoft.com/office/powerpoint/2010/main" val="2179819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sp>
        <p:nvSpPr>
          <p:cNvPr id="5" name="TextBox 4"/>
          <p:cNvSpPr txBox="1"/>
          <p:nvPr/>
        </p:nvSpPr>
        <p:spPr>
          <a:xfrm>
            <a:off x="603115" y="657363"/>
            <a:ext cx="3706239"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Use Case Diagram:</a:t>
            </a:r>
            <a:endParaRPr lang="en-IN"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088" y="1355084"/>
            <a:ext cx="4869509" cy="4734432"/>
          </a:xfrm>
          <a:prstGeom prst="rect">
            <a:avLst/>
          </a:prstGeom>
        </p:spPr>
      </p:pic>
    </p:spTree>
    <p:extLst>
      <p:ext uri="{BB962C8B-B14F-4D97-AF65-F5344CB8AC3E}">
        <p14:creationId xmlns:p14="http://schemas.microsoft.com/office/powerpoint/2010/main" val="1359309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Use Case Diagram depicts the interactions between users (actors) and the system. </a:t>
            </a:r>
            <a:endParaRPr lang="en-US" sz="2000" dirty="0" smtClean="0">
              <a:latin typeface="Times New Roman" panose="02020603050405020304" pitchFamily="18" charset="0"/>
              <a:cs typeface="Times New Roman" panose="02020603050405020304" pitchFamily="18" charset="0"/>
            </a:endParaRPr>
          </a:p>
          <a:p>
            <a:pPr marL="114300" indent="0" algn="just">
              <a:buNone/>
            </a:pPr>
            <a:endParaRPr lang="en-US" sz="2000" dirty="0" smtClean="0">
              <a:latin typeface="Times New Roman" panose="02020603050405020304" pitchFamily="18" charset="0"/>
              <a:cs typeface="Times New Roman" panose="02020603050405020304" pitchFamily="18" charset="0"/>
            </a:endParaRPr>
          </a:p>
          <a:p>
            <a:pPr marL="114300" indent="0" algn="just">
              <a:buNone/>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thermal object detection</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Actors</a:t>
            </a:r>
            <a:r>
              <a:rPr lang="en-US" sz="2000" dirty="0">
                <a:latin typeface="Times New Roman" panose="02020603050405020304" pitchFamily="18" charset="0"/>
                <a:cs typeface="Times New Roman" panose="02020603050405020304" pitchFamily="18" charset="0"/>
              </a:rPr>
              <a:t>: Users (e.g., system administrators, operators</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Use </a:t>
            </a:r>
            <a:r>
              <a:rPr lang="en-US" sz="2000" dirty="0">
                <a:latin typeface="Times New Roman" panose="02020603050405020304" pitchFamily="18" charset="0"/>
                <a:cs typeface="Times New Roman" panose="02020603050405020304" pitchFamily="18" charset="0"/>
              </a:rPr>
              <a:t>Cases</a:t>
            </a:r>
            <a:r>
              <a:rPr lang="en-US" sz="2000" dirty="0" smtClean="0">
                <a:latin typeface="Times New Roman" panose="02020603050405020304" pitchFamily="18" charset="0"/>
                <a:cs typeface="Times New Roman" panose="02020603050405020304" pitchFamily="18" charset="0"/>
              </a:rPr>
              <a:t>: Capture </a:t>
            </a:r>
            <a:r>
              <a:rPr lang="en-US" sz="2000" dirty="0">
                <a:latin typeface="Times New Roman" panose="02020603050405020304" pitchFamily="18" charset="0"/>
                <a:cs typeface="Times New Roman" panose="02020603050405020304" pitchFamily="18" charset="0"/>
              </a:rPr>
              <a:t>Thermal Image: Users capture thermal images for processing</a:t>
            </a:r>
            <a:r>
              <a:rPr lang="en-US" sz="20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Detect </a:t>
            </a:r>
            <a:r>
              <a:rPr lang="en-US" sz="2000" dirty="0">
                <a:latin typeface="Times New Roman" panose="02020603050405020304" pitchFamily="18" charset="0"/>
                <a:cs typeface="Times New Roman" panose="02020603050405020304" pitchFamily="18" charset="0"/>
              </a:rPr>
              <a:t>Objects: YOLOv7 detects objects in thermal images</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Display </a:t>
            </a:r>
            <a:r>
              <a:rPr lang="en-US" sz="2000" dirty="0">
                <a:latin typeface="Times New Roman" panose="02020603050405020304" pitchFamily="18" charset="0"/>
                <a:cs typeface="Times New Roman" panose="02020603050405020304" pitchFamily="18" charset="0"/>
              </a:rPr>
              <a:t>Results: Detected objects and bounding boxes are displayed or stored.</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spTree>
    <p:extLst>
      <p:ext uri="{BB962C8B-B14F-4D97-AF65-F5344CB8AC3E}">
        <p14:creationId xmlns:p14="http://schemas.microsoft.com/office/powerpoint/2010/main" val="3241772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32" y="1649683"/>
            <a:ext cx="7629048" cy="4576019"/>
          </a:xfrm>
          <a:prstGeom prst="rect">
            <a:avLst/>
          </a:prstGeom>
        </p:spPr>
      </p:pic>
      <p:sp>
        <p:nvSpPr>
          <p:cNvPr id="6" name="Rectangle 5"/>
          <p:cNvSpPr/>
          <p:nvPr/>
        </p:nvSpPr>
        <p:spPr>
          <a:xfrm>
            <a:off x="573932" y="845795"/>
            <a:ext cx="3774332"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Class </a:t>
            </a:r>
            <a:r>
              <a:rPr lang="en-US" sz="2400" b="1" dirty="0">
                <a:latin typeface="Times New Roman" panose="02020603050405020304" pitchFamily="18" charset="0"/>
                <a:cs typeface="Times New Roman" panose="02020603050405020304" pitchFamily="18" charset="0"/>
              </a:rPr>
              <a:t>Diagram: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981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2825885"/>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Class Diagram depicts the classes, attributes, and relationships in an object-oriented system For thermal object detection</a:t>
            </a:r>
            <a:r>
              <a:rPr lang="en-US" sz="2000" dirty="0" smtClean="0">
                <a:latin typeface="Times New Roman" panose="02020603050405020304" pitchFamily="18" charset="0"/>
                <a:cs typeface="Times New Roman" panose="02020603050405020304" pitchFamily="18" charset="0"/>
              </a:rPr>
              <a:t>.</a:t>
            </a:r>
          </a:p>
          <a:p>
            <a:pPr marL="114300" indent="0">
              <a:buNone/>
            </a:pPr>
            <a:r>
              <a:rPr lang="en-US" sz="2000" dirty="0" smtClean="0">
                <a:latin typeface="Times New Roman" panose="02020603050405020304" pitchFamily="18" charset="0"/>
                <a:cs typeface="Times New Roman" panose="02020603050405020304" pitchFamily="18" charset="0"/>
              </a:rPr>
              <a:t>Classes: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Thermal </a:t>
            </a:r>
            <a:r>
              <a:rPr lang="en-US" sz="2000" dirty="0">
                <a:latin typeface="Times New Roman" panose="02020603050405020304" pitchFamily="18" charset="0"/>
                <a:cs typeface="Times New Roman" panose="02020603050405020304" pitchFamily="18" charset="0"/>
              </a:rPr>
              <a:t>Image: Represents a captured thermal </a:t>
            </a:r>
            <a:r>
              <a:rPr lang="en-US" sz="2000" dirty="0" smtClean="0">
                <a:latin typeface="Times New Roman" panose="02020603050405020304" pitchFamily="18" charset="0"/>
                <a:cs typeface="Times New Roman" panose="02020603050405020304" pitchFamily="18" charset="0"/>
              </a:rPr>
              <a:t>image.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YOLOv7 </a:t>
            </a:r>
            <a:r>
              <a:rPr lang="en-US" sz="2000" dirty="0">
                <a:latin typeface="Times New Roman" panose="02020603050405020304" pitchFamily="18" charset="0"/>
                <a:cs typeface="Times New Roman" panose="02020603050405020304" pitchFamily="18" charset="0"/>
              </a:rPr>
              <a:t>Model: Represents the YOLOv7 deep learning </a:t>
            </a:r>
            <a:r>
              <a:rPr lang="en-US" sz="2000" dirty="0" smtClean="0">
                <a:latin typeface="Times New Roman" panose="02020603050405020304" pitchFamily="18" charset="0"/>
                <a:cs typeface="Times New Roman" panose="02020603050405020304" pitchFamily="18" charset="0"/>
              </a:rPr>
              <a:t>model.</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Detected </a:t>
            </a:r>
            <a:r>
              <a:rPr lang="en-US" sz="2000" dirty="0">
                <a:latin typeface="Times New Roman" panose="02020603050405020304" pitchFamily="18" charset="0"/>
                <a:cs typeface="Times New Roman" panose="02020603050405020304" pitchFamily="18" charset="0"/>
              </a:rPr>
              <a:t>Object: Represents a detected object with attributes like class, confidence score, and bounding box coordinates.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24</a:t>
            </a:fld>
            <a:endParaRPr lang="en-IN"/>
          </a:p>
        </p:txBody>
      </p:sp>
    </p:spTree>
    <p:extLst>
      <p:ext uri="{BB962C8B-B14F-4D97-AF65-F5344CB8AC3E}">
        <p14:creationId xmlns:p14="http://schemas.microsoft.com/office/powerpoint/2010/main" val="373338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25</a:t>
            </a:fld>
            <a:endParaRPr lang="en-IN"/>
          </a:p>
        </p:txBody>
      </p:sp>
      <p:sp>
        <p:nvSpPr>
          <p:cNvPr id="5" name="Rectangle 4"/>
          <p:cNvSpPr/>
          <p:nvPr/>
        </p:nvSpPr>
        <p:spPr>
          <a:xfrm>
            <a:off x="573932" y="845795"/>
            <a:ext cx="3774332"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Activity </a:t>
            </a:r>
            <a:r>
              <a:rPr lang="en-US" sz="2400" b="1" dirty="0">
                <a:latin typeface="Times New Roman" panose="02020603050405020304" pitchFamily="18" charset="0"/>
                <a:cs typeface="Times New Roman" panose="02020603050405020304" pitchFamily="18" charset="0"/>
              </a:rPr>
              <a:t>Diagram:</a:t>
            </a:r>
            <a:endParaRPr lang="en-IN"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766" y="1431891"/>
            <a:ext cx="4842995" cy="5107021"/>
          </a:xfrm>
          <a:prstGeom prst="rect">
            <a:avLst/>
          </a:prstGeom>
        </p:spPr>
      </p:pic>
    </p:spTree>
    <p:extLst>
      <p:ext uri="{BB962C8B-B14F-4D97-AF65-F5344CB8AC3E}">
        <p14:creationId xmlns:p14="http://schemas.microsoft.com/office/powerpoint/2010/main" val="2647008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1"/>
            <a:ext cx="8229600" cy="2572966"/>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Activity Diagram illustrates the flow of activities or tasks within a system For thermal object </a:t>
            </a:r>
            <a:r>
              <a:rPr lang="en-US" sz="2000" dirty="0" smtClean="0">
                <a:latin typeface="Times New Roman" panose="02020603050405020304" pitchFamily="18" charset="0"/>
                <a:cs typeface="Times New Roman" panose="02020603050405020304" pitchFamily="18" charset="0"/>
              </a:rPr>
              <a:t>detection. Start </a:t>
            </a:r>
            <a:r>
              <a:rPr lang="en-US" sz="2000" dirty="0">
                <a:latin typeface="Times New Roman" panose="02020603050405020304" pitchFamily="18" charset="0"/>
                <a:cs typeface="Times New Roman" panose="02020603050405020304" pitchFamily="18" charset="0"/>
              </a:rPr>
              <a:t>Thermal image </a:t>
            </a:r>
            <a:r>
              <a:rPr lang="en-US" sz="2000" dirty="0" smtClean="0">
                <a:latin typeface="Times New Roman" panose="02020603050405020304" pitchFamily="18" charset="0"/>
                <a:cs typeface="Times New Roman" panose="02020603050405020304" pitchFamily="18" charset="0"/>
              </a:rPr>
              <a:t>capture.</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Preprocessing</a:t>
            </a:r>
            <a:r>
              <a:rPr lang="en-US" sz="2000" dirty="0">
                <a:latin typeface="Times New Roman" panose="02020603050405020304" pitchFamily="18" charset="0"/>
                <a:cs typeface="Times New Roman" panose="02020603050405020304" pitchFamily="18" charset="0"/>
              </a:rPr>
              <a:t>: Enhancing features, resizing, and normalizing the </a:t>
            </a:r>
            <a:r>
              <a:rPr lang="en-US" sz="2000" dirty="0" smtClean="0">
                <a:latin typeface="Times New Roman" panose="02020603050405020304" pitchFamily="18" charset="0"/>
                <a:cs typeface="Times New Roman" panose="02020603050405020304" pitchFamily="18" charset="0"/>
              </a:rPr>
              <a:t>image.</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YOLOv7 </a:t>
            </a:r>
            <a:r>
              <a:rPr lang="en-US" sz="2000" dirty="0">
                <a:latin typeface="Times New Roman" panose="02020603050405020304" pitchFamily="18" charset="0"/>
                <a:cs typeface="Times New Roman" panose="02020603050405020304" pitchFamily="18" charset="0"/>
              </a:rPr>
              <a:t>Inference: Running the YOLOv7 model to detect </a:t>
            </a:r>
            <a:r>
              <a:rPr lang="en-US" sz="2000" dirty="0" smtClean="0">
                <a:latin typeface="Times New Roman" panose="02020603050405020304" pitchFamily="18" charset="0"/>
                <a:cs typeface="Times New Roman" panose="02020603050405020304" pitchFamily="18" charset="0"/>
              </a:rPr>
              <a:t>objects.</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Post-processing</a:t>
            </a:r>
            <a:r>
              <a:rPr lang="en-US" sz="2000" dirty="0">
                <a:latin typeface="Times New Roman" panose="02020603050405020304" pitchFamily="18" charset="0"/>
                <a:cs typeface="Times New Roman" panose="02020603050405020304" pitchFamily="18" charset="0"/>
              </a:rPr>
              <a:t>: Filtering detections, converting </a:t>
            </a:r>
            <a:r>
              <a:rPr lang="en-US" sz="2000" dirty="0" smtClean="0">
                <a:latin typeface="Times New Roman" panose="02020603050405020304" pitchFamily="18" charset="0"/>
                <a:cs typeface="Times New Roman" panose="02020603050405020304" pitchFamily="18" charset="0"/>
              </a:rPr>
              <a:t>coordinates.</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End</a:t>
            </a:r>
            <a:r>
              <a:rPr lang="en-US" sz="2000" dirty="0">
                <a:latin typeface="Times New Roman" panose="02020603050405020304" pitchFamily="18" charset="0"/>
                <a:cs typeface="Times New Roman" panose="02020603050405020304" pitchFamily="18" charset="0"/>
              </a:rPr>
              <a:t>: Displaying results or storing them for further processing</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26</a:t>
            </a:fld>
            <a:endParaRPr lang="en-IN"/>
          </a:p>
        </p:txBody>
      </p:sp>
    </p:spTree>
    <p:extLst>
      <p:ext uri="{BB962C8B-B14F-4D97-AF65-F5344CB8AC3E}">
        <p14:creationId xmlns:p14="http://schemas.microsoft.com/office/powerpoint/2010/main" val="3515443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27</a:t>
            </a:fld>
            <a:endParaRPr lang="en-IN"/>
          </a:p>
        </p:txBody>
      </p:sp>
      <p:sp>
        <p:nvSpPr>
          <p:cNvPr id="5" name="Google Shape;184;p11"/>
          <p:cNvSpPr txBox="1">
            <a:spLocks/>
          </p:cNvSpPr>
          <p:nvPr/>
        </p:nvSpPr>
        <p:spPr>
          <a:xfrm>
            <a:off x="457200" y="1215958"/>
            <a:ext cx="8229600" cy="20680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ts val="2000"/>
              <a:buNone/>
            </a:pPr>
            <a:r>
              <a:rPr lang="en-US" sz="2000" dirty="0" smtClean="0">
                <a:latin typeface="Times New Roman"/>
                <a:ea typeface="Times New Roman"/>
                <a:cs typeface="Times New Roman"/>
                <a:sym typeface="Times New Roman"/>
              </a:rPr>
              <a:t>UNIT TESTING :</a:t>
            </a:r>
          </a:p>
          <a:p>
            <a:pPr marL="342900" indent="-215900" algn="just">
              <a:spcBef>
                <a:spcPts val="400"/>
              </a:spcBef>
              <a:buSzPts val="2000"/>
              <a:buNone/>
            </a:pPr>
            <a:endParaRPr lang="en-US" sz="2000" dirty="0">
              <a:latin typeface="Times New Roman"/>
              <a:ea typeface="Times New Roman"/>
              <a:cs typeface="Times New Roman"/>
              <a:sym typeface="Times New Roman"/>
            </a:endParaRPr>
          </a:p>
          <a:p>
            <a:pPr marL="342900" indent="-215900" algn="just">
              <a:spcBef>
                <a:spcPts val="400"/>
              </a:spcBef>
              <a:buSzPts val="2000"/>
              <a:buNone/>
            </a:pPr>
            <a:r>
              <a:rPr lang="en-US" sz="2000" dirty="0" smtClean="0">
                <a:latin typeface="Times New Roman"/>
                <a:ea typeface="Times New Roman"/>
                <a:cs typeface="Times New Roman"/>
                <a:sym typeface="Times New Roman"/>
              </a:rPr>
              <a:t>   The </a:t>
            </a:r>
            <a:r>
              <a:rPr lang="en-US" sz="2000" dirty="0">
                <a:latin typeface="Times New Roman"/>
                <a:ea typeface="Times New Roman"/>
                <a:cs typeface="Times New Roman"/>
                <a:sym typeface="Times New Roman"/>
              </a:rPr>
              <a:t>unit testing will be carried out in stages, by testing the code, starting </a:t>
            </a:r>
            <a:r>
              <a:rPr lang="en-US" sz="2000" dirty="0" smtClean="0">
                <a:latin typeface="Times New Roman"/>
                <a:ea typeface="Times New Roman"/>
                <a:cs typeface="Times New Roman"/>
                <a:sym typeface="Times New Roman"/>
              </a:rPr>
              <a:t>with the smallest </a:t>
            </a:r>
            <a:r>
              <a:rPr lang="en-US" sz="2000" dirty="0">
                <a:latin typeface="Times New Roman"/>
                <a:ea typeface="Times New Roman"/>
                <a:cs typeface="Times New Roman"/>
                <a:sym typeface="Times New Roman"/>
              </a:rPr>
              <a:t>and lowest level modules and progressing one by one. The code is run </a:t>
            </a:r>
            <a:r>
              <a:rPr lang="en-US" sz="2000" dirty="0" smtClean="0">
                <a:latin typeface="Times New Roman"/>
                <a:ea typeface="Times New Roman"/>
                <a:cs typeface="Times New Roman"/>
                <a:sym typeface="Times New Roman"/>
              </a:rPr>
              <a:t>for each </a:t>
            </a:r>
            <a:r>
              <a:rPr lang="en-US" sz="2000" dirty="0">
                <a:latin typeface="Times New Roman"/>
                <a:ea typeface="Times New Roman"/>
                <a:cs typeface="Times New Roman"/>
                <a:sym typeface="Times New Roman"/>
              </a:rPr>
              <a:t>cell, allowing us to obtain correct code free of errors, as errors can be erased </a:t>
            </a:r>
            <a:r>
              <a:rPr lang="en-US" sz="2000" dirty="0" smtClean="0">
                <a:latin typeface="Times New Roman"/>
                <a:ea typeface="Times New Roman"/>
                <a:cs typeface="Times New Roman"/>
                <a:sym typeface="Times New Roman"/>
              </a:rPr>
              <a:t>at the </a:t>
            </a:r>
            <a:r>
              <a:rPr lang="en-US" sz="2000" dirty="0">
                <a:latin typeface="Times New Roman"/>
                <a:ea typeface="Times New Roman"/>
                <a:cs typeface="Times New Roman"/>
                <a:sym typeface="Times New Roman"/>
              </a:rPr>
              <a:t>cell level.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76" y="3395200"/>
            <a:ext cx="7276289" cy="2849957"/>
          </a:xfrm>
          <a:prstGeom prst="rect">
            <a:avLst/>
          </a:prstGeom>
        </p:spPr>
      </p:pic>
      <p:sp>
        <p:nvSpPr>
          <p:cNvPr id="8" name="Google Shape;187;p11"/>
          <p:cNvSpPr txBox="1">
            <a:spLocks noGrp="1"/>
          </p:cNvSpPr>
          <p:nvPr>
            <p:ph type="title"/>
          </p:nvPr>
        </p:nvSpPr>
        <p:spPr>
          <a:xfrm>
            <a:off x="457200" y="274638"/>
            <a:ext cx="8229600" cy="9413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TESTING</a:t>
            </a:r>
            <a:endParaRPr dirty="0"/>
          </a:p>
        </p:txBody>
      </p:sp>
    </p:spTree>
    <p:extLst>
      <p:ext uri="{BB962C8B-B14F-4D97-AF65-F5344CB8AC3E}">
        <p14:creationId xmlns:p14="http://schemas.microsoft.com/office/powerpoint/2010/main" val="258501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02534"/>
            <a:ext cx="8229600" cy="3000982"/>
          </a:xfrm>
        </p:spPr>
        <p:txBody>
          <a:bodyPr>
            <a:normAutofit/>
          </a:bodyPr>
          <a:lstStyle/>
          <a:p>
            <a:pPr marL="0" lvl="0" indent="0" algn="just">
              <a:spcBef>
                <a:spcPts val="400"/>
              </a:spcBef>
              <a:buSzPts val="2000"/>
              <a:buNone/>
            </a:pPr>
            <a:r>
              <a:rPr lang="en-IN" sz="2000" dirty="0">
                <a:latin typeface="Times New Roman"/>
                <a:ea typeface="Times New Roman"/>
                <a:cs typeface="Times New Roman"/>
                <a:sym typeface="Times New Roman"/>
              </a:rPr>
              <a:t>INTEGRATION </a:t>
            </a:r>
            <a:r>
              <a:rPr lang="en-IN" sz="2000" dirty="0" smtClean="0">
                <a:latin typeface="Times New Roman"/>
                <a:ea typeface="Times New Roman"/>
                <a:cs typeface="Times New Roman"/>
                <a:sym typeface="Times New Roman"/>
              </a:rPr>
              <a:t>TESTING:</a:t>
            </a:r>
          </a:p>
          <a:p>
            <a:pPr marL="0" lvl="0" indent="0" algn="just">
              <a:spcBef>
                <a:spcPts val="400"/>
              </a:spcBef>
              <a:buSzPts val="2000"/>
              <a:buNone/>
            </a:pPr>
            <a:endParaRPr lang="en-IN" sz="2000" dirty="0" smtClean="0">
              <a:latin typeface="Times New Roman"/>
              <a:ea typeface="Times New Roman"/>
              <a:cs typeface="Times New Roman"/>
              <a:sym typeface="Times New Roman"/>
            </a:endParaRPr>
          </a:p>
          <a:p>
            <a:pPr marL="0" lvl="0" indent="0" algn="just">
              <a:spcBef>
                <a:spcPts val="400"/>
              </a:spcBef>
              <a:buSzPts val="2000"/>
              <a:buNone/>
            </a:pPr>
            <a:r>
              <a:rPr lang="en-US" sz="2000" dirty="0" smtClean="0">
                <a:latin typeface="Times New Roman"/>
                <a:cs typeface="Times New Roman"/>
                <a:sym typeface="Times New Roman"/>
              </a:rPr>
              <a:t>Integration </a:t>
            </a:r>
            <a:r>
              <a:rPr lang="en-US" sz="2000" dirty="0">
                <a:latin typeface="Times New Roman"/>
                <a:cs typeface="Times New Roman"/>
                <a:sym typeface="Times New Roman"/>
              </a:rPr>
              <a:t>testing for thermal image detection using deep learning involves assessing the interaction and compatibility between different components of the system. This includes examining how well the deep learning model integrates with image preprocessing, feature extraction, and post-processing modules. Testing focuses on ensuring seamless communication and data flow between these components to achieve accurate and reliable thermal image detection. </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28</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209" y="3712235"/>
            <a:ext cx="4867253" cy="2735396"/>
          </a:xfrm>
          <a:prstGeom prst="rect">
            <a:avLst/>
          </a:prstGeom>
        </p:spPr>
      </p:pic>
    </p:spTree>
    <p:extLst>
      <p:ext uri="{BB962C8B-B14F-4D97-AF65-F5344CB8AC3E}">
        <p14:creationId xmlns:p14="http://schemas.microsoft.com/office/powerpoint/2010/main" val="45293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5" name="Google Shape;195;p12"/>
          <p:cNvSpPr txBox="1"/>
          <p:nvPr/>
        </p:nvSpPr>
        <p:spPr>
          <a:xfrm>
            <a:off x="457200" y="537374"/>
            <a:ext cx="8229600" cy="6785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dirty="0">
                <a:solidFill>
                  <a:schemeClr val="dk1"/>
                </a:solidFill>
                <a:latin typeface="Times New Roman"/>
                <a:ea typeface="Times New Roman"/>
                <a:cs typeface="Times New Roman"/>
                <a:sym typeface="Times New Roman"/>
              </a:rPr>
              <a:t>INPUT AND OUTPUT</a:t>
            </a:r>
            <a:endParaRPr sz="4400" dirty="0">
              <a:solidFill>
                <a:schemeClr val="dk1"/>
              </a:solidFill>
              <a:latin typeface="Calibri"/>
              <a:ea typeface="Calibri"/>
              <a:cs typeface="Calibri"/>
              <a:sym typeface="Calibri"/>
            </a:endParaRPr>
          </a:p>
        </p:txBody>
      </p:sp>
      <p:sp>
        <p:nvSpPr>
          <p:cNvPr id="196" name="Google Shape;19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197" name="Google Shape;197;p12"/>
          <p:cNvSpPr txBox="1">
            <a:spLocks noGrp="1"/>
          </p:cNvSpPr>
          <p:nvPr>
            <p:ph type="ftr" idx="11"/>
          </p:nvPr>
        </p:nvSpPr>
        <p:spPr>
          <a:xfrm>
            <a:off x="3124199" y="6366078"/>
            <a:ext cx="495948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198" name="Google Shape;19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9" y="2195941"/>
            <a:ext cx="3683402" cy="294672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4316" y="2186213"/>
            <a:ext cx="3695562" cy="2956450"/>
          </a:xfrm>
          <a:prstGeom prst="rect">
            <a:avLst/>
          </a:prstGeom>
        </p:spPr>
      </p:pic>
      <p:sp>
        <p:nvSpPr>
          <p:cNvPr id="12" name="Google Shape;195;p12"/>
          <p:cNvSpPr txBox="1"/>
          <p:nvPr/>
        </p:nvSpPr>
        <p:spPr>
          <a:xfrm>
            <a:off x="447472" y="1340963"/>
            <a:ext cx="8229600" cy="4670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800" b="1" dirty="0" smtClean="0">
                <a:solidFill>
                  <a:schemeClr val="dk1"/>
                </a:solidFill>
                <a:latin typeface="Times New Roman"/>
                <a:ea typeface="Times New Roman"/>
                <a:cs typeface="Times New Roman"/>
                <a:sym typeface="Times New Roman"/>
              </a:rPr>
              <a:t>Input :  </a:t>
            </a:r>
            <a:endParaRPr sz="2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114" name="Google Shape;11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15" name="Google Shape;115;p3"/>
          <p:cNvSpPr txBox="1"/>
          <p:nvPr/>
        </p:nvSpPr>
        <p:spPr>
          <a:xfrm>
            <a:off x="457200" y="545491"/>
            <a:ext cx="8229600" cy="7261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dirty="0">
                <a:solidFill>
                  <a:schemeClr val="dk1"/>
                </a:solidFill>
                <a:latin typeface="Times New Roman"/>
                <a:ea typeface="Times New Roman"/>
                <a:cs typeface="Times New Roman"/>
                <a:sym typeface="Times New Roman"/>
              </a:rPr>
              <a:t>AGENDA</a:t>
            </a:r>
            <a:endParaRPr sz="4400" b="1" dirty="0">
              <a:solidFill>
                <a:schemeClr val="dk1"/>
              </a:solidFill>
              <a:latin typeface="Times New Roman"/>
              <a:ea typeface="Times New Roman"/>
              <a:cs typeface="Times New Roman"/>
              <a:sym typeface="Times New Roman"/>
            </a:endParaRPr>
          </a:p>
        </p:txBody>
      </p:sp>
      <p:sp>
        <p:nvSpPr>
          <p:cNvPr id="116" name="Google Shape;116;p3"/>
          <p:cNvSpPr txBox="1"/>
          <p:nvPr/>
        </p:nvSpPr>
        <p:spPr>
          <a:xfrm>
            <a:off x="457199" y="1340768"/>
            <a:ext cx="8326877" cy="4583377"/>
          </a:xfrm>
          <a:prstGeom prst="rect">
            <a:avLst/>
          </a:prstGeom>
          <a:noFill/>
          <a:ln>
            <a:noFill/>
          </a:ln>
        </p:spPr>
        <p:txBody>
          <a:bodyPr spcFirstLastPara="1" wrap="square" lIns="91425" tIns="45700" rIns="91425" bIns="45700" anchor="t" anchorCtr="0">
            <a:noAutofit/>
          </a:bodyPr>
          <a:lstStyle/>
          <a:p>
            <a:pPr marL="342900" lvl="0" indent="-344138" algn="l" rtl="0">
              <a:lnSpc>
                <a:spcPct val="130000"/>
              </a:lnSpc>
              <a:spcBef>
                <a:spcPts val="0"/>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ABSTRACT</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OBJECTIVE</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INTRODUCTION</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LITERATURE REVIEW (SOFT COPY OF PAPERS TO BE LINKED AS HYPERLINK)</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DESIGN AND METHODOLOGIES</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STANDARDS &amp; POLICIES USED</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IMPLEMENTATION</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TESTING</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INPUT AND OUTPUT</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INCLUDE DEMO VIDEO </a:t>
            </a:r>
            <a:r>
              <a:rPr lang="en-IN" sz="1159" dirty="0" smtClean="0">
                <a:solidFill>
                  <a:schemeClr val="dk1"/>
                </a:solidFill>
                <a:latin typeface="Times New Roman"/>
                <a:ea typeface="Times New Roman"/>
                <a:cs typeface="Times New Roman"/>
                <a:sym typeface="Times New Roman"/>
              </a:rPr>
              <a:t>(YouTube </a:t>
            </a:r>
            <a:r>
              <a:rPr lang="en-IN" sz="1159" dirty="0">
                <a:solidFill>
                  <a:schemeClr val="dk1"/>
                </a:solidFill>
                <a:latin typeface="Times New Roman"/>
                <a:ea typeface="Times New Roman"/>
                <a:cs typeface="Times New Roman"/>
                <a:sym typeface="Times New Roman"/>
              </a:rPr>
              <a:t>URL of complete demonstration of project )</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CONCLUSION</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FUTURE ENHANCEMENTS</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PLAGIARISM REPORT OF PPT</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a:solidFill>
                  <a:schemeClr val="dk1"/>
                </a:solidFill>
                <a:latin typeface="Times New Roman"/>
                <a:ea typeface="Times New Roman"/>
                <a:cs typeface="Times New Roman"/>
                <a:sym typeface="Times New Roman"/>
              </a:rPr>
              <a:t>POSTER PRESENTATION </a:t>
            </a:r>
            <a:endParaRPr sz="907" dirty="0">
              <a:solidFill>
                <a:schemeClr val="dk1"/>
              </a:solidFill>
            </a:endParaRPr>
          </a:p>
          <a:p>
            <a:pPr marL="342900" lvl="0" indent="-344138" algn="l" rtl="0">
              <a:lnSpc>
                <a:spcPct val="130000"/>
              </a:lnSpc>
              <a:spcBef>
                <a:spcPts val="228"/>
              </a:spcBef>
              <a:spcAft>
                <a:spcPts val="0"/>
              </a:spcAft>
              <a:buClr>
                <a:schemeClr val="dk1"/>
              </a:buClr>
              <a:buSzPts val="1160"/>
              <a:buChar char="●"/>
            </a:pPr>
            <a:r>
              <a:rPr lang="en-IN" sz="1159" dirty="0" smtClean="0">
                <a:solidFill>
                  <a:schemeClr val="dk1"/>
                </a:solidFill>
                <a:latin typeface="Times New Roman"/>
                <a:ea typeface="Times New Roman"/>
                <a:cs typeface="Times New Roman"/>
                <a:sym typeface="Times New Roman"/>
              </a:rPr>
              <a:t>WEB </a:t>
            </a:r>
            <a:r>
              <a:rPr lang="en-IN" sz="1159" dirty="0">
                <a:solidFill>
                  <a:schemeClr val="dk1"/>
                </a:solidFill>
                <a:latin typeface="Times New Roman"/>
                <a:ea typeface="Times New Roman"/>
                <a:cs typeface="Times New Roman"/>
                <a:sym typeface="Times New Roman"/>
              </a:rPr>
              <a:t>REFERENCES </a:t>
            </a:r>
            <a:r>
              <a:rPr lang="en-IN" sz="1159" dirty="0" smtClean="0">
                <a:solidFill>
                  <a:schemeClr val="dk1"/>
                </a:solidFill>
                <a:latin typeface="Times New Roman"/>
                <a:ea typeface="Times New Roman"/>
                <a:cs typeface="Times New Roman"/>
                <a:sym typeface="Times New Roman"/>
              </a:rPr>
              <a:t>LINK</a:t>
            </a:r>
          </a:p>
          <a:p>
            <a:pPr marL="342900" lvl="0" indent="-344138" algn="l" rtl="0">
              <a:lnSpc>
                <a:spcPct val="130000"/>
              </a:lnSpc>
              <a:spcBef>
                <a:spcPts val="228"/>
              </a:spcBef>
              <a:spcAft>
                <a:spcPts val="0"/>
              </a:spcAft>
              <a:buClr>
                <a:schemeClr val="dk1"/>
              </a:buClr>
              <a:buSzPts val="1160"/>
              <a:buChar char="●"/>
            </a:pPr>
            <a:r>
              <a:rPr lang="en-IN" sz="1159" dirty="0" smtClean="0">
                <a:solidFill>
                  <a:schemeClr val="dk1"/>
                </a:solidFill>
                <a:latin typeface="Times New Roman"/>
                <a:ea typeface="Times New Roman"/>
                <a:cs typeface="Times New Roman"/>
                <a:sym typeface="Times New Roman"/>
              </a:rPr>
              <a:t>REFERENCES</a:t>
            </a:r>
            <a:endParaRPr sz="1759" dirty="0">
              <a:solidFill>
                <a:schemeClr val="dk1"/>
              </a:solidFill>
              <a:latin typeface="Times New Roman"/>
              <a:ea typeface="Times New Roman"/>
              <a:cs typeface="Times New Roman"/>
              <a:sym typeface="Times New Roman"/>
            </a:endParaRPr>
          </a:p>
          <a:p>
            <a:pPr marL="342900" marR="0" lvl="0" indent="-281940" algn="l" rtl="0">
              <a:lnSpc>
                <a:spcPct val="130000"/>
              </a:lnSpc>
              <a:spcBef>
                <a:spcPts val="192"/>
              </a:spcBef>
              <a:spcAft>
                <a:spcPts val="0"/>
              </a:spcAft>
              <a:buClr>
                <a:schemeClr val="dk1"/>
              </a:buClr>
              <a:buSzPts val="1860"/>
              <a:buFont typeface="Arial"/>
              <a:buNone/>
            </a:pPr>
            <a:endParaRPr sz="2260" dirty="0">
              <a:solidFill>
                <a:schemeClr val="dk1"/>
              </a:solidFill>
              <a:latin typeface="Times New Roman"/>
              <a:ea typeface="Times New Roman"/>
              <a:cs typeface="Times New Roman"/>
              <a:sym typeface="Times New Roman"/>
            </a:endParaRPr>
          </a:p>
          <a:p>
            <a:pPr marL="342900" marR="0" lvl="0" indent="-292100" algn="l" rtl="0">
              <a:lnSpc>
                <a:spcPct val="80000"/>
              </a:lnSpc>
              <a:spcBef>
                <a:spcPts val="160"/>
              </a:spcBef>
              <a:spcAft>
                <a:spcPts val="0"/>
              </a:spcAft>
              <a:buClr>
                <a:schemeClr val="dk1"/>
              </a:buClr>
              <a:buSzPts val="1550"/>
              <a:buFont typeface="Arial"/>
              <a:buNone/>
            </a:pPr>
            <a:endParaRPr sz="1950" dirty="0">
              <a:solidFill>
                <a:schemeClr val="dk1"/>
              </a:solidFill>
              <a:latin typeface="Times New Roman"/>
              <a:ea typeface="Times New Roman"/>
              <a:cs typeface="Times New Roman"/>
              <a:sym typeface="Times New Roman"/>
            </a:endParaRPr>
          </a:p>
          <a:p>
            <a:pPr marL="342900" marR="0" lvl="0" indent="-292100" algn="l" rtl="0">
              <a:lnSpc>
                <a:spcPct val="80000"/>
              </a:lnSpc>
              <a:spcBef>
                <a:spcPts val="160"/>
              </a:spcBef>
              <a:spcAft>
                <a:spcPts val="0"/>
              </a:spcAft>
              <a:buClr>
                <a:schemeClr val="dk1"/>
              </a:buClr>
              <a:buSzPts val="1550"/>
              <a:buFont typeface="Arial"/>
              <a:buNone/>
            </a:pPr>
            <a:endParaRPr sz="1950" dirty="0">
              <a:solidFill>
                <a:schemeClr val="dk1"/>
              </a:solidFill>
              <a:latin typeface="Times New Roman"/>
              <a:ea typeface="Times New Roman"/>
              <a:cs typeface="Times New Roman"/>
              <a:sym typeface="Times New Roman"/>
            </a:endParaRPr>
          </a:p>
          <a:p>
            <a:pPr marL="342900" marR="0" lvl="0" indent="-292100" algn="l" rtl="0">
              <a:lnSpc>
                <a:spcPct val="80000"/>
              </a:lnSpc>
              <a:spcBef>
                <a:spcPts val="160"/>
              </a:spcBef>
              <a:spcAft>
                <a:spcPts val="0"/>
              </a:spcAft>
              <a:buClr>
                <a:schemeClr val="dk1"/>
              </a:buClr>
              <a:buSzPts val="1550"/>
              <a:buFont typeface="Arial"/>
              <a:buNone/>
            </a:pPr>
            <a:endParaRPr sz="1950" dirty="0">
              <a:solidFill>
                <a:schemeClr val="dk1"/>
              </a:solidFill>
              <a:latin typeface="Times New Roman"/>
              <a:ea typeface="Times New Roman"/>
              <a:cs typeface="Times New Roman"/>
              <a:sym typeface="Times New Roman"/>
            </a:endParaRPr>
          </a:p>
          <a:p>
            <a:pPr marL="342900" marR="0" lvl="0" indent="-292100" algn="l" rtl="0">
              <a:lnSpc>
                <a:spcPct val="80000"/>
              </a:lnSpc>
              <a:spcBef>
                <a:spcPts val="160"/>
              </a:spcBef>
              <a:spcAft>
                <a:spcPts val="0"/>
              </a:spcAft>
              <a:buClr>
                <a:schemeClr val="dk1"/>
              </a:buClr>
              <a:buSzPts val="1550"/>
              <a:buFont typeface="Arial"/>
              <a:buNone/>
            </a:pPr>
            <a:endParaRPr sz="1950" dirty="0">
              <a:solidFill>
                <a:schemeClr val="dk1"/>
              </a:solidFill>
              <a:latin typeface="Times New Roman"/>
              <a:ea typeface="Times New Roman"/>
              <a:cs typeface="Times New Roman"/>
              <a:sym typeface="Times New Roman"/>
            </a:endParaRPr>
          </a:p>
        </p:txBody>
      </p:sp>
      <p:sp>
        <p:nvSpPr>
          <p:cNvPr id="117" name="Google Shape;11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55" y="673121"/>
            <a:ext cx="1611548" cy="775612"/>
          </a:xfrm>
        </p:spPr>
        <p:txBody>
          <a:bodyPr>
            <a:normAutofit/>
          </a:bodyPr>
          <a:lstStyle/>
          <a:p>
            <a:r>
              <a:rPr lang="en-US" sz="2800" b="1" dirty="0" smtClean="0">
                <a:latin typeface="Times New Roman" panose="02020603050405020304" pitchFamily="18" charset="0"/>
                <a:cs typeface="Times New Roman" panose="02020603050405020304" pitchFamily="18" charset="0"/>
              </a:rPr>
              <a:t>Output</a:t>
            </a:r>
            <a:r>
              <a:rPr lang="en-US"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30</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55" y="1686386"/>
            <a:ext cx="7903986" cy="4442039"/>
          </a:xfrm>
          <a:prstGeom prst="rect">
            <a:avLst/>
          </a:prstGeom>
        </p:spPr>
      </p:pic>
      <p:sp>
        <p:nvSpPr>
          <p:cNvPr id="7" name="Google Shape;19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8" name="Google Shape;197;p12"/>
          <p:cNvSpPr txBox="1">
            <a:spLocks noGrp="1"/>
          </p:cNvSpPr>
          <p:nvPr>
            <p:ph type="ftr" idx="11"/>
          </p:nvPr>
        </p:nvSpPr>
        <p:spPr>
          <a:xfrm>
            <a:off x="3124199" y="6366078"/>
            <a:ext cx="495948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Tree>
    <p:extLst>
      <p:ext uri="{BB962C8B-B14F-4D97-AF65-F5344CB8AC3E}">
        <p14:creationId xmlns:p14="http://schemas.microsoft.com/office/powerpoint/2010/main" val="1114505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31</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77" y="1661843"/>
            <a:ext cx="7947658" cy="4466583"/>
          </a:xfrm>
          <a:prstGeom prst="rect">
            <a:avLst/>
          </a:prstGeom>
        </p:spPr>
      </p:pic>
      <p:sp>
        <p:nvSpPr>
          <p:cNvPr id="6" name="Google Shape;19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7" name="Google Shape;197;p12"/>
          <p:cNvSpPr txBox="1">
            <a:spLocks noGrp="1"/>
          </p:cNvSpPr>
          <p:nvPr>
            <p:ph type="ftr" idx="11"/>
          </p:nvPr>
        </p:nvSpPr>
        <p:spPr>
          <a:xfrm>
            <a:off x="3124199" y="6366078"/>
            <a:ext cx="495948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Tree>
    <p:extLst>
      <p:ext uri="{BB962C8B-B14F-4D97-AF65-F5344CB8AC3E}">
        <p14:creationId xmlns:p14="http://schemas.microsoft.com/office/powerpoint/2010/main" val="2013380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p:nvPr/>
        </p:nvSpPr>
        <p:spPr>
          <a:xfrm>
            <a:off x="457200" y="548680"/>
            <a:ext cx="8229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400"/>
              <a:buFont typeface="Calibri"/>
              <a:buNone/>
            </a:pPr>
            <a:endParaRPr sz="4400">
              <a:solidFill>
                <a:schemeClr val="dk1"/>
              </a:solidFill>
              <a:latin typeface="Calibri"/>
              <a:ea typeface="Calibri"/>
              <a:cs typeface="Calibri"/>
              <a:sym typeface="Calibri"/>
            </a:endParaRPr>
          </a:p>
        </p:txBody>
      </p:sp>
      <p:sp>
        <p:nvSpPr>
          <p:cNvPr id="204" name="Google Shape;204;p13"/>
          <p:cNvSpPr txBox="1"/>
          <p:nvPr/>
        </p:nvSpPr>
        <p:spPr>
          <a:xfrm>
            <a:off x="457200" y="889486"/>
            <a:ext cx="8229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dirty="0">
                <a:solidFill>
                  <a:schemeClr val="dk1"/>
                </a:solidFill>
                <a:latin typeface="Times New Roman"/>
                <a:ea typeface="Times New Roman"/>
                <a:cs typeface="Times New Roman"/>
                <a:sym typeface="Times New Roman"/>
              </a:rPr>
              <a:t>DEMO </a:t>
            </a:r>
            <a:r>
              <a:rPr lang="en-IN" sz="2400" b="1" dirty="0" smtClean="0">
                <a:solidFill>
                  <a:schemeClr val="dk1"/>
                </a:solidFill>
                <a:latin typeface="Times New Roman"/>
                <a:ea typeface="Times New Roman"/>
                <a:cs typeface="Times New Roman"/>
                <a:sym typeface="Times New Roman"/>
              </a:rPr>
              <a:t>VIDEO</a:t>
            </a:r>
          </a:p>
          <a:p>
            <a:pPr marL="0" marR="0" lvl="0" indent="0" algn="l" rtl="0">
              <a:spcBef>
                <a:spcPts val="0"/>
              </a:spcBef>
              <a:spcAft>
                <a:spcPts val="0"/>
              </a:spcAft>
              <a:buClr>
                <a:schemeClr val="dk1"/>
              </a:buClr>
              <a:buSzPts val="2400"/>
              <a:buFont typeface="Times New Roman"/>
              <a:buNone/>
            </a:pPr>
            <a:endParaRPr lang="en-IN" sz="2400" b="1" dirty="0" smtClean="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400"/>
              <a:buFont typeface="Times New Roman"/>
              <a:buNone/>
            </a:pPr>
            <a:endParaRPr lang="en-IN" sz="2400" b="1" dirty="0">
              <a:solidFill>
                <a:schemeClr val="dk1"/>
              </a:solidFill>
              <a:latin typeface="Times New Roman"/>
              <a:ea typeface="Times New Roman"/>
              <a:cs typeface="Times New Roman"/>
              <a:sym typeface="Times New Roman"/>
            </a:endParaRPr>
          </a:p>
          <a:p>
            <a:pPr lvl="0">
              <a:buClr>
                <a:schemeClr val="dk1"/>
              </a:buClr>
              <a:buSzPts val="2400"/>
            </a:pPr>
            <a:r>
              <a:rPr lang="en-IN" sz="2400" b="1" dirty="0">
                <a:solidFill>
                  <a:schemeClr val="dk1"/>
                </a:solidFill>
                <a:latin typeface="Times New Roman"/>
                <a:ea typeface="Times New Roman"/>
                <a:cs typeface="Times New Roman"/>
                <a:sym typeface="Times New Roman"/>
              </a:rPr>
              <a:t>https://youtu.be/bI8N_jvqq0U?si=neDZEtefrGcgZ_Vc	</a:t>
            </a:r>
            <a:r>
              <a:rPr lang="en-IN" sz="2400" b="1" dirty="0" smtClean="0">
                <a:solidFill>
                  <a:schemeClr val="dk1"/>
                </a:solidFill>
                <a:latin typeface="Times New Roman"/>
                <a:ea typeface="Times New Roman"/>
                <a:cs typeface="Times New Roman"/>
                <a:sym typeface="Times New Roman"/>
              </a:rPr>
              <a:t>  </a:t>
            </a:r>
          </a:p>
          <a:p>
            <a:pPr lvl="0">
              <a:buClr>
                <a:schemeClr val="dk1"/>
              </a:buClr>
              <a:buSzPts val="2400"/>
            </a:pPr>
            <a:endParaRPr sz="4400" dirty="0">
              <a:solidFill>
                <a:schemeClr val="dk1"/>
              </a:solidFill>
              <a:latin typeface="Calibri"/>
              <a:ea typeface="Calibri"/>
              <a:cs typeface="Calibri"/>
              <a:sym typeface="Calibri"/>
            </a:endParaRPr>
          </a:p>
        </p:txBody>
      </p:sp>
      <p:sp>
        <p:nvSpPr>
          <p:cNvPr id="205" name="Google Shape;20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206" name="Google Shape;206;p13"/>
          <p:cNvSpPr txBox="1">
            <a:spLocks noGrp="1"/>
          </p:cNvSpPr>
          <p:nvPr>
            <p:ph type="ftr" idx="11"/>
          </p:nvPr>
        </p:nvSpPr>
        <p:spPr>
          <a:xfrm>
            <a:off x="3114471" y="6219825"/>
            <a:ext cx="5008123" cy="5016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207" name="Google Shape;20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txBox="1">
            <a:spLocks noGrp="1"/>
          </p:cNvSpPr>
          <p:nvPr>
            <p:ph type="title"/>
          </p:nvPr>
        </p:nvSpPr>
        <p:spPr>
          <a:xfrm>
            <a:off x="457200" y="488646"/>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CONCLUSION</a:t>
            </a:r>
            <a:endParaRPr dirty="0"/>
          </a:p>
        </p:txBody>
      </p:sp>
      <p:sp>
        <p:nvSpPr>
          <p:cNvPr id="213" name="Google Shape;213;p14"/>
          <p:cNvSpPr txBox="1">
            <a:spLocks noGrp="1"/>
          </p:cNvSpPr>
          <p:nvPr>
            <p:ph type="ftr" idx="11"/>
          </p:nvPr>
        </p:nvSpPr>
        <p:spPr>
          <a:xfrm>
            <a:off x="3124199" y="6356350"/>
            <a:ext cx="4891391"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214" name="Google Shape;21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
        <p:nvSpPr>
          <p:cNvPr id="215" name="Google Shape;21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6" name="Google Shape;221;p15"/>
          <p:cNvSpPr txBox="1">
            <a:spLocks noGrp="1"/>
          </p:cNvSpPr>
          <p:nvPr>
            <p:ph type="body" idx="1"/>
          </p:nvPr>
        </p:nvSpPr>
        <p:spPr>
          <a:xfrm>
            <a:off x="77821" y="1553824"/>
            <a:ext cx="8536021" cy="4724704"/>
          </a:xfrm>
          <a:prstGeom prst="rect">
            <a:avLst/>
          </a:prstGeom>
          <a:noFill/>
          <a:ln>
            <a:noFill/>
          </a:ln>
        </p:spPr>
        <p:txBody>
          <a:bodyPr spcFirstLastPara="1" wrap="square" lIns="91425" tIns="45700" rIns="91425" bIns="45700" anchor="t" anchorCtr="0">
            <a:noAutofit/>
          </a:bodyPr>
          <a:lstStyle/>
          <a:p>
            <a:pPr marL="342900" lvl="0" indent="-139700" algn="just">
              <a:spcBef>
                <a:spcPts val="0"/>
              </a:spcBef>
              <a:buSzPts val="3200"/>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conclusion, the project on thermal image detection using YOLOv7 </a:t>
            </a:r>
            <a:r>
              <a:rPr lang="en-US" sz="2000" dirty="0" smtClean="0">
                <a:latin typeface="Times New Roman" panose="02020603050405020304" pitchFamily="18" charset="0"/>
                <a:cs typeface="Times New Roman" panose="02020603050405020304" pitchFamily="18" charset="0"/>
              </a:rPr>
              <a:t>with deep </a:t>
            </a:r>
            <a:r>
              <a:rPr lang="en-US" sz="2000" dirty="0">
                <a:latin typeface="Times New Roman" panose="02020603050405020304" pitchFamily="18" charset="0"/>
                <a:cs typeface="Times New Roman" panose="02020603050405020304" pitchFamily="18" charset="0"/>
              </a:rPr>
              <a:t>learning concepts has marked a significant milestone in the realm of computer vision. Through comprehensive research and experimentation, the project has demonstrated the power and effectiveness of employing deep learning methodologies, specifically with the YOLOv7 architecture, for the precise and efficient detection of objects within thermal imagery. By harnessing the capabilities of YOLOv7, the project has successfully addressed the unique challenges posed by thermal data, including low contrast and varying emissivity, resulting in accurate identification of objects across diverse environmental conditions. Furthermore, the project's focus on leveraging deep learning concepts has enabled the system to adapt and learn from large datasets, leading to improved performance and robustness in object detection tasks. The real-time processing capabilities of YOLOv7 have also been highlighted, showcasing its suitability for applications requiring rapid analysis of thermal images.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15"/>
          <p:cNvSpPr txBox="1">
            <a:spLocks noGrp="1"/>
          </p:cNvSpPr>
          <p:nvPr>
            <p:ph type="body" idx="1"/>
          </p:nvPr>
        </p:nvSpPr>
        <p:spPr>
          <a:xfrm>
            <a:off x="126460" y="1490830"/>
            <a:ext cx="8560340" cy="4865520"/>
          </a:xfrm>
          <a:prstGeom prst="rect">
            <a:avLst/>
          </a:prstGeom>
          <a:noFill/>
          <a:ln>
            <a:noFill/>
          </a:ln>
        </p:spPr>
        <p:txBody>
          <a:bodyPr spcFirstLastPara="1" wrap="square" lIns="91425" tIns="45700" rIns="91425" bIns="45700" anchor="t" anchorCtr="0">
            <a:noAutofit/>
          </a:bodyPr>
          <a:lstStyle/>
          <a:p>
            <a:pPr marL="342900" lvl="0" indent="-139700" algn="just">
              <a:spcBef>
                <a:spcPts val="0"/>
              </a:spcBef>
              <a:buSzPts val="3200"/>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Looking </a:t>
            </a:r>
            <a:r>
              <a:rPr lang="en-US" sz="2000" dirty="0">
                <a:latin typeface="Times New Roman" panose="02020603050405020304" pitchFamily="18" charset="0"/>
                <a:cs typeface="Times New Roman" panose="02020603050405020304" pitchFamily="18" charset="0"/>
              </a:rPr>
              <a:t>towards the future, there are several avenues for enhancing the project on thermal image detection using YOLOv7 with deep learning concepts. One potential area of improvement lies in the optimization of YOLOv7's architecture to further enhance its performance in handling the complexities of thermal data. This could involve fine-tuning the network's </a:t>
            </a:r>
            <a:r>
              <a:rPr lang="en-US" sz="2000" dirty="0" err="1">
                <a:latin typeface="Times New Roman" panose="02020603050405020304" pitchFamily="18" charset="0"/>
                <a:cs typeface="Times New Roman" panose="02020603050405020304" pitchFamily="18" charset="0"/>
              </a:rPr>
              <a:t>hyperparameters</a:t>
            </a:r>
            <a:r>
              <a:rPr lang="en-US" sz="2000" dirty="0">
                <a:latin typeface="Times New Roman" panose="02020603050405020304" pitchFamily="18" charset="0"/>
                <a:cs typeface="Times New Roman" panose="02020603050405020304" pitchFamily="18" charset="0"/>
              </a:rPr>
              <a:t>, exploring novel architectural modifications, or incorporating attention mechanisms to focus on relevant thermal features. Additionally, the integration of multi-modal data fusion techniques could enhance detection capabilities by incorporating complementary information from other sensor modalities, such as visible light or infrared imagery, to improve object </a:t>
            </a:r>
            <a:r>
              <a:rPr lang="en-US" sz="2000" dirty="0" smtClean="0">
                <a:latin typeface="Times New Roman" panose="02020603050405020304" pitchFamily="18" charset="0"/>
                <a:cs typeface="Times New Roman" panose="02020603050405020304" pitchFamily="18" charset="0"/>
              </a:rPr>
              <a:t>detection accuracy </a:t>
            </a:r>
            <a:r>
              <a:rPr lang="en-US" sz="2000" dirty="0">
                <a:latin typeface="Times New Roman" panose="02020603050405020304" pitchFamily="18" charset="0"/>
                <a:cs typeface="Times New Roman" panose="02020603050405020304" pitchFamily="18" charset="0"/>
              </a:rPr>
              <a:t>and robustness in challenging </a:t>
            </a:r>
            <a:r>
              <a:rPr lang="en-US" sz="2000" dirty="0" smtClean="0">
                <a:latin typeface="Times New Roman" panose="02020603050405020304" pitchFamily="18" charset="0"/>
                <a:cs typeface="Times New Roman" panose="02020603050405020304" pitchFamily="18" charset="0"/>
              </a:rPr>
              <a:t>environments. Furthermore</a:t>
            </a:r>
            <a:r>
              <a:rPr lang="en-US" sz="2000" dirty="0">
                <a:latin typeface="Times New Roman" panose="02020603050405020304" pitchFamily="18" charset="0"/>
                <a:cs typeface="Times New Roman" panose="02020603050405020304" pitchFamily="18" charset="0"/>
              </a:rPr>
              <a:t>, ongoing research efforts could focus on expanding the diversity and size of annotated datasets used for training YOLOv7. This would enable the model to learn from a wider range of thermal image variations and improve its generalization ability to unseen scenarios. </a:t>
            </a:r>
            <a:endParaRPr sz="2000" dirty="0">
              <a:latin typeface="Times New Roman" panose="02020603050405020304" pitchFamily="18" charset="0"/>
              <a:cs typeface="Times New Roman" panose="02020603050405020304" pitchFamily="18" charset="0"/>
            </a:endParaRPr>
          </a:p>
        </p:txBody>
      </p:sp>
      <p:sp>
        <p:nvSpPr>
          <p:cNvPr id="222" name="Google Shape;22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223" name="Google Shape;223;p15"/>
          <p:cNvSpPr txBox="1">
            <a:spLocks noGrp="1"/>
          </p:cNvSpPr>
          <p:nvPr>
            <p:ph type="ftr" idx="11"/>
          </p:nvPr>
        </p:nvSpPr>
        <p:spPr>
          <a:xfrm>
            <a:off x="3124199" y="6356350"/>
            <a:ext cx="506648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224" name="Google Shape;22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sp>
        <p:nvSpPr>
          <p:cNvPr id="8" name="Google Shape;212;p14"/>
          <p:cNvSpPr txBox="1">
            <a:spLocks/>
          </p:cNvSpPr>
          <p:nvPr/>
        </p:nvSpPr>
        <p:spPr>
          <a:xfrm>
            <a:off x="457200" y="48864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2400"/>
            </a:pPr>
            <a:r>
              <a:rPr lang="en-IN" sz="3600" dirty="0">
                <a:latin typeface="Times New Roman"/>
                <a:ea typeface="Times New Roman"/>
                <a:cs typeface="Times New Roman"/>
                <a:sym typeface="Times New Roman"/>
              </a:rPr>
              <a:t>Future Enhancements</a:t>
            </a:r>
            <a:endParaRPr lang="en-IN"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a:off x="888460" y="227013"/>
            <a:ext cx="673154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IN" sz="4000" dirty="0">
                <a:latin typeface="Times New Roman"/>
                <a:ea typeface="Times New Roman"/>
                <a:cs typeface="Times New Roman"/>
                <a:sym typeface="Times New Roman"/>
              </a:rPr>
              <a:t>Plagiarism Report of PPT</a:t>
            </a:r>
            <a:endParaRPr dirty="0"/>
          </a:p>
        </p:txBody>
      </p:sp>
      <p:sp>
        <p:nvSpPr>
          <p:cNvPr id="231" name="Google Shape;23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232" name="Google Shape;232;p18"/>
          <p:cNvSpPr txBox="1">
            <a:spLocks noGrp="1"/>
          </p:cNvSpPr>
          <p:nvPr>
            <p:ph type="ftr" idx="11"/>
          </p:nvPr>
        </p:nvSpPr>
        <p:spPr>
          <a:xfrm>
            <a:off x="3124200" y="6356350"/>
            <a:ext cx="488166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233" name="Google Shape;23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897" y="1293778"/>
            <a:ext cx="4280665" cy="493192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Internship Certificate</a:t>
            </a:r>
            <a:endParaRPr/>
          </a:p>
        </p:txBody>
      </p:sp>
      <p:sp>
        <p:nvSpPr>
          <p:cNvPr id="248" name="Google Shape;248;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IN" sz="2400" dirty="0">
                <a:latin typeface="Times New Roman" panose="02020603050405020304" pitchFamily="18" charset="0"/>
                <a:cs typeface="Times New Roman" panose="02020603050405020304" pitchFamily="18" charset="0"/>
              </a:rPr>
              <a:t>Offer L</a:t>
            </a:r>
            <a:r>
              <a:rPr lang="en-IN" sz="2400" dirty="0" smtClean="0">
                <a:latin typeface="Times New Roman" panose="02020603050405020304" pitchFamily="18" charset="0"/>
                <a:cs typeface="Times New Roman" panose="02020603050405020304" pitchFamily="18" charset="0"/>
              </a:rPr>
              <a:t>etter:</a:t>
            </a:r>
          </a:p>
          <a:p>
            <a:pPr marL="342900" lvl="0" indent="-342900" algn="l" rtl="0">
              <a:spcBef>
                <a:spcPts val="0"/>
              </a:spcBef>
              <a:spcAft>
                <a:spcPts val="0"/>
              </a:spcAft>
              <a:buClr>
                <a:schemeClr val="dk1"/>
              </a:buClr>
              <a:buSzPts val="3200"/>
              <a:buChar char="•"/>
            </a:pPr>
            <a:endParaRPr lang="en-US" sz="28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3200"/>
              <a:buChar char="•"/>
            </a:pPr>
            <a:endParaRPr lang="en-US" sz="2800" dirty="0" smtClean="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3200"/>
              <a:buChar char="•"/>
            </a:pPr>
            <a:endParaRPr lang="en-US" sz="2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lang="en-US" sz="2800" dirty="0" smtClean="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3200"/>
              <a:buChar char="•"/>
            </a:pPr>
            <a:endParaRPr lang="en-US" sz="28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3200"/>
              <a:buChar char="•"/>
            </a:pPr>
            <a:endParaRPr lang="en-US" sz="2800" dirty="0" smtClean="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lang="en-US" sz="28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3200"/>
              <a:buChar char="•"/>
            </a:pPr>
            <a:endParaRPr lang="en-US" sz="2800" dirty="0" smtClean="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3200"/>
              <a:buChar char="•"/>
            </a:pPr>
            <a:endParaRPr lang="en-US" sz="2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sz="2800" dirty="0">
              <a:latin typeface="Times New Roman" panose="02020603050405020304" pitchFamily="18" charset="0"/>
              <a:cs typeface="Times New Roman" panose="02020603050405020304" pitchFamily="18" charset="0"/>
            </a:endParaRPr>
          </a:p>
        </p:txBody>
      </p:sp>
      <p:sp>
        <p:nvSpPr>
          <p:cNvPr id="249" name="Google Shape;24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250" name="Google Shape;250;p20"/>
          <p:cNvSpPr txBox="1">
            <a:spLocks noGrp="1"/>
          </p:cNvSpPr>
          <p:nvPr>
            <p:ph type="ftr" idx="11"/>
          </p:nvPr>
        </p:nvSpPr>
        <p:spPr>
          <a:xfrm>
            <a:off x="3124200" y="6356350"/>
            <a:ext cx="476493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251" name="Google Shape;25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805781"/>
            <a:ext cx="3337805" cy="450294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114300" lvl="0" indent="0">
              <a:buNone/>
            </a:pPr>
            <a:r>
              <a:rPr lang="en-IN" sz="2400" dirty="0">
                <a:latin typeface="Times New Roman" panose="02020603050405020304" pitchFamily="18" charset="0"/>
                <a:cs typeface="Times New Roman" panose="02020603050405020304" pitchFamily="18" charset="0"/>
              </a:rPr>
              <a:t>Completion </a:t>
            </a:r>
            <a:r>
              <a:rPr lang="en-IN" sz="2400" dirty="0" smtClean="0">
                <a:latin typeface="Times New Roman" panose="02020603050405020304" pitchFamily="18" charset="0"/>
                <a:cs typeface="Times New Roman" panose="02020603050405020304" pitchFamily="18" charset="0"/>
              </a:rPr>
              <a:t>certificate: In Progress</a:t>
            </a:r>
            <a:endParaRPr lang="en-IN" sz="2400" dirty="0">
              <a:latin typeface="Times New Roman" panose="02020603050405020304" pitchFamily="18" charset="0"/>
              <a:cs typeface="Times New Roman" panose="02020603050405020304" pitchFamily="18" charset="0"/>
            </a:endParaRPr>
          </a:p>
          <a:p>
            <a:pPr marL="11430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37</a:t>
            </a:fld>
            <a:endParaRPr lang="en-IN"/>
          </a:p>
        </p:txBody>
      </p:sp>
      <p:sp>
        <p:nvSpPr>
          <p:cNvPr id="5" name="Google Shape;28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6" name="Google Shape;294;p22"/>
          <p:cNvSpPr txBox="1">
            <a:spLocks noGrp="1"/>
          </p:cNvSpPr>
          <p:nvPr>
            <p:ph type="ftr" idx="11"/>
          </p:nvPr>
        </p:nvSpPr>
        <p:spPr>
          <a:xfrm>
            <a:off x="3124199" y="6356350"/>
            <a:ext cx="486220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Tree>
    <p:extLst>
      <p:ext uri="{BB962C8B-B14F-4D97-AF65-F5344CB8AC3E}">
        <p14:creationId xmlns:p14="http://schemas.microsoft.com/office/powerpoint/2010/main" val="354858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Poster Presentation</a:t>
            </a:r>
            <a:endParaRPr/>
          </a:p>
        </p:txBody>
      </p:sp>
      <p:sp>
        <p:nvSpPr>
          <p:cNvPr id="258" name="Google Shape;25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259" name="Google Shape;259;p21"/>
          <p:cNvSpPr txBox="1">
            <a:spLocks noGrp="1"/>
          </p:cNvSpPr>
          <p:nvPr>
            <p:ph type="ftr" idx="11"/>
          </p:nvPr>
        </p:nvSpPr>
        <p:spPr>
          <a:xfrm>
            <a:off x="3124199" y="6356350"/>
            <a:ext cx="4891391"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260" name="Google Shape;2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59313"/>
            <a:ext cx="8281703" cy="413564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Web references/video links</a:t>
            </a:r>
            <a:endParaRPr/>
          </a:p>
        </p:txBody>
      </p:sp>
      <p:sp>
        <p:nvSpPr>
          <p:cNvPr id="274" name="Google Shape;274;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r>
              <a:rPr lang="en-US" sz="2800" dirty="0" smtClean="0">
                <a:latin typeface="Times New Roman" panose="02020603050405020304" pitchFamily="18" charset="0"/>
                <a:cs typeface="Times New Roman" panose="02020603050405020304" pitchFamily="18" charset="0"/>
              </a:rPr>
              <a:t>Web references:</a:t>
            </a:r>
          </a:p>
          <a:p>
            <a:pPr marL="342900" lvl="0" indent="-139700">
              <a:spcBef>
                <a:spcPts val="0"/>
              </a:spcBef>
              <a:buSzPts val="3200"/>
              <a:buNone/>
            </a:pPr>
            <a:r>
              <a:rPr lang="en-US" dirty="0"/>
              <a:t>  </a:t>
            </a:r>
            <a:r>
              <a:rPr lang="en-US" sz="2000" dirty="0" smtClean="0">
                <a:latin typeface="Times New Roman" panose="02020603050405020304" pitchFamily="18" charset="0"/>
                <a:cs typeface="Times New Roman" panose="02020603050405020304" pitchFamily="18" charset="0"/>
                <a:hlinkClick r:id="rId3"/>
              </a:rPr>
              <a:t>https://</a:t>
            </a:r>
            <a:r>
              <a:rPr lang="en-US" sz="2000" dirty="0">
                <a:latin typeface="Times New Roman" panose="02020603050405020304" pitchFamily="18" charset="0"/>
                <a:cs typeface="Times New Roman" panose="02020603050405020304" pitchFamily="18" charset="0"/>
                <a:hlinkClick r:id="rId3"/>
              </a:rPr>
              <a:t>youtu.be/-</a:t>
            </a:r>
            <a:r>
              <a:rPr lang="en-US" sz="2000" dirty="0" smtClean="0">
                <a:latin typeface="Times New Roman" panose="02020603050405020304" pitchFamily="18" charset="0"/>
                <a:cs typeface="Times New Roman" panose="02020603050405020304" pitchFamily="18" charset="0"/>
                <a:hlinkClick r:id="rId3"/>
              </a:rPr>
              <a:t>QWxJ0j9EY8?si=oNf0-NaAzH1v1FCh</a:t>
            </a:r>
            <a:r>
              <a:rPr lang="en-US" sz="2000" dirty="0" smtClean="0">
                <a:latin typeface="Times New Roman" panose="02020603050405020304" pitchFamily="18" charset="0"/>
                <a:cs typeface="Times New Roman" panose="02020603050405020304" pitchFamily="18" charset="0"/>
              </a:rPr>
              <a:t> </a:t>
            </a:r>
          </a:p>
          <a:p>
            <a:pPr marL="342900" lvl="0" indent="-139700">
              <a:spcBef>
                <a:spcPts val="0"/>
              </a:spcBef>
              <a:buSzPts val="3200"/>
              <a:buNone/>
            </a:pPr>
            <a:endParaRPr lang="en-US" sz="2000" dirty="0">
              <a:latin typeface="Times New Roman" panose="02020603050405020304" pitchFamily="18" charset="0"/>
              <a:cs typeface="Times New Roman" panose="02020603050405020304" pitchFamily="18" charset="0"/>
            </a:endParaRPr>
          </a:p>
          <a:p>
            <a:pPr marL="342900" lvl="0" indent="-139700">
              <a:spcBef>
                <a:spcPts val="0"/>
              </a:spcBef>
              <a:buSzPts val="3200"/>
              <a:buNone/>
            </a:pPr>
            <a:endParaRPr lang="en-US" sz="2000" dirty="0">
              <a:latin typeface="Times New Roman" panose="02020603050405020304" pitchFamily="18" charset="0"/>
              <a:cs typeface="Times New Roman" panose="02020603050405020304" pitchFamily="18" charset="0"/>
            </a:endParaRPr>
          </a:p>
          <a:p>
            <a:pPr marL="342900" lvl="0" indent="-139700">
              <a:spcBef>
                <a:spcPts val="0"/>
              </a:spcBef>
              <a:buSzPts val="3200"/>
              <a:buNone/>
            </a:pPr>
            <a:r>
              <a:rPr lang="en-US" sz="2800" dirty="0" smtClean="0">
                <a:latin typeface="Times New Roman" panose="02020603050405020304" pitchFamily="18" charset="0"/>
                <a:cs typeface="Times New Roman" panose="02020603050405020304" pitchFamily="18" charset="0"/>
              </a:rPr>
              <a:t>Video Links:</a:t>
            </a:r>
          </a:p>
          <a:p>
            <a:pPr marL="342900" lvl="0" indent="-139700">
              <a:spcBef>
                <a:spcPts val="0"/>
              </a:spcBef>
              <a:buSzPts val="3200"/>
              <a:buNone/>
            </a:pPr>
            <a:r>
              <a:rPr lang="en-IN" sz="2200" dirty="0">
                <a:latin typeface="Times New Roman" panose="02020603050405020304" pitchFamily="18" charset="0"/>
                <a:cs typeface="Times New Roman" panose="02020603050405020304" pitchFamily="18" charset="0"/>
                <a:hlinkClick r:id="rId4"/>
              </a:rPr>
              <a:t>https://</a:t>
            </a:r>
            <a:r>
              <a:rPr lang="en-IN" sz="2200" dirty="0" smtClean="0">
                <a:latin typeface="Times New Roman" panose="02020603050405020304" pitchFamily="18" charset="0"/>
                <a:cs typeface="Times New Roman" panose="02020603050405020304" pitchFamily="18" charset="0"/>
                <a:hlinkClick r:id="rId4"/>
              </a:rPr>
              <a:t>youtu.be/bI8N_jvqq0U?si=neDZEtefrGcgZ_Vc</a:t>
            </a:r>
            <a:r>
              <a:rPr lang="en-US" sz="2200" dirty="0" smtClean="0">
                <a:latin typeface="Times New Roman" panose="02020603050405020304"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p:txBody>
      </p:sp>
      <p:sp>
        <p:nvSpPr>
          <p:cNvPr id="275" name="Google Shape;2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276" name="Google Shape;276;p16"/>
          <p:cNvSpPr txBox="1">
            <a:spLocks noGrp="1"/>
          </p:cNvSpPr>
          <p:nvPr>
            <p:ph type="ftr" idx="11"/>
          </p:nvPr>
        </p:nvSpPr>
        <p:spPr>
          <a:xfrm>
            <a:off x="3124199" y="6356350"/>
            <a:ext cx="50762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277" name="Google Shape;2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457200" y="326593"/>
            <a:ext cx="8229600" cy="103909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p:txBody>
      </p:sp>
      <p:sp>
        <p:nvSpPr>
          <p:cNvPr id="123" name="Google Shape;123;p4"/>
          <p:cNvSpPr txBox="1">
            <a:spLocks noGrp="1"/>
          </p:cNvSpPr>
          <p:nvPr>
            <p:ph type="body" idx="1"/>
          </p:nvPr>
        </p:nvSpPr>
        <p:spPr>
          <a:xfrm>
            <a:off x="457200" y="1143268"/>
            <a:ext cx="8229600" cy="5435499"/>
          </a:xfrm>
          <a:prstGeom prst="rect">
            <a:avLst/>
          </a:prstGeom>
          <a:noFill/>
          <a:ln>
            <a:noFill/>
          </a:ln>
        </p:spPr>
        <p:txBody>
          <a:bodyPr spcFirstLastPara="1" wrap="square" lIns="91425" tIns="45700" rIns="91425" bIns="45700" anchor="t" anchorCtr="0">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  Thermal </a:t>
            </a:r>
            <a:r>
              <a:rPr lang="en-US" sz="2000" dirty="0">
                <a:latin typeface="Times New Roman" panose="02020603050405020304" pitchFamily="18" charset="0"/>
                <a:cs typeface="Times New Roman" panose="02020603050405020304" pitchFamily="18" charset="0"/>
              </a:rPr>
              <a:t>imaging has gained significant attention for its applicability in various fields, including surveillance, medical diagnostics, and industrial inspections. In this study, we propose a deep learning-based approach for the detection and analysis of objects in thermal images. Our method utilizes convolutional neural </a:t>
            </a:r>
            <a:r>
              <a:rPr lang="en-US" sz="2000" dirty="0" smtClean="0">
                <a:latin typeface="Times New Roman" panose="02020603050405020304" pitchFamily="18" charset="0"/>
                <a:cs typeface="Times New Roman" panose="02020603050405020304" pitchFamily="18" charset="0"/>
              </a:rPr>
              <a:t>networks to </a:t>
            </a:r>
            <a:r>
              <a:rPr lang="en-US" sz="2000" dirty="0">
                <a:latin typeface="Times New Roman" panose="02020603050405020304" pitchFamily="18" charset="0"/>
                <a:cs typeface="Times New Roman" panose="02020603050405020304" pitchFamily="18" charset="0"/>
              </a:rPr>
              <a:t>extract meaningful features from the thermal images, enabling accurate detection of objects even in challenging conditions such as low visibility or adverse weather. The CNN architecture is designed to effectively capture thermal patterns and discriminate between different objects with high precision. To train our model, we utilize a large dataset of annotated thermal images, ensuring robust performance across diverse scenarios. We employ data augmentation techniques to enhance the generalization ability of the model and prevent overfitting. Additionally, transfer learning is employed to leverage pre-trained models and accelerate the training process. The results indicate the efficiency of our approach in detecting objects of interest with high accuracy and reliability. 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advancement of thermal image detection systems, offering improved capabilities for surveillance and security applications in challenging environments.</a:t>
            </a:r>
            <a:endParaRPr lang="en-IN" sz="2000" dirty="0">
              <a:latin typeface="Times New Roman" panose="02020603050405020304" pitchFamily="18" charset="0"/>
              <a:cs typeface="Times New Roman" panose="02020603050405020304" pitchFamily="18" charset="0"/>
            </a:endParaRPr>
          </a:p>
        </p:txBody>
      </p:sp>
      <p:sp>
        <p:nvSpPr>
          <p:cNvPr id="124" name="Google Shape;124;p4"/>
          <p:cNvSpPr txBox="1">
            <a:spLocks noGrp="1"/>
          </p:cNvSpPr>
          <p:nvPr>
            <p:ph type="ftr" idx="11"/>
          </p:nvPr>
        </p:nvSpPr>
        <p:spPr>
          <a:xfrm>
            <a:off x="3124200" y="6356350"/>
            <a:ext cx="533886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NO: </a:t>
            </a:r>
            <a:r>
              <a:rPr lang="en-IN" dirty="0" smtClean="0"/>
              <a:t>60    </a:t>
            </a:r>
            <a:r>
              <a:rPr lang="en-IN" dirty="0"/>
              <a:t>DEPARTMENT OF COMPUTER SCIENCE &amp; ENGINEERING</a:t>
            </a:r>
            <a:endParaRPr dirty="0"/>
          </a:p>
        </p:txBody>
      </p:sp>
      <p:sp>
        <p:nvSpPr>
          <p:cNvPr id="125" name="Google Shape;12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126" name="Google Shape;1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7"/>
          <p:cNvSpPr txBox="1">
            <a:spLocks noGrp="1"/>
          </p:cNvSpPr>
          <p:nvPr>
            <p:ph type="ftr" idx="11"/>
          </p:nvPr>
        </p:nvSpPr>
        <p:spPr>
          <a:xfrm>
            <a:off x="3124200" y="6356350"/>
            <a:ext cx="4988668" cy="28764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283" name="Google Shape;2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40</a:t>
            </a:fld>
            <a:endParaRPr/>
          </a:p>
        </p:txBody>
      </p:sp>
      <p:sp>
        <p:nvSpPr>
          <p:cNvPr id="284" name="Google Shape;28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smtClean="0">
                <a:latin typeface="Times New Roman"/>
                <a:ea typeface="Times New Roman"/>
                <a:cs typeface="Times New Roman"/>
                <a:sym typeface="Times New Roman"/>
              </a:rPr>
              <a:t>REFERENCES</a:t>
            </a:r>
            <a:endParaRPr dirty="0"/>
          </a:p>
        </p:txBody>
      </p:sp>
      <p:sp>
        <p:nvSpPr>
          <p:cNvPr id="285" name="Google Shape;285;p17"/>
          <p:cNvSpPr txBox="1">
            <a:spLocks noGrp="1"/>
          </p:cNvSpPr>
          <p:nvPr>
            <p:ph type="body" idx="1"/>
          </p:nvPr>
        </p:nvSpPr>
        <p:spPr>
          <a:xfrm>
            <a:off x="554476" y="1624012"/>
            <a:ext cx="8229600" cy="4525963"/>
          </a:xfrm>
          <a:prstGeom prst="rect">
            <a:avLst/>
          </a:prstGeom>
          <a:noFill/>
          <a:ln>
            <a:noFill/>
          </a:ln>
        </p:spPr>
        <p:txBody>
          <a:bodyPr spcFirstLastPara="1" wrap="square" lIns="91425" tIns="45700" rIns="91425" bIns="45700" anchor="t" anchorCtr="0">
            <a:normAutofit/>
          </a:bodyPr>
          <a:lstStyle/>
          <a:p>
            <a:pPr marL="342900" lvl="0" algn="just">
              <a:spcBef>
                <a:spcPts val="0"/>
              </a:spcBef>
              <a:buSzPts val="2000"/>
              <a:buFont typeface="Wingdings" panose="05000000000000000000" pitchFamily="2" charset="2"/>
              <a:buChar char="Ø"/>
            </a:pPr>
            <a:r>
              <a:rPr lang="en-IN" sz="2000" dirty="0" smtClean="0">
                <a:latin typeface="Times New Roman"/>
                <a:ea typeface="Times New Roman"/>
                <a:cs typeface="Times New Roman"/>
                <a:sym typeface="Times New Roman"/>
              </a:rPr>
              <a:t>[1]A. Smith, B. Johnson, and C. Brown, (2021) "Thermal object detection with YOLOv7        for wildlife monitoring," In Proceedings of the IEEE International Conference on Intelligent Robots and Systems (IROS), vol. 25, pp. 57-59.</a:t>
            </a:r>
          </a:p>
          <a:p>
            <a:pPr marL="342900" lvl="0" algn="just">
              <a:spcBef>
                <a:spcPts val="0"/>
              </a:spcBef>
              <a:buSzPts val="2000"/>
              <a:buFont typeface="Wingdings" panose="05000000000000000000" pitchFamily="2" charset="2"/>
              <a:buChar char="Ø"/>
            </a:pPr>
            <a:r>
              <a:rPr lang="en-IN" sz="2000" dirty="0" smtClean="0">
                <a:latin typeface="Times New Roman"/>
                <a:ea typeface="Times New Roman"/>
                <a:cs typeface="Times New Roman"/>
                <a:sym typeface="Times New Roman"/>
              </a:rPr>
              <a:t>[2] D. </a:t>
            </a:r>
            <a:r>
              <a:rPr lang="en-IN" sz="2000" dirty="0" err="1" smtClean="0">
                <a:latin typeface="Times New Roman"/>
                <a:ea typeface="Times New Roman"/>
                <a:cs typeface="Times New Roman"/>
                <a:sym typeface="Times New Roman"/>
              </a:rPr>
              <a:t>Soukup</a:t>
            </a:r>
            <a:r>
              <a:rPr lang="en-IN" sz="2000" dirty="0" smtClean="0">
                <a:latin typeface="Times New Roman"/>
                <a:ea typeface="Times New Roman"/>
                <a:cs typeface="Times New Roman"/>
                <a:sym typeface="Times New Roman"/>
              </a:rPr>
              <a:t> and R. Huber-</a:t>
            </a:r>
            <a:r>
              <a:rPr lang="en-IN" sz="2000" dirty="0" err="1" smtClean="0">
                <a:latin typeface="Times New Roman"/>
                <a:ea typeface="Times New Roman"/>
                <a:cs typeface="Times New Roman"/>
                <a:sym typeface="Times New Roman"/>
              </a:rPr>
              <a:t>Mörk</a:t>
            </a:r>
            <a:r>
              <a:rPr lang="en-IN" sz="2000" dirty="0" smtClean="0">
                <a:latin typeface="Times New Roman"/>
                <a:ea typeface="Times New Roman"/>
                <a:cs typeface="Times New Roman"/>
                <a:sym typeface="Times New Roman"/>
              </a:rPr>
              <a:t>, (2021)‘‘Convolutional neural networks for steel surface defect detection from photometric stereo images,’’ in Proc. Int. </a:t>
            </a:r>
            <a:r>
              <a:rPr lang="en-IN" sz="2000" dirty="0" err="1" smtClean="0">
                <a:latin typeface="Times New Roman"/>
                <a:ea typeface="Times New Roman"/>
                <a:cs typeface="Times New Roman"/>
                <a:sym typeface="Times New Roman"/>
              </a:rPr>
              <a:t>Symp</a:t>
            </a:r>
            <a:r>
              <a:rPr lang="en-IN" sz="2000" dirty="0" smtClean="0">
                <a:latin typeface="Times New Roman"/>
                <a:ea typeface="Times New Roman"/>
                <a:cs typeface="Times New Roman"/>
                <a:sym typeface="Times New Roman"/>
              </a:rPr>
              <a:t>. Vis. </a:t>
            </a:r>
            <a:r>
              <a:rPr lang="en-IN" sz="2000" dirty="0" err="1" smtClean="0">
                <a:latin typeface="Times New Roman"/>
                <a:ea typeface="Times New Roman"/>
                <a:cs typeface="Times New Roman"/>
                <a:sym typeface="Times New Roman"/>
              </a:rPr>
              <a:t>Comput</a:t>
            </a:r>
            <a:r>
              <a:rPr lang="en-IN" sz="2000" dirty="0" smtClean="0">
                <a:latin typeface="Times New Roman"/>
                <a:ea typeface="Times New Roman"/>
                <a:cs typeface="Times New Roman"/>
                <a:sym typeface="Times New Roman"/>
              </a:rPr>
              <a:t>. Cham, Switzerland: Springer, vol. 17, pp. 410-415.</a:t>
            </a:r>
          </a:p>
          <a:p>
            <a:pPr marL="342900" lvl="0" algn="just">
              <a:spcBef>
                <a:spcPts val="0"/>
              </a:spcBef>
              <a:buSzPts val="2000"/>
              <a:buFont typeface="Wingdings" panose="05000000000000000000" pitchFamily="2" charset="2"/>
              <a:buChar char="Ø"/>
            </a:pPr>
            <a:r>
              <a:rPr lang="en-IN" sz="2000" dirty="0" smtClean="0">
                <a:latin typeface="Times New Roman"/>
                <a:ea typeface="Times New Roman"/>
                <a:cs typeface="Times New Roman"/>
                <a:sym typeface="Times New Roman"/>
              </a:rPr>
              <a:t>[3] E. Lee, J. Park, and S. Kim, (2020) "YOLOv7-based ship detection in thermal satellite images for maritime surveillance," In Proceedings of the IEEE International Geoscience and Remote Sensing Symposium (IGARSS), vol. 3, pp. 3900-3904</a:t>
            </a:r>
            <a:endParaRPr sz="2800" dirty="0">
              <a:latin typeface="Times New Roman"/>
              <a:ea typeface="Times New Roman"/>
              <a:cs typeface="Times New Roman"/>
              <a:sym typeface="Times New Roman"/>
            </a:endParaRPr>
          </a:p>
        </p:txBody>
      </p:sp>
      <p:sp>
        <p:nvSpPr>
          <p:cNvPr id="286" name="Google Shape;28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lnSpcReduction="10000"/>
          </a:bodyPr>
          <a:lstStyle/>
          <a:p>
            <a:pPr lvl="0" algn="just">
              <a:buFont typeface="Wingdings" panose="05000000000000000000" pitchFamily="2" charset="2"/>
              <a:buChar char="Ø"/>
            </a:pPr>
            <a:r>
              <a:rPr lang="en-IN" sz="2000" dirty="0" smtClean="0">
                <a:latin typeface="Times New Roman"/>
                <a:ea typeface="Times New Roman"/>
                <a:cs typeface="Times New Roman"/>
                <a:sym typeface="Times New Roman"/>
              </a:rPr>
              <a:t>[</a:t>
            </a:r>
            <a:r>
              <a:rPr lang="en-IN" sz="2000" dirty="0">
                <a:latin typeface="Times New Roman"/>
                <a:ea typeface="Times New Roman"/>
                <a:cs typeface="Times New Roman"/>
                <a:sym typeface="Times New Roman"/>
              </a:rPr>
              <a:t>4] H. Kim, M. Lee, and J. Park, (2020) "Real-time fire detection using YOLOv7 in thermal imaging cameras," In Proceedings of the International Conference on Pattern Recognition (ICPR), vol. 16, pp. 657-622</a:t>
            </a:r>
            <a:r>
              <a:rPr lang="en-IN" sz="2000" dirty="0" smtClean="0">
                <a:latin typeface="Times New Roman"/>
                <a:ea typeface="Times New Roman"/>
                <a:cs typeface="Times New Roman"/>
                <a:sym typeface="Times New Roman"/>
              </a:rPr>
              <a:t>.</a:t>
            </a:r>
          </a:p>
          <a:p>
            <a:pPr lvl="0" algn="just">
              <a:buFont typeface="Wingdings" panose="05000000000000000000" pitchFamily="2" charset="2"/>
              <a:buChar char="Ø"/>
            </a:pPr>
            <a:r>
              <a:rPr lang="en-IN" sz="2000" dirty="0" smtClean="0">
                <a:latin typeface="Times New Roman"/>
                <a:ea typeface="Times New Roman"/>
                <a:cs typeface="Times New Roman"/>
                <a:sym typeface="Times New Roman"/>
              </a:rPr>
              <a:t>[</a:t>
            </a:r>
            <a:r>
              <a:rPr lang="en-IN" sz="2000" dirty="0">
                <a:latin typeface="Times New Roman"/>
                <a:ea typeface="Times New Roman"/>
                <a:cs typeface="Times New Roman"/>
                <a:sym typeface="Times New Roman"/>
              </a:rPr>
              <a:t>5] J. </a:t>
            </a:r>
            <a:r>
              <a:rPr lang="en-IN" sz="2000" dirty="0" err="1">
                <a:latin typeface="Times New Roman"/>
                <a:ea typeface="Times New Roman"/>
                <a:cs typeface="Times New Roman"/>
                <a:sym typeface="Times New Roman"/>
              </a:rPr>
              <a:t>Redmon</a:t>
            </a:r>
            <a:r>
              <a:rPr lang="en-IN" sz="2000" dirty="0">
                <a:latin typeface="Times New Roman"/>
                <a:ea typeface="Times New Roman"/>
                <a:cs typeface="Times New Roman"/>
                <a:sym typeface="Times New Roman"/>
              </a:rPr>
              <a:t> and A. </a:t>
            </a:r>
            <a:r>
              <a:rPr lang="en-IN" sz="2000" dirty="0" err="1">
                <a:latin typeface="Times New Roman"/>
                <a:ea typeface="Times New Roman"/>
                <a:cs typeface="Times New Roman"/>
                <a:sym typeface="Times New Roman"/>
              </a:rPr>
              <a:t>Farhadi</a:t>
            </a:r>
            <a:r>
              <a:rPr lang="en-IN" sz="2000" dirty="0">
                <a:latin typeface="Times New Roman"/>
                <a:ea typeface="Times New Roman"/>
                <a:cs typeface="Times New Roman"/>
                <a:sym typeface="Times New Roman"/>
              </a:rPr>
              <a:t>, (2022) "YOLOv7: State-of-the-Art Object Detection Using Deep Learning," In Proceedings of the European Conference on Computer Vision (ECCV), vol. 6, pp. 232-332</a:t>
            </a:r>
            <a:r>
              <a:rPr lang="en-IN" sz="2000" dirty="0" smtClean="0">
                <a:latin typeface="Times New Roman"/>
                <a:ea typeface="Times New Roman"/>
                <a:cs typeface="Times New Roman"/>
                <a:sym typeface="Times New Roman"/>
              </a:rPr>
              <a:t>.</a:t>
            </a:r>
          </a:p>
          <a:p>
            <a:pPr lvl="0" algn="just">
              <a:buFont typeface="Wingdings" panose="05000000000000000000" pitchFamily="2" charset="2"/>
              <a:buChar char="Ø"/>
            </a:pPr>
            <a:r>
              <a:rPr lang="en-IN" sz="2000" dirty="0" smtClean="0">
                <a:latin typeface="Times New Roman"/>
                <a:ea typeface="Times New Roman"/>
                <a:cs typeface="Times New Roman"/>
                <a:sym typeface="Times New Roman"/>
              </a:rPr>
              <a:t>[</a:t>
            </a:r>
            <a:r>
              <a:rPr lang="en-IN" sz="2000" dirty="0">
                <a:latin typeface="Times New Roman"/>
                <a:ea typeface="Times New Roman"/>
                <a:cs typeface="Times New Roman"/>
                <a:sym typeface="Times New Roman"/>
              </a:rPr>
              <a:t>6] K. Tan, W. Ng, and S. Lim, (2021) "Agricultural pest detection using YOLOv7 in thermal images for precision farming," In Proceedings of the IEEE International Conference on Robotics and Automation (ICRA), vol. 7, pp. </a:t>
            </a:r>
            <a:r>
              <a:rPr lang="en-IN" sz="2000" dirty="0" smtClean="0">
                <a:latin typeface="Times New Roman"/>
                <a:ea typeface="Times New Roman"/>
                <a:cs typeface="Times New Roman"/>
                <a:sym typeface="Times New Roman"/>
              </a:rPr>
              <a:t>129-137</a:t>
            </a:r>
          </a:p>
          <a:p>
            <a:pPr lvl="0" algn="just">
              <a:buFont typeface="Wingdings" panose="05000000000000000000" pitchFamily="2" charset="2"/>
              <a:buChar char="Ø"/>
            </a:pPr>
            <a:r>
              <a:rPr lang="en-IN" sz="2000" dirty="0" smtClean="0">
                <a:latin typeface="Times New Roman"/>
                <a:ea typeface="Times New Roman"/>
                <a:cs typeface="Times New Roman"/>
                <a:sym typeface="Times New Roman"/>
              </a:rPr>
              <a:t>[</a:t>
            </a:r>
            <a:r>
              <a:rPr lang="en-IN" sz="2000" dirty="0">
                <a:latin typeface="Times New Roman"/>
                <a:ea typeface="Times New Roman"/>
                <a:cs typeface="Times New Roman"/>
                <a:sym typeface="Times New Roman"/>
              </a:rPr>
              <a:t>7] L. Chen, Y. Wang, and Q. Li, (2022) "YOLOv7-based facial recognition in thermal images for access control systems," In Proceedings of the IEEE International Conference on Acoustics, Speech, and Signal Processing (ICASSP), vol. 15, pp. </a:t>
            </a:r>
            <a:r>
              <a:rPr lang="en-IN" sz="2000" dirty="0" smtClean="0">
                <a:latin typeface="Times New Roman"/>
                <a:ea typeface="Times New Roman"/>
                <a:cs typeface="Times New Roman"/>
                <a:sym typeface="Times New Roman"/>
              </a:rPr>
              <a:t>22-45.</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41</a:t>
            </a:fld>
            <a:endParaRPr lang="en-IN"/>
          </a:p>
        </p:txBody>
      </p:sp>
      <p:sp>
        <p:nvSpPr>
          <p:cNvPr id="5" name="Google Shape;28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6" name="Google Shape;294;p22"/>
          <p:cNvSpPr txBox="1">
            <a:spLocks noGrp="1"/>
          </p:cNvSpPr>
          <p:nvPr>
            <p:ph type="ftr" idx="11"/>
          </p:nvPr>
        </p:nvSpPr>
        <p:spPr>
          <a:xfrm>
            <a:off x="3124199" y="6356350"/>
            <a:ext cx="486220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Tree>
    <p:extLst>
      <p:ext uri="{BB962C8B-B14F-4D97-AF65-F5344CB8AC3E}">
        <p14:creationId xmlns:p14="http://schemas.microsoft.com/office/powerpoint/2010/main" val="196800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lvl="0" algn="just">
              <a:buFont typeface="Wingdings" panose="05000000000000000000" pitchFamily="2" charset="2"/>
              <a:buChar char="Ø"/>
            </a:pPr>
            <a:r>
              <a:rPr lang="en-IN" sz="2000" dirty="0" smtClean="0">
                <a:latin typeface="Times New Roman"/>
                <a:ea typeface="Times New Roman"/>
                <a:cs typeface="Times New Roman"/>
                <a:sym typeface="Times New Roman"/>
              </a:rPr>
              <a:t>8</a:t>
            </a:r>
            <a:r>
              <a:rPr lang="en-IN" sz="2000" dirty="0">
                <a:latin typeface="Times New Roman"/>
                <a:ea typeface="Times New Roman"/>
                <a:cs typeface="Times New Roman"/>
                <a:sym typeface="Times New Roman"/>
              </a:rPr>
              <a:t>] M. Patel, R. Desai, and S. Shah, (2021)"Object detection in night vision using YOLOv7 for military applications," In Proceedings of the IEEE Conference on Military Communications (MILCOM), vol. 45, pp. 20-25</a:t>
            </a:r>
            <a:r>
              <a:rPr lang="en-IN" sz="2000" dirty="0" smtClean="0">
                <a:latin typeface="Times New Roman"/>
                <a:ea typeface="Times New Roman"/>
                <a:cs typeface="Times New Roman"/>
                <a:sym typeface="Times New Roman"/>
              </a:rPr>
              <a:t>.</a:t>
            </a:r>
          </a:p>
          <a:p>
            <a:pPr lvl="0" algn="just">
              <a:buFont typeface="Wingdings" panose="05000000000000000000" pitchFamily="2" charset="2"/>
              <a:buChar char="Ø"/>
            </a:pPr>
            <a:r>
              <a:rPr lang="en-IN" sz="2000" dirty="0" smtClean="0">
                <a:latin typeface="Times New Roman"/>
                <a:ea typeface="Times New Roman"/>
                <a:cs typeface="Times New Roman"/>
                <a:sym typeface="Times New Roman"/>
              </a:rPr>
              <a:t>[</a:t>
            </a:r>
            <a:r>
              <a:rPr lang="en-IN" sz="2000" dirty="0">
                <a:latin typeface="Times New Roman"/>
                <a:ea typeface="Times New Roman"/>
                <a:cs typeface="Times New Roman"/>
                <a:sym typeface="Times New Roman"/>
              </a:rPr>
              <a:t>9] S. Patel, K. Gupta, and R. Singh, (2021)"Enhancing road safety using YOLOv7-based thermal object detection in autonomous vehicles," In Proceedings of the IEEE Intelligent Transportation Systems Conference (ITSC), vol. 5, pp. 190</a:t>
            </a:r>
            <a:r>
              <a:rPr lang="en-IN" sz="2000" dirty="0" smtClean="0">
                <a:latin typeface="Times New Roman"/>
                <a:ea typeface="Times New Roman"/>
                <a:cs typeface="Times New Roman"/>
                <a:sym typeface="Times New Roman"/>
              </a:rPr>
              <a:t>.</a:t>
            </a:r>
          </a:p>
          <a:p>
            <a:pPr lvl="0" algn="just">
              <a:buFont typeface="Wingdings" panose="05000000000000000000" pitchFamily="2" charset="2"/>
              <a:buChar char="Ø"/>
            </a:pPr>
            <a:r>
              <a:rPr lang="en-IN" sz="2000" dirty="0" smtClean="0">
                <a:latin typeface="Times New Roman"/>
                <a:ea typeface="Times New Roman"/>
                <a:cs typeface="Times New Roman"/>
                <a:sym typeface="Times New Roman"/>
              </a:rPr>
              <a:t>[</a:t>
            </a:r>
            <a:r>
              <a:rPr lang="en-IN" sz="2000" dirty="0">
                <a:latin typeface="Times New Roman"/>
                <a:ea typeface="Times New Roman"/>
                <a:cs typeface="Times New Roman"/>
                <a:sym typeface="Times New Roman"/>
              </a:rPr>
              <a:t>10] S. Sharma, V. Kumar, and N. Gupta, (2022) "YOLOv7 for human detection in thermal surveillance videos," In Proceedings of the IEEE International Conference on Image Processing (ICIP), vol. 16, pp. 657-622.</a:t>
            </a:r>
          </a:p>
          <a:p>
            <a:pPr algn="just">
              <a:buFont typeface="Wingdings" panose="05000000000000000000" pitchFamily="2" charset="2"/>
              <a:buChar char="Ø"/>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42</a:t>
            </a:fld>
            <a:endParaRPr lang="en-IN"/>
          </a:p>
        </p:txBody>
      </p:sp>
      <p:sp>
        <p:nvSpPr>
          <p:cNvPr id="5" name="Google Shape;28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6" name="Google Shape;294;p22"/>
          <p:cNvSpPr txBox="1">
            <a:spLocks noGrp="1"/>
          </p:cNvSpPr>
          <p:nvPr>
            <p:ph type="ftr" idx="11"/>
          </p:nvPr>
        </p:nvSpPr>
        <p:spPr>
          <a:xfrm>
            <a:off x="3124199" y="6356350"/>
            <a:ext cx="486220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Tree>
    <p:extLst>
      <p:ext uri="{BB962C8B-B14F-4D97-AF65-F5344CB8AC3E}">
        <p14:creationId xmlns:p14="http://schemas.microsoft.com/office/powerpoint/2010/main" val="1897178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6000"/>
              <a:buNone/>
            </a:pPr>
            <a:endParaRPr sz="6000">
              <a:latin typeface="Times New Roman"/>
              <a:ea typeface="Times New Roman"/>
              <a:cs typeface="Times New Roman"/>
              <a:sym typeface="Times New Roman"/>
            </a:endParaRPr>
          </a:p>
          <a:p>
            <a:pPr marL="0" lvl="0" indent="0" algn="ctr" rtl="0">
              <a:spcBef>
                <a:spcPts val="1200"/>
              </a:spcBef>
              <a:spcAft>
                <a:spcPts val="0"/>
              </a:spcAft>
              <a:buClr>
                <a:schemeClr val="dk1"/>
              </a:buClr>
              <a:buSzPts val="6000"/>
              <a:buNone/>
            </a:pPr>
            <a:r>
              <a:rPr lang="en-IN" sz="6000">
                <a:latin typeface="Times New Roman"/>
                <a:ea typeface="Times New Roman"/>
                <a:cs typeface="Times New Roman"/>
                <a:sym typeface="Times New Roman"/>
              </a:rPr>
              <a:t>THANK YOU</a:t>
            </a:r>
            <a:endParaRPr/>
          </a:p>
        </p:txBody>
      </p:sp>
      <p:sp>
        <p:nvSpPr>
          <p:cNvPr id="293" name="Google Shape;293;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23-04-2024</a:t>
            </a:r>
            <a:endParaRPr dirty="0"/>
          </a:p>
        </p:txBody>
      </p:sp>
      <p:sp>
        <p:nvSpPr>
          <p:cNvPr id="294" name="Google Shape;294;p22"/>
          <p:cNvSpPr txBox="1">
            <a:spLocks noGrp="1"/>
          </p:cNvSpPr>
          <p:nvPr>
            <p:ph type="ftr" idx="11"/>
          </p:nvPr>
        </p:nvSpPr>
        <p:spPr>
          <a:xfrm>
            <a:off x="3124199" y="6356350"/>
            <a:ext cx="486220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BATCH NO:60     DEPARTMENT OF COMPUTER SCIENCE &amp; ENGINEERING</a:t>
            </a:r>
            <a:endParaRPr dirty="0"/>
          </a:p>
        </p:txBody>
      </p:sp>
      <p:sp>
        <p:nvSpPr>
          <p:cNvPr id="295" name="Google Shape;295;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OBJECTIVES</a:t>
            </a:r>
            <a:r>
              <a:rPr lang="en-IN" dirty="0"/>
              <a:t> </a:t>
            </a:r>
            <a:endParaRPr dirty="0"/>
          </a:p>
        </p:txBody>
      </p:sp>
      <p:sp>
        <p:nvSpPr>
          <p:cNvPr id="132" name="Google Shape;132;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just">
              <a:spcBef>
                <a:spcPts val="0"/>
              </a:spcBef>
              <a:buSzPts val="2000"/>
              <a:buNone/>
            </a:pPr>
            <a:endParaRPr lang="en-US" sz="1800" b="1" dirty="0" smtClean="0">
              <a:latin typeface="Times New Roman"/>
              <a:ea typeface="Times New Roman"/>
              <a:cs typeface="Times New Roman"/>
              <a:sym typeface="Times New Roman"/>
            </a:endParaRPr>
          </a:p>
          <a:p>
            <a:pPr marL="0" lvl="0" indent="0" algn="just">
              <a:spcBef>
                <a:spcPts val="0"/>
              </a:spcBef>
              <a:buSzPts val="2000"/>
              <a:buNone/>
            </a:pPr>
            <a:r>
              <a:rPr lang="en-US" sz="2200" b="1" dirty="0" smtClean="0">
                <a:latin typeface="Times New Roman"/>
                <a:ea typeface="Times New Roman"/>
                <a:cs typeface="Times New Roman"/>
                <a:sym typeface="Times New Roman"/>
              </a:rPr>
              <a:t>Aim </a:t>
            </a:r>
            <a:r>
              <a:rPr lang="en-US" sz="2200" b="1" dirty="0">
                <a:latin typeface="Times New Roman"/>
                <a:ea typeface="Times New Roman"/>
                <a:cs typeface="Times New Roman"/>
                <a:sym typeface="Times New Roman"/>
              </a:rPr>
              <a:t>of the Project</a:t>
            </a:r>
            <a:r>
              <a:rPr lang="en-US" sz="2200" b="1" dirty="0" smtClean="0">
                <a:latin typeface="Times New Roman"/>
                <a:ea typeface="Times New Roman"/>
                <a:cs typeface="Times New Roman"/>
                <a:sym typeface="Times New Roman"/>
              </a:rPr>
              <a:t>:</a:t>
            </a:r>
          </a:p>
          <a:p>
            <a:pPr marL="0" lvl="0" indent="0" algn="just">
              <a:spcBef>
                <a:spcPts val="0"/>
              </a:spcBef>
              <a:buSzPts val="2000"/>
              <a:buNone/>
            </a:pPr>
            <a:r>
              <a:rPr lang="en-US" sz="2200" dirty="0" smtClean="0">
                <a:latin typeface="Times New Roman"/>
                <a:ea typeface="Times New Roman"/>
                <a:cs typeface="Times New Roman"/>
                <a:sym typeface="Times New Roman"/>
              </a:rPr>
              <a:t> Your </a:t>
            </a:r>
            <a:r>
              <a:rPr lang="en-US" sz="2200" dirty="0" smtClean="0">
                <a:latin typeface="Times New Roman"/>
                <a:ea typeface="Times New Roman"/>
                <a:cs typeface="Times New Roman"/>
                <a:sym typeface="Times New Roman"/>
              </a:rPr>
              <a:t>project aims </a:t>
            </a:r>
            <a:r>
              <a:rPr lang="en-US" sz="2200" dirty="0">
                <a:latin typeface="Times New Roman"/>
                <a:ea typeface="Times New Roman"/>
                <a:cs typeface="Times New Roman"/>
                <a:sym typeface="Times New Roman"/>
              </a:rPr>
              <a:t>to develop a deep learning-based system for detecting objects in thermal images. This system can have various practical applications, such as surveillance, search and rescue operations, and medical diagnostics. The ultimate goal is to create a reliable and efficient solution for object detection in thermal images that can be deployed in real-world scenarios to improve safety, security, and efficiency</a:t>
            </a:r>
            <a:r>
              <a:rPr lang="en-US" sz="2200" dirty="0" smtClean="0">
                <a:latin typeface="Times New Roman"/>
                <a:ea typeface="Times New Roman"/>
                <a:cs typeface="Times New Roman"/>
                <a:sym typeface="Times New Roman"/>
              </a:rPr>
              <a:t>.</a:t>
            </a:r>
          </a:p>
          <a:p>
            <a:pPr marL="0" lvl="0" indent="0" algn="just">
              <a:spcBef>
                <a:spcPts val="0"/>
              </a:spcBef>
              <a:buSzPts val="2000"/>
              <a:buNone/>
            </a:pPr>
            <a:endParaRPr lang="en-US" sz="2200" dirty="0" smtClean="0">
              <a:latin typeface="Times New Roman"/>
              <a:ea typeface="Times New Roman"/>
              <a:cs typeface="Times New Roman"/>
              <a:sym typeface="Times New Roman"/>
            </a:endParaRPr>
          </a:p>
          <a:p>
            <a:pPr marL="0" lvl="0" indent="0" algn="just">
              <a:spcBef>
                <a:spcPts val="0"/>
              </a:spcBef>
              <a:buSzPts val="2000"/>
              <a:buNone/>
            </a:pPr>
            <a:r>
              <a:rPr lang="en-US" sz="2200" b="1" dirty="0" smtClean="0">
                <a:latin typeface="Times New Roman"/>
                <a:ea typeface="Times New Roman"/>
                <a:cs typeface="Times New Roman"/>
                <a:sym typeface="Times New Roman"/>
              </a:rPr>
              <a:t>Scope </a:t>
            </a:r>
            <a:r>
              <a:rPr lang="en-US" sz="2200" b="1" dirty="0">
                <a:latin typeface="Times New Roman"/>
                <a:ea typeface="Times New Roman"/>
                <a:cs typeface="Times New Roman"/>
                <a:sym typeface="Times New Roman"/>
              </a:rPr>
              <a:t>of the Project</a:t>
            </a:r>
            <a:r>
              <a:rPr lang="en-US" sz="2200" b="1" dirty="0" smtClean="0">
                <a:latin typeface="Times New Roman"/>
                <a:ea typeface="Times New Roman"/>
                <a:cs typeface="Times New Roman"/>
                <a:sym typeface="Times New Roman"/>
              </a:rPr>
              <a:t>:</a:t>
            </a:r>
          </a:p>
          <a:p>
            <a:pPr marL="0" lvl="0" indent="0" algn="just">
              <a:spcBef>
                <a:spcPts val="0"/>
              </a:spcBef>
              <a:buSzPts val="2000"/>
              <a:buNone/>
            </a:pPr>
            <a:r>
              <a:rPr lang="en-US" sz="2200" dirty="0" smtClean="0">
                <a:latin typeface="Times New Roman"/>
                <a:ea typeface="Times New Roman"/>
                <a:cs typeface="Times New Roman"/>
                <a:sym typeface="Times New Roman"/>
              </a:rPr>
              <a:t> The </a:t>
            </a:r>
            <a:r>
              <a:rPr lang="en-US" sz="2200" dirty="0">
                <a:latin typeface="Times New Roman"/>
                <a:ea typeface="Times New Roman"/>
                <a:cs typeface="Times New Roman"/>
                <a:sym typeface="Times New Roman"/>
              </a:rPr>
              <a:t>Scope of the project is to leverage YOLOv7 for thermal image detection, optimizing for accuracy and efficiency in surveillance, industrial monitoring, and medical diagnostics. It involves research, dataset curation, and real-world deployment to enhance object detection performance in thermal imagery, addressing specific challenges posed by thermal imaging conditions.</a:t>
            </a:r>
            <a:endParaRPr sz="2200" dirty="0"/>
          </a:p>
        </p:txBody>
      </p:sp>
      <p:sp>
        <p:nvSpPr>
          <p:cNvPr id="133" name="Google Shape;133;p5"/>
          <p:cNvSpPr txBox="1">
            <a:spLocks noGrp="1"/>
          </p:cNvSpPr>
          <p:nvPr>
            <p:ph type="ftr" idx="11"/>
          </p:nvPr>
        </p:nvSpPr>
        <p:spPr>
          <a:xfrm>
            <a:off x="3124199" y="6356350"/>
            <a:ext cx="502757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NO: </a:t>
            </a:r>
            <a:r>
              <a:rPr lang="en-IN" dirty="0" smtClean="0"/>
              <a:t>60    </a:t>
            </a:r>
            <a:r>
              <a:rPr lang="en-IN" dirty="0"/>
              <a:t>DEPARTMENT OF COMPUTER SCIENCE &amp; ENGINEERING</a:t>
            </a:r>
            <a:endParaRPr dirty="0"/>
          </a:p>
        </p:txBody>
      </p:sp>
      <p:sp>
        <p:nvSpPr>
          <p:cNvPr id="134" name="Google Shape;134;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35" name="Google Shape;1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379378" y="403697"/>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INTRODUCTION</a:t>
            </a:r>
            <a:endParaRPr dirty="0"/>
          </a:p>
        </p:txBody>
      </p:sp>
      <p:sp>
        <p:nvSpPr>
          <p:cNvPr id="141" name="Google Shape;141;p6"/>
          <p:cNvSpPr txBox="1">
            <a:spLocks noGrp="1"/>
          </p:cNvSpPr>
          <p:nvPr>
            <p:ph type="ftr" idx="11"/>
          </p:nvPr>
        </p:nvSpPr>
        <p:spPr>
          <a:xfrm>
            <a:off x="3124199" y="6356350"/>
            <a:ext cx="50762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NO: </a:t>
            </a:r>
            <a:r>
              <a:rPr lang="en-IN" dirty="0" smtClean="0"/>
              <a:t>60    </a:t>
            </a:r>
            <a:r>
              <a:rPr lang="en-IN" dirty="0"/>
              <a:t>DEPARTMENT OF COMPUTER SCIENCE &amp; ENGINEERING</a:t>
            </a:r>
            <a:endParaRPr dirty="0"/>
          </a:p>
        </p:txBody>
      </p:sp>
      <p:sp>
        <p:nvSpPr>
          <p:cNvPr id="142" name="Google Shape;14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143" name="Google Shape;1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7" name="Google Shape;239;p19"/>
          <p:cNvSpPr txBox="1">
            <a:spLocks noGrp="1"/>
          </p:cNvSpPr>
          <p:nvPr>
            <p:ph type="body" idx="1"/>
          </p:nvPr>
        </p:nvSpPr>
        <p:spPr>
          <a:xfrm>
            <a:off x="379378" y="1546697"/>
            <a:ext cx="8307422" cy="4680593"/>
          </a:xfrm>
          <a:prstGeom prst="rect">
            <a:avLst/>
          </a:prstGeom>
          <a:noFill/>
          <a:ln>
            <a:noFill/>
          </a:ln>
        </p:spPr>
        <p:txBody>
          <a:bodyPr spcFirstLastPara="1" wrap="square" lIns="91425" tIns="45700" rIns="91425" bIns="45700" anchor="t" anchorCtr="0">
            <a:noAutofit/>
          </a:bodyPr>
          <a:lstStyle/>
          <a:p>
            <a:pPr marL="0" indent="0" algn="just">
              <a:buNone/>
            </a:pPr>
            <a:r>
              <a:rPr lang="en-US" sz="2000" dirty="0" smtClean="0">
                <a:solidFill>
                  <a:srgbClr val="0D0D0D"/>
                </a:solidFill>
                <a:latin typeface="Times New Roman" panose="02020603050405020304" pitchFamily="18" charset="0"/>
                <a:cs typeface="Times New Roman" panose="02020603050405020304" pitchFamily="18" charset="0"/>
              </a:rPr>
              <a:t>  In </a:t>
            </a:r>
            <a:r>
              <a:rPr lang="en-US" sz="2000" dirty="0">
                <a:solidFill>
                  <a:srgbClr val="0D0D0D"/>
                </a:solidFill>
                <a:latin typeface="Times New Roman" panose="02020603050405020304" pitchFamily="18" charset="0"/>
                <a:cs typeface="Times New Roman" panose="02020603050405020304" pitchFamily="18" charset="0"/>
              </a:rPr>
              <a:t>this project, we aim to develop a deep learning-based system for detecting objects in thermal images. The system will leverage the power of convolutional neural networks (CNNs) to automatically detect and localize objects of interest with high accuracy. Object detection in thermal images poses several challenges due to the differences in the characteristics of thermal and visible light images. Thermal images lack color information and may have lower spatial resolution, requiring specialized techniques for feature extraction and object localization. Additionally, thermal images may exhibit higher levels of noise, which can further complicate the detection process. By developing a robust object detection system for thermal images, we aim to contribute to advancements in fields such as surveillance, wildlife monitoring, and industrial inspection. Our goal is to create a versatile and efficient solution that can be deployed in real-world scenarios, enhancing safety, security, and efficiency in diverse applications.</a:t>
            </a: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369650" y="47506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LITERATURE REVIEW</a:t>
            </a:r>
            <a:endParaRPr dirty="0"/>
          </a:p>
        </p:txBody>
      </p:sp>
      <p:sp>
        <p:nvSpPr>
          <p:cNvPr id="149" name="Google Shape;149;p7"/>
          <p:cNvSpPr txBox="1">
            <a:spLocks noGrp="1"/>
          </p:cNvSpPr>
          <p:nvPr>
            <p:ph type="ftr" idx="11"/>
          </p:nvPr>
        </p:nvSpPr>
        <p:spPr>
          <a:xfrm>
            <a:off x="3124199" y="6356350"/>
            <a:ext cx="5475051"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NO: </a:t>
            </a:r>
            <a:r>
              <a:rPr lang="en-IN" dirty="0" smtClean="0"/>
              <a:t>60    </a:t>
            </a:r>
            <a:r>
              <a:rPr lang="en-IN" dirty="0"/>
              <a:t>DEPARTMENT OF COMPUTER SCIENCE &amp; ENGINEERING</a:t>
            </a:r>
            <a:endParaRPr dirty="0"/>
          </a:p>
        </p:txBody>
      </p:sp>
      <p:sp>
        <p:nvSpPr>
          <p:cNvPr id="150" name="Google Shape;15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51" name="Google Shape;151;p7"/>
          <p:cNvSpPr txBox="1">
            <a:spLocks noGrp="1"/>
          </p:cNvSpPr>
          <p:nvPr>
            <p:ph type="body" idx="1"/>
          </p:nvPr>
        </p:nvSpPr>
        <p:spPr>
          <a:xfrm>
            <a:off x="369650" y="1848255"/>
            <a:ext cx="8229600" cy="4277908"/>
          </a:xfrm>
          <a:prstGeom prst="rect">
            <a:avLst/>
          </a:prstGeom>
          <a:noFill/>
          <a:ln>
            <a:noFill/>
          </a:ln>
        </p:spPr>
        <p:txBody>
          <a:bodyPr spcFirstLastPara="1" wrap="square" lIns="91425" tIns="45700" rIns="91425" bIns="45700" anchor="t" anchorCtr="0">
            <a:noAutofit/>
          </a:bodyPr>
          <a:lstStyle/>
          <a:p>
            <a:pPr marL="342900" lvl="0" algn="just">
              <a:spcBef>
                <a:spcPts val="0"/>
              </a:spcBef>
              <a:buSzPts val="2000"/>
              <a:buFont typeface="Wingdings" panose="05000000000000000000" pitchFamily="2" charset="2"/>
              <a:buChar char="Ø"/>
            </a:pPr>
            <a:r>
              <a:rPr lang="en-US" sz="2000" dirty="0">
                <a:latin typeface="Times New Roman"/>
                <a:ea typeface="Times New Roman"/>
                <a:cs typeface="Times New Roman"/>
                <a:sym typeface="Times New Roman"/>
              </a:rPr>
              <a:t>[1] A. Smith et al.(2021) proposed a novel approach to thermal object detection using YOLOv7, offering promising applications in wildlife monitoring and showcasing advancements in autonomous surveillance systems. By leveraging thermal imaging and state-of-the-art deep learning techniques, their method demonstrates the potential for enhancing wildlife conservation efforts through efficient and accurate object detection</a:t>
            </a:r>
            <a:r>
              <a:rPr lang="en-US" sz="2000" dirty="0" smtClean="0">
                <a:latin typeface="Times New Roman"/>
                <a:ea typeface="Times New Roman"/>
                <a:cs typeface="Times New Roman"/>
                <a:sym typeface="Times New Roman"/>
              </a:rPr>
              <a:t>.</a:t>
            </a:r>
          </a:p>
          <a:p>
            <a:pPr marL="0" lvl="0" indent="0" algn="just">
              <a:spcBef>
                <a:spcPts val="0"/>
              </a:spcBef>
              <a:buSzPts val="2000"/>
              <a:buNone/>
            </a:pPr>
            <a:endParaRPr lang="en-US" sz="2000" dirty="0" smtClean="0">
              <a:latin typeface="Times New Roman"/>
              <a:ea typeface="Times New Roman"/>
              <a:cs typeface="Times New Roman"/>
              <a:sym typeface="Times New Roman"/>
            </a:endParaRPr>
          </a:p>
          <a:p>
            <a:pPr marL="342900" lvl="0" algn="just">
              <a:spcBef>
                <a:spcPts val="0"/>
              </a:spcBef>
              <a:buSzPts val="2000"/>
              <a:buFont typeface="Wingdings" panose="05000000000000000000" pitchFamily="2" charset="2"/>
              <a:buChar char="Ø"/>
            </a:pPr>
            <a:r>
              <a:rPr lang="en-US" sz="2000" dirty="0" smtClean="0">
                <a:latin typeface="Times New Roman"/>
                <a:ea typeface="Times New Roman"/>
                <a:cs typeface="Times New Roman"/>
                <a:sym typeface="Times New Roman"/>
              </a:rPr>
              <a:t>[</a:t>
            </a:r>
            <a:r>
              <a:rPr lang="en-US" sz="2000" dirty="0">
                <a:latin typeface="Times New Roman"/>
                <a:ea typeface="Times New Roman"/>
                <a:cs typeface="Times New Roman"/>
                <a:sym typeface="Times New Roman"/>
              </a:rPr>
              <a:t>2] D. </a:t>
            </a:r>
            <a:r>
              <a:rPr lang="en-US" sz="2000" dirty="0" err="1" smtClean="0">
                <a:latin typeface="Times New Roman"/>
                <a:ea typeface="Times New Roman"/>
                <a:cs typeface="Times New Roman"/>
                <a:sym typeface="Times New Roman"/>
              </a:rPr>
              <a:t>Soukup</a:t>
            </a:r>
            <a:r>
              <a:rPr lang="en-US" sz="2000" dirty="0" smtClean="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et al.(2021) proposed utilizing convolutional neural networks for detecting defects on steel surfaces from photometric stereo images. Their method demonstrates promising results in defect detection, offering potential advancements in industrial quality control. Through leveraging deep learning techniques, the study contributes to enhancing efficiency and accuracy in surface defect inspection processes, with implications for various manufacturing sectors.</a:t>
            </a:r>
            <a:endParaRPr sz="2000" dirty="0"/>
          </a:p>
        </p:txBody>
      </p:sp>
      <p:sp>
        <p:nvSpPr>
          <p:cNvPr id="152" name="Google Shape;15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9650" y="1392641"/>
            <a:ext cx="8229600" cy="4881699"/>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[3] E. Lee et al.(2020) introduced a YOLOv7-based approach for ship detection in thermal satellite images, aimed at enhancing maritime surveillance capabilities. By leveraging deep learning techniques, their method offers improved accuracy and efficiency in identifying ships within the vast expanses of satellite imagery. This contribution holds significance for maritime security and monitoring, providing a promising avenue for enhancing surveillance systems</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4] Kim et al.(2020) proposed a real-time fire detection system utilizing YOLOv7 on thermal imaging cameras. Their method demonstrates promising efficacy in swiftly identifying fires, offering potential advancements in fire safety technologies. Through employing state-of-the-art deep learning </a:t>
            </a:r>
            <a:r>
              <a:rPr lang="en-US" sz="2000" dirty="0" smtClean="0">
                <a:latin typeface="Times New Roman" panose="02020603050405020304" pitchFamily="18" charset="0"/>
                <a:cs typeface="Times New Roman" panose="02020603050405020304" pitchFamily="18" charset="0"/>
              </a:rPr>
              <a:t>techniques, The enhancement of early </a:t>
            </a:r>
            <a:r>
              <a:rPr lang="en-US" sz="2000" dirty="0">
                <a:latin typeface="Times New Roman" panose="02020603050405020304" pitchFamily="18" charset="0"/>
                <a:cs typeface="Times New Roman" panose="02020603050405020304" pitchFamily="18" charset="0"/>
              </a:rPr>
              <a:t>fire detection </a:t>
            </a:r>
            <a:r>
              <a:rPr lang="en-US" sz="2000" dirty="0" smtClean="0">
                <a:latin typeface="Times New Roman" panose="02020603050405020304" pitchFamily="18" charset="0"/>
                <a:cs typeface="Times New Roman" panose="02020603050405020304" pitchFamily="18" charset="0"/>
              </a:rPr>
              <a:t>capabilities is crucial </a:t>
            </a:r>
            <a:r>
              <a:rPr lang="en-US" sz="2000" dirty="0">
                <a:latin typeface="Times New Roman" panose="02020603050405020304" pitchFamily="18" charset="0"/>
                <a:cs typeface="Times New Roman" panose="02020603050405020304" pitchFamily="18" charset="0"/>
              </a:rPr>
              <a:t>for safeguarding lives and property. The integration of YOLOv7 with thermal imaging cameras presents a novel approach, promising improved accuracy and speed in fire detection applications.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
        <p:nvSpPr>
          <p:cNvPr id="5" name="Google Shape;15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
        <p:nvSpPr>
          <p:cNvPr id="6" name="Google Shape;149;p7"/>
          <p:cNvSpPr txBox="1">
            <a:spLocks noGrp="1"/>
          </p:cNvSpPr>
          <p:nvPr>
            <p:ph type="ftr" idx="11"/>
          </p:nvPr>
        </p:nvSpPr>
        <p:spPr>
          <a:xfrm>
            <a:off x="3124199" y="6356350"/>
            <a:ext cx="5475051"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NO: </a:t>
            </a:r>
            <a:r>
              <a:rPr lang="en-IN" dirty="0" smtClean="0"/>
              <a:t>60    </a:t>
            </a:r>
            <a:r>
              <a:rPr lang="en-IN" dirty="0"/>
              <a:t>DEPARTMENT OF COMPUTER SCIENCE &amp; ENGINEERING</a:t>
            </a:r>
            <a:endParaRPr dirty="0"/>
          </a:p>
        </p:txBody>
      </p:sp>
    </p:spTree>
    <p:extLst>
      <p:ext uri="{BB962C8B-B14F-4D97-AF65-F5344CB8AC3E}">
        <p14:creationId xmlns:p14="http://schemas.microsoft.com/office/powerpoint/2010/main" val="79637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53102"/>
            <a:ext cx="8229600" cy="4903248"/>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[5] J. </a:t>
            </a:r>
            <a:r>
              <a:rPr lang="en-US" sz="2000" dirty="0" err="1">
                <a:latin typeface="Times New Roman" panose="02020603050405020304" pitchFamily="18" charset="0"/>
                <a:cs typeface="Times New Roman" panose="02020603050405020304" pitchFamily="18" charset="0"/>
              </a:rPr>
              <a:t>Redmon</a:t>
            </a:r>
            <a:r>
              <a:rPr lang="en-US" sz="2000" dirty="0">
                <a:latin typeface="Times New Roman" panose="02020603050405020304" pitchFamily="18" charset="0"/>
                <a:cs typeface="Times New Roman" panose="02020603050405020304" pitchFamily="18" charset="0"/>
              </a:rPr>
              <a:t> et al.(2022) proposed an advancement in object detection leveraging the YOLO (You Only Look Once) architecture. This paper introduces YOLOv7, showcasing its efficacy in achieving high accuracy and real-time performance. Through innovative techniques and model enhancements, YOLOv7 pushes the boundaries of object detection, making significant strides in both speed and precision. </a:t>
            </a:r>
            <a:r>
              <a:rPr lang="en-US" sz="2000" dirty="0" err="1">
                <a:latin typeface="Times New Roman" panose="02020603050405020304" pitchFamily="18" charset="0"/>
                <a:cs typeface="Times New Roman" panose="02020603050405020304" pitchFamily="18" charset="0"/>
              </a:rPr>
              <a:t>Redmon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Farhadi's</a:t>
            </a:r>
            <a:r>
              <a:rPr lang="en-US" sz="2000" dirty="0">
                <a:latin typeface="Times New Roman" panose="02020603050405020304" pitchFamily="18" charset="0"/>
                <a:cs typeface="Times New Roman" panose="02020603050405020304" pitchFamily="18" charset="0"/>
              </a:rPr>
              <a:t> work represents a noteworthy contribution to the field of computer vision, promising practical applications across various domains</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6] K. Tan et al.(2021) proposed a novel approach utilizing YOLOv7 for agricultural pest detection in thermal images, catering to the needs of precision farming. Their method showcases promising potential in accurately identifying pests, offering a valuable tool for efficient pest management strategies in agriculture. By leveraging thermal imaging technology, their work contributes to advancing precision farming techniques, aiming to enhance crop yield and sustainability.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
        <p:nvSpPr>
          <p:cNvPr id="5" name="Google Shape;149;p7"/>
          <p:cNvSpPr txBox="1">
            <a:spLocks noGrp="1"/>
          </p:cNvSpPr>
          <p:nvPr>
            <p:ph type="ftr" idx="11"/>
          </p:nvPr>
        </p:nvSpPr>
        <p:spPr>
          <a:xfrm>
            <a:off x="3124199" y="6356350"/>
            <a:ext cx="5475051"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BATCH NO: </a:t>
            </a:r>
            <a:r>
              <a:rPr lang="en-IN" dirty="0" smtClean="0"/>
              <a:t>60    </a:t>
            </a:r>
            <a:r>
              <a:rPr lang="en-IN" dirty="0"/>
              <a:t>DEPARTMENT OF COMPUTER SCIENCE &amp; ENGINEERING</a:t>
            </a:r>
            <a:endParaRPr dirty="0"/>
          </a:p>
        </p:txBody>
      </p:sp>
      <p:sp>
        <p:nvSpPr>
          <p:cNvPr id="6" name="Google Shape;1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IN" dirty="0"/>
              <a:t>23-04-2024</a:t>
            </a:r>
            <a:endParaRPr dirty="0"/>
          </a:p>
        </p:txBody>
      </p:sp>
    </p:spTree>
    <p:extLst>
      <p:ext uri="{BB962C8B-B14F-4D97-AF65-F5344CB8AC3E}">
        <p14:creationId xmlns:p14="http://schemas.microsoft.com/office/powerpoint/2010/main" val="12880835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3787</Words>
  <Application>Microsoft Office PowerPoint</Application>
  <PresentationFormat>On-screen Show (4:3)</PresentationFormat>
  <Paragraphs>280</Paragraphs>
  <Slides>43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Times New Roman</vt:lpstr>
      <vt:lpstr>Wingdings</vt:lpstr>
      <vt:lpstr>Office Theme</vt:lpstr>
      <vt:lpstr>PowerPoint Presentation</vt:lpstr>
      <vt:lpstr>PowerPoint Presentation</vt:lpstr>
      <vt:lpstr>PowerPoint Presentation</vt:lpstr>
      <vt:lpstr>ABSTRACT</vt:lpstr>
      <vt:lpstr>OBJECTIVES </vt:lpstr>
      <vt:lpstr>INTRODUCTION</vt:lpstr>
      <vt:lpstr>LITERATURE REVIEW</vt:lpstr>
      <vt:lpstr>PowerPoint Presentation</vt:lpstr>
      <vt:lpstr>PowerPoint Presentation</vt:lpstr>
      <vt:lpstr>PowerPoint Presentation</vt:lpstr>
      <vt:lpstr>PowerPoint Presentation</vt:lpstr>
      <vt:lpstr>DESIGN AND METHODOLOGIES</vt:lpstr>
      <vt:lpstr>PowerPoint Presentation</vt:lpstr>
      <vt:lpstr>PowerPoint Presentation</vt:lpstr>
      <vt:lpstr>PowerPoint Presentation</vt:lpstr>
      <vt:lpstr>STANDARDS &amp; POLICIES</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Output :</vt:lpstr>
      <vt:lpstr>PowerPoint Presentation</vt:lpstr>
      <vt:lpstr>PowerPoint Presentation</vt:lpstr>
      <vt:lpstr>CONCLUSION</vt:lpstr>
      <vt:lpstr>PowerPoint Presentation</vt:lpstr>
      <vt:lpstr>Plagiarism Report of PPT</vt:lpstr>
      <vt:lpstr>Internship Certificate</vt:lpstr>
      <vt:lpstr>PowerPoint Presentation</vt:lpstr>
      <vt:lpstr>Poster Presentation</vt:lpstr>
      <vt:lpstr>Web references/video links</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LENOVO</cp:lastModifiedBy>
  <cp:revision>28</cp:revision>
  <dcterms:created xsi:type="dcterms:W3CDTF">2020-03-05T03:47:09Z</dcterms:created>
  <dcterms:modified xsi:type="dcterms:W3CDTF">2024-04-29T04:41:39Z</dcterms:modified>
</cp:coreProperties>
</file>