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72" r:id="rId8"/>
    <p:sldId id="260" r:id="rId9"/>
    <p:sldId id="261" r:id="rId10"/>
    <p:sldId id="269" r:id="rId11"/>
    <p:sldId id="262" r:id="rId12"/>
    <p:sldId id="265" r:id="rId13"/>
    <p:sldId id="271" r:id="rId14"/>
    <p:sldId id="263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并不是完全根据</a:t>
            </a:r>
            <a:r>
              <a:rPr lang="en-US" altLang="zh-CN">
                <a:sym typeface="+mn-ea"/>
              </a:rPr>
              <a:t>Hierarchy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UGUI</a:t>
            </a:r>
            <a:r>
              <a:rPr lang="zh-CN" altLang="en-US">
                <a:sym typeface="+mn-ea"/>
              </a:rPr>
              <a:t>自己的拓扑排序，会自己计算最优的排序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尽可能使用相同图集，不同图集分开一些，尽量不要叠在一起。减少不同层级的穿插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自动调整渲染层级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重叠检测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分层合并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FrameDebuger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ym typeface="+mn-ea"/>
              </a:rPr>
              <a:t>生成</a:t>
            </a:r>
            <a:r>
              <a:rPr lang="zh-CN" altLang="en-US">
                <a:sym typeface="+mn-ea"/>
              </a:rPr>
              <a:t>网格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Mask </a:t>
            </a:r>
            <a:r>
              <a:rPr lang="zh-CN" altLang="en-US">
                <a:sym typeface="+mn-ea"/>
              </a:rPr>
              <a:t>：</a:t>
            </a:r>
            <a:r>
              <a:rPr lang="zh-CN" altLang="en-US">
                <a:sym typeface="+mn-ea"/>
              </a:rPr>
              <a:t>模板缓存，在模板缓存里扣一块区域，会导致</a:t>
            </a:r>
            <a:r>
              <a:rPr lang="en-US" altLang="zh-CN">
                <a:sym typeface="+mn-ea"/>
              </a:rPr>
              <a:t>DC</a:t>
            </a:r>
            <a:r>
              <a:rPr lang="zh-CN" altLang="en-US">
                <a:sym typeface="+mn-ea"/>
              </a:rPr>
              <a:t>合并不了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重叠 ：</a:t>
            </a:r>
            <a:r>
              <a:rPr lang="zh-CN" altLang="en-US">
                <a:sym typeface="+mn-ea"/>
              </a:rPr>
              <a:t>会使拓扑变得复杂，调整大小（技能、背包）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合理合并</a:t>
            </a:r>
            <a:r>
              <a:rPr lang="en-US" altLang="zh-CN">
                <a:sym typeface="+mn-ea"/>
              </a:rPr>
              <a:t>Atlas  </a:t>
            </a:r>
            <a:r>
              <a:rPr lang="zh-CN" altLang="en-US">
                <a:sym typeface="+mn-ea"/>
              </a:rPr>
              <a:t>：</a:t>
            </a:r>
            <a:r>
              <a:rPr lang="zh-CN" altLang="en-US">
                <a:sym typeface="+mn-ea"/>
              </a:rPr>
              <a:t>尽量把同一个界面的合并到一个</a:t>
            </a:r>
            <a:r>
              <a:rPr lang="en-US" altLang="zh-CN">
                <a:sym typeface="+mn-ea"/>
              </a:rPr>
              <a:t>Atlas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合理布局 ：文字排在最上面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OverDraw 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GPU</a:t>
            </a:r>
            <a:r>
              <a:rPr lang="zh-CN" altLang="en-US">
                <a:sym typeface="+mn-ea"/>
              </a:rPr>
              <a:t>上的</a:t>
            </a:r>
            <a:r>
              <a:rPr lang="zh-CN" altLang="en-US">
                <a:sym typeface="+mn-ea"/>
              </a:rPr>
              <a:t>瓶颈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Image  </a:t>
            </a:r>
            <a:r>
              <a:rPr lang="zh-CN" altLang="en-US">
                <a:sym typeface="+mn-ea"/>
              </a:rPr>
              <a:t>： </a:t>
            </a:r>
            <a:r>
              <a:rPr lang="en-US" altLang="zh-CN">
                <a:sym typeface="+mn-ea"/>
              </a:rPr>
              <a:t>slice fillcenter</a:t>
            </a:r>
            <a:r>
              <a:rPr lang="zh-CN" altLang="en-US">
                <a:sym typeface="+mn-ea"/>
              </a:rPr>
              <a:t>去掉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最优的图片切法：尽量九宫格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>
                <a:sym typeface="+mn-ea"/>
              </a:rPr>
              <a:t>EmptyRaycast  </a:t>
            </a:r>
            <a:r>
              <a:rPr lang="zh-CN" altLang="en-US">
                <a:sym typeface="+mn-ea"/>
              </a:rPr>
              <a:t>： 不会有</a:t>
            </a:r>
            <a:r>
              <a:rPr lang="en-US" altLang="zh-CN">
                <a:sym typeface="+mn-ea"/>
              </a:rPr>
              <a:t>DC, OverDraw, </a:t>
            </a:r>
            <a:r>
              <a:rPr lang="zh-CN" altLang="en-US">
                <a:sym typeface="+mn-ea"/>
              </a:rPr>
              <a:t>全屏半透明叠加消耗很高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多边形渲染 ：</a:t>
            </a:r>
            <a:r>
              <a:rPr lang="zh-CN" altLang="en-US">
                <a:sym typeface="+mn-ea"/>
              </a:rPr>
              <a:t>，如果</a:t>
            </a:r>
            <a:r>
              <a:rPr lang="en-US" altLang="zh-CN">
                <a:sym typeface="+mn-ea"/>
              </a:rPr>
              <a:t>OverDraw</a:t>
            </a:r>
            <a:r>
              <a:rPr lang="zh-CN" altLang="en-US">
                <a:sym typeface="+mn-ea"/>
              </a:rPr>
              <a:t>很高，</a:t>
            </a:r>
            <a:r>
              <a:rPr lang="en-US" altLang="zh-CN">
                <a:sym typeface="+mn-ea"/>
              </a:rPr>
              <a:t>UI</a:t>
            </a:r>
            <a:r>
              <a:rPr lang="zh-CN" altLang="en-US">
                <a:sym typeface="+mn-ea"/>
              </a:rPr>
              <a:t>很重度，可以考虑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EmptyRaycast : 继承自MaskableGraphic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UI</a:t>
            </a:r>
            <a:r>
              <a:rPr lang="zh-CN" altLang="en-US">
                <a:sym typeface="+mn-ea"/>
              </a:rPr>
              <a:t>很多时候会把不需要检测的</a:t>
            </a:r>
            <a:r>
              <a:rPr lang="en-US" altLang="zh-CN">
                <a:sym typeface="+mn-ea"/>
              </a:rPr>
              <a:t>UI</a:t>
            </a:r>
            <a:r>
              <a:rPr lang="zh-CN" altLang="en-US">
                <a:sym typeface="+mn-ea"/>
              </a:rPr>
              <a:t>一起检测，</a:t>
            </a:r>
            <a:r>
              <a:rPr lang="en-US" altLang="zh-CN">
                <a:sym typeface="+mn-ea"/>
              </a:rPr>
              <a:t>EventSystem.Update</a:t>
            </a:r>
            <a:r>
              <a:rPr lang="zh-CN" altLang="en-US">
                <a:sym typeface="+mn-ea"/>
              </a:rPr>
              <a:t>没做操作时开销很小，当两只手指操作时， 每帧会有</a:t>
            </a:r>
            <a:r>
              <a:rPr lang="en-US" altLang="zh-CN">
                <a:sym typeface="+mn-ea"/>
              </a:rPr>
              <a:t>2ms</a:t>
            </a:r>
            <a:r>
              <a:rPr lang="zh-CN" altLang="en-US">
                <a:sym typeface="+mn-ea"/>
              </a:rPr>
              <a:t>左右开销。最好的做法是去掉不必要的</a:t>
            </a:r>
            <a:r>
              <a:rPr lang="en-US" altLang="zh-CN">
                <a:sym typeface="+mn-ea"/>
              </a:rPr>
              <a:t>Raycast Target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ym typeface="+mn-ea"/>
              </a:rPr>
              <a:t>遍历</a:t>
            </a:r>
            <a:r>
              <a:rPr lang="en-US" altLang="zh-CN">
                <a:sym typeface="+mn-ea"/>
              </a:rPr>
              <a:t>Canvas</a:t>
            </a:r>
            <a:r>
              <a:rPr lang="zh-CN" altLang="en-US">
                <a:sym typeface="+mn-ea"/>
              </a:rPr>
              <a:t>上所有的</a:t>
            </a:r>
            <a:r>
              <a:rPr lang="en-US" altLang="zh-CN">
                <a:sym typeface="+mn-ea"/>
              </a:rPr>
              <a:t>Raycast Target</a:t>
            </a:r>
            <a:r>
              <a:rPr lang="zh-CN" altLang="en-US">
                <a:sym typeface="+mn-ea"/>
              </a:rPr>
              <a:t>，来判断是否在点击的区域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BuildBatch </a:t>
            </a:r>
            <a:r>
              <a:rPr lang="zh-CN" altLang="en-US">
                <a:sym typeface="+mn-ea"/>
              </a:rPr>
              <a:t>每帧有</a:t>
            </a:r>
            <a:r>
              <a:rPr lang="en-US" altLang="zh-CN">
                <a:sym typeface="+mn-ea"/>
              </a:rPr>
              <a:t>2-3ms</a:t>
            </a:r>
            <a:r>
              <a:rPr lang="zh-CN" altLang="en-US">
                <a:sym typeface="+mn-ea"/>
              </a:rPr>
              <a:t>的开销，主要来源是</a:t>
            </a:r>
            <a:r>
              <a:rPr lang="en-US" altLang="zh-CN">
                <a:sym typeface="+mn-ea"/>
              </a:rPr>
              <a:t>UGUI</a:t>
            </a:r>
            <a:r>
              <a:rPr lang="zh-CN" altLang="en-US">
                <a:sym typeface="+mn-ea"/>
              </a:rPr>
              <a:t>是以</a:t>
            </a:r>
            <a:r>
              <a:rPr lang="en-US" altLang="zh-CN">
                <a:sym typeface="+mn-ea"/>
              </a:rPr>
              <a:t>Canvas</a:t>
            </a:r>
            <a:r>
              <a:rPr lang="zh-CN" altLang="en-US">
                <a:sym typeface="+mn-ea"/>
              </a:rPr>
              <a:t>为单位，真机上</a:t>
            </a:r>
            <a:r>
              <a:rPr lang="en-US" altLang="zh-CN">
                <a:sym typeface="+mn-ea"/>
              </a:rPr>
              <a:t>BatchsMesh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减少</a:t>
            </a:r>
            <a:r>
              <a:rPr lang="en-US" altLang="zh-CN">
                <a:sym typeface="+mn-ea"/>
              </a:rPr>
              <a:t>GameObject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r>
              <a:rPr lang="zh-CN" altLang="en-US">
                <a:sym typeface="+mn-ea"/>
              </a:rPr>
              <a:t>动静分离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控制在</a:t>
            </a:r>
            <a:r>
              <a:rPr lang="en-US" altLang="zh-CN">
                <a:sym typeface="+mn-ea"/>
              </a:rPr>
              <a:t>2ms</a:t>
            </a:r>
            <a:r>
              <a:rPr lang="zh-CN" altLang="en-US">
                <a:sym typeface="+mn-ea"/>
              </a:rPr>
              <a:t>以内是合理的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减少</a:t>
            </a:r>
            <a:r>
              <a:rPr lang="en-US" altLang="zh-CN">
                <a:sym typeface="+mn-ea"/>
              </a:rPr>
              <a:t>Canvas</a:t>
            </a:r>
            <a:r>
              <a:rPr lang="zh-CN" altLang="en-US">
                <a:sym typeface="+mn-ea"/>
              </a:rPr>
              <a:t>重建，保证静态，数组边长，减少动态文本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收到</a:t>
            </a:r>
            <a:r>
              <a:rPr lang="en-US" altLang="zh-CN">
                <a:sym typeface="+mn-ea"/>
              </a:rPr>
              <a:t>Canvas.SendWillRenderCanvas</a:t>
            </a:r>
            <a:r>
              <a:rPr lang="zh-CN" altLang="en-US">
                <a:sym typeface="+mn-ea"/>
              </a:rPr>
              <a:t>时，会分别处理这两个队列，进行</a:t>
            </a:r>
            <a:r>
              <a:rPr lang="en-US" altLang="zh-CN">
                <a:sym typeface="+mn-ea"/>
              </a:rPr>
              <a:t>Rebuild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尽量少用</a:t>
            </a:r>
            <a:r>
              <a:rPr lang="en-US" altLang="zh-CN">
                <a:sym typeface="+mn-ea"/>
              </a:rPr>
              <a:t>Outline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Tiled Sprite</a:t>
            </a: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尽量减少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动态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长文本</a:t>
            </a: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>
                <a:sym typeface="+mn-ea"/>
              </a:rPr>
              <a:t>相机</a:t>
            </a:r>
            <a:r>
              <a:rPr lang="en-US" altLang="zh-CN">
                <a:sym typeface="+mn-ea"/>
              </a:rPr>
              <a:t>Layer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Canvas Enable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Scale = 0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AlphaGroup = 0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Alpha = 0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动静分离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技能树、分帧加载、小红点（技能）、主界面层级、过量的特效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Unity UI</a:t>
            </a:r>
            <a:r>
              <a:rPr lang="zh-CN" altLang="en-US"/>
              <a:t>模块优化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 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渲染开销 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减少</a:t>
            </a:r>
            <a:r>
              <a:rPr lang="en-US" altLang="zh-CN"/>
              <a:t>Outline</a:t>
            </a:r>
            <a:r>
              <a:rPr lang="zh-CN" altLang="en-US"/>
              <a:t>、</a:t>
            </a:r>
            <a:r>
              <a:rPr lang="en-US" altLang="zh-CN"/>
              <a:t>Tiled</a:t>
            </a:r>
            <a:endParaRPr lang="en-US" altLang="zh-CN"/>
          </a:p>
          <a:p>
            <a:r>
              <a:rPr lang="zh-CN" altLang="en-US"/>
              <a:t>减少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动态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长文本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4370" y="2996565"/>
            <a:ext cx="6216015" cy="35515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95" y="3262630"/>
            <a:ext cx="5180965" cy="32854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渲染开销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r>
              <a:rPr lang="zh-CN" altLang="en-US">
                <a:sym typeface="+mn-ea"/>
              </a:rPr>
              <a:t>减少</a:t>
            </a:r>
            <a:r>
              <a:rPr lang="en-US" altLang="zh-CN">
                <a:sym typeface="+mn-ea"/>
              </a:rPr>
              <a:t>Canvas.SendWillRenderCanvas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- m_LayoutRebuildQueue 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- m_GraphicRebuildQueue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 descr="DG3471CF{3FASOF@CH9A80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3397885"/>
            <a:ext cx="7425690" cy="32594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降低渲染开销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Z</a:t>
            </a:r>
            <a:r>
              <a:rPr lang="zh-CN" altLang="en-US"/>
              <a:t>值不同会影响</a:t>
            </a:r>
            <a:r>
              <a:rPr lang="en-US" altLang="zh-CN"/>
              <a:t>DC</a:t>
            </a:r>
            <a:r>
              <a:rPr lang="zh-CN" altLang="en-US"/>
              <a:t>合并</a:t>
            </a:r>
            <a:endParaRPr lang="en-US" altLang="zh-CN"/>
          </a:p>
          <a:p>
            <a:r>
              <a:rPr lang="zh-CN" altLang="en-US"/>
              <a:t>未隐藏的元素</a:t>
            </a:r>
            <a:endParaRPr lang="zh-CN" altLang="en-US"/>
          </a:p>
          <a:p>
            <a:r>
              <a:rPr lang="zh-CN" altLang="en-US"/>
              <a:t>合理打图集</a:t>
            </a:r>
            <a:endParaRPr lang="zh-CN" altLang="en-US"/>
          </a:p>
          <a:p>
            <a:r>
              <a:rPr lang="zh-CN" altLang="en-US"/>
              <a:t>控制</a:t>
            </a:r>
            <a:r>
              <a:rPr lang="en-US" altLang="zh-CN"/>
              <a:t>OverDraw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降低更新开销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动静分离</a:t>
            </a:r>
            <a:endParaRPr lang="zh-CN" altLang="en-US"/>
          </a:p>
          <a:p>
            <a:r>
              <a:rPr lang="zh-CN" altLang="en-US"/>
              <a:t>降低更新频率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DC</a:t>
            </a:r>
            <a:r>
              <a:rPr lang="zh-CN" altLang="en-US"/>
              <a:t>合并规则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渲染顺序：</a:t>
            </a:r>
            <a:endParaRPr lang="zh-CN" altLang="en-US"/>
          </a:p>
          <a:p>
            <a:r>
              <a:rPr lang="zh-CN" altLang="en-US"/>
              <a:t>重叠检测</a:t>
            </a:r>
            <a:endParaRPr lang="zh-CN" altLang="en-US"/>
          </a:p>
          <a:p>
            <a:r>
              <a:rPr lang="zh-CN" altLang="en-US"/>
              <a:t>分层合并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3875" y="1487805"/>
            <a:ext cx="3570605" cy="45427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DC</a:t>
            </a:r>
            <a:r>
              <a:rPr lang="zh-CN" altLang="en-US">
                <a:sym typeface="+mn-ea"/>
              </a:rPr>
              <a:t>合并规则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界面制作需要注意的：</a:t>
            </a:r>
            <a:endParaRPr lang="en-US" altLang="zh-CN"/>
          </a:p>
          <a:p>
            <a:r>
              <a:rPr lang="en-US" altLang="zh-CN"/>
              <a:t>Mask</a:t>
            </a:r>
            <a:endParaRPr lang="zh-CN" altLang="en-US"/>
          </a:p>
          <a:p>
            <a:r>
              <a:rPr lang="en-US" altLang="zh-CN"/>
              <a:t>UI</a:t>
            </a:r>
            <a:r>
              <a:rPr lang="zh-CN" altLang="en-US"/>
              <a:t>重叠</a:t>
            </a:r>
            <a:endParaRPr lang="zh-CN" altLang="en-US"/>
          </a:p>
          <a:p>
            <a:r>
              <a:rPr lang="zh-CN" altLang="en-US"/>
              <a:t>合理合并规划图集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/>
              <a:t>合理布局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OverDraw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Image slice FillCenter</a:t>
            </a:r>
            <a:r>
              <a:rPr lang="zh-CN" altLang="en-US"/>
              <a:t>去掉</a:t>
            </a:r>
            <a:endParaRPr lang="zh-CN" altLang="en-US"/>
          </a:p>
          <a:p>
            <a:r>
              <a:rPr lang="zh-CN" altLang="en-US"/>
              <a:t>最优的图片切法</a:t>
            </a:r>
            <a:endParaRPr lang="zh-CN" altLang="en-US"/>
          </a:p>
          <a:p>
            <a:r>
              <a:rPr lang="en-US" altLang="zh-CN"/>
              <a:t>EmptyRaycast</a:t>
            </a:r>
            <a:endParaRPr lang="zh-CN" altLang="en-US"/>
          </a:p>
          <a:p>
            <a:r>
              <a:rPr lang="zh-CN" altLang="en-US"/>
              <a:t>多边形渲染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6740" y="1825625"/>
            <a:ext cx="4047490" cy="25711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245" y="4615180"/>
            <a:ext cx="4095115" cy="1562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75" y="4615180"/>
            <a:ext cx="4676140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VertexHelper类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 descr="}]TY_`]A@HARU`{DH9E1O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0325" y="580390"/>
            <a:ext cx="6459220" cy="59442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事件检测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去掉</a:t>
            </a:r>
            <a:r>
              <a:rPr lang="en-US" altLang="zh-CN"/>
              <a:t>Raycast Target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6110" y="1554480"/>
            <a:ext cx="5869305" cy="29692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20285"/>
            <a:ext cx="10737215" cy="16344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网格重建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动静分离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减少</a:t>
            </a:r>
            <a:r>
              <a:rPr lang="en-US" altLang="zh-CN">
                <a:sym typeface="+mn-ea"/>
              </a:rPr>
              <a:t>GameObject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824095"/>
            <a:ext cx="10266680" cy="1562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265" y="1024890"/>
            <a:ext cx="5174615" cy="35013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网格重建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 descr=")H[}VWCDZJHUN(K0B8XFLZ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255" y="1691005"/>
            <a:ext cx="6762115" cy="47428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渲染开销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DC</a:t>
            </a:r>
            <a:r>
              <a:rPr lang="zh-CN" altLang="en-US"/>
              <a:t>合并规则</a:t>
            </a:r>
            <a:endParaRPr lang="zh-CN" altLang="en-US"/>
          </a:p>
          <a:p>
            <a:r>
              <a:rPr lang="zh-CN" altLang="en-US"/>
              <a:t>网格更新机制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3405" y="1825625"/>
            <a:ext cx="5895340" cy="29521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WPS 演示</Application>
  <PresentationFormat>宽屏</PresentationFormat>
  <Paragraphs>85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51</cp:revision>
  <dcterms:created xsi:type="dcterms:W3CDTF">2018-09-26T06:33:24Z</dcterms:created>
  <dcterms:modified xsi:type="dcterms:W3CDTF">2018-09-26T11:45:49Z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