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7" r:id="rId12"/>
    <p:sldId id="268" r:id="rId13"/>
    <p:sldId id="269" r:id="rId14"/>
    <p:sldId id="265" r:id="rId15"/>
    <p:sldId id="273" r:id="rId16"/>
    <p:sldId id="264" r:id="rId17"/>
    <p:sldId id="274" r:id="rId18"/>
    <p:sldId id="275" r:id="rId19"/>
    <p:sldId id="276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/>
    <p:restoredTop sz="94698"/>
  </p:normalViewPr>
  <p:slideViewPr>
    <p:cSldViewPr snapToGrid="0" snapToObjects="1">
      <p:cViewPr varScale="1">
        <p:scale>
          <a:sx n="109" d="100"/>
          <a:sy n="109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7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blues1021/article/details/71104680?utm_source=itdadao&amp;utm_medium=referr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Unity</a:t>
            </a:r>
            <a:r>
              <a:rPr kumimoji="1" lang="zh-CN" altLang="en-US" dirty="0" smtClean="0"/>
              <a:t>下</a:t>
            </a:r>
            <a:r>
              <a:rPr kumimoji="1" lang="en-US" altLang="zh-CN" dirty="0" err="1" smtClean="0"/>
              <a:t>Lua</a:t>
            </a:r>
            <a:r>
              <a:rPr kumimoji="1" lang="zh-CN" altLang="en-US" smtClean="0"/>
              <a:t>开发注意事项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9848" y="4401084"/>
            <a:ext cx="7891272" cy="1057884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			</a:t>
            </a:r>
            <a:r>
              <a:rPr kumimoji="1" lang="zh-CN" altLang="en-US" dirty="0" smtClean="0"/>
              <a:t>白熊工作室，王芳芳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7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中，一共只有 </a:t>
            </a:r>
            <a:r>
              <a:rPr lang="en-US" altLang="zh-CN" dirty="0"/>
              <a:t>9 </a:t>
            </a:r>
            <a:r>
              <a:rPr lang="zh-CN" altLang="en-US" dirty="0"/>
              <a:t>种数据类型，分别为 </a:t>
            </a:r>
            <a:r>
              <a:rPr lang="en-US" altLang="zh-CN" dirty="0"/>
              <a:t>nil </a:t>
            </a:r>
            <a:r>
              <a:rPr lang="zh-CN" altLang="en-US" dirty="0"/>
              <a:t>、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lightuserdata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number </a:t>
            </a:r>
            <a:r>
              <a:rPr lang="zh-CN" altLang="en-US" dirty="0"/>
              <a:t>、</a:t>
            </a:r>
            <a:r>
              <a:rPr lang="en-US" altLang="zh-CN" dirty="0"/>
              <a:t>string </a:t>
            </a:r>
            <a:r>
              <a:rPr lang="zh-CN" altLang="en-US" dirty="0"/>
              <a:t>、 </a:t>
            </a:r>
            <a:r>
              <a:rPr lang="en-US" altLang="zh-CN" dirty="0"/>
              <a:t>table </a:t>
            </a:r>
            <a:r>
              <a:rPr lang="zh-CN" altLang="en-US" dirty="0"/>
              <a:t>、 </a:t>
            </a:r>
            <a:r>
              <a:rPr lang="en-US" altLang="zh-CN" dirty="0"/>
              <a:t>function </a:t>
            </a:r>
            <a:r>
              <a:rPr lang="zh-CN" altLang="en-US" dirty="0"/>
              <a:t>、 </a:t>
            </a:r>
            <a:r>
              <a:rPr lang="en-US" altLang="zh-CN" dirty="0" err="1"/>
              <a:t>userdata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thread </a:t>
            </a:r>
            <a:r>
              <a:rPr lang="zh-CN" altLang="en-US" dirty="0"/>
              <a:t>。其中，只有 </a:t>
            </a:r>
            <a:r>
              <a:rPr lang="en-US" altLang="zh-CN" dirty="0"/>
              <a:t>string table function thread </a:t>
            </a:r>
            <a:r>
              <a:rPr lang="zh-CN" altLang="en-US" dirty="0"/>
              <a:t>四种在 </a:t>
            </a:r>
            <a:r>
              <a:rPr lang="en-US" altLang="zh-CN" dirty="0" err="1"/>
              <a:t>vm</a:t>
            </a:r>
            <a:r>
              <a:rPr lang="en-US" altLang="zh-CN" dirty="0"/>
              <a:t> </a:t>
            </a:r>
            <a:r>
              <a:rPr lang="zh-CN" altLang="en-US" dirty="0"/>
              <a:t>中以引用方式共享，是需要被 </a:t>
            </a:r>
            <a:r>
              <a:rPr lang="en-US" altLang="zh-CN" dirty="0"/>
              <a:t>GC </a:t>
            </a:r>
            <a:r>
              <a:rPr lang="zh-CN" altLang="en-US" dirty="0"/>
              <a:t>管理回收的对象。其它类型都以值形式存在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 smtClean="0"/>
              <a:t>日常开发中，最经常使用到的就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了，每次新建一张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，都会产生堆内存，都会导致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遍历的时候多一个判断节点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因此，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优化，其实就是围绕着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展开的。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88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Unity</a:t>
            </a:r>
            <a:r>
              <a:rPr kumimoji="1" lang="zh-CN" altLang="en-US" dirty="0" smtClean="0"/>
              <a:t>中的一些常用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Unity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Vector3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Vector2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Color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Quaternion</a:t>
            </a:r>
            <a:r>
              <a:rPr kumimoji="1" lang="zh-CN" altLang="en-US" dirty="0" smtClean="0"/>
              <a:t>等结构体，</a:t>
            </a:r>
            <a:r>
              <a:rPr kumimoji="1" lang="en-US" altLang="zh-CN" dirty="0" err="1" smtClean="0"/>
              <a:t>toLua</a:t>
            </a:r>
            <a:r>
              <a:rPr kumimoji="1" lang="zh-CN" altLang="en-US" dirty="0" smtClean="0"/>
              <a:t>都在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中定义相应功能的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，以方便使用。 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因为以上结构体，都是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的方式，所以，如果使用频繁的话，就容易产生大量的堆内存。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SLG</a:t>
            </a:r>
            <a:r>
              <a:rPr kumimoji="1" lang="zh-CN" altLang="en-US" dirty="0" smtClean="0"/>
              <a:t>项目，内城、外城移动地图的时候，都会产生大量对象的位置修改，必定会用到巨大量的</a:t>
            </a:r>
            <a:r>
              <a:rPr kumimoji="1" lang="en-US" altLang="zh-CN" dirty="0" smtClean="0"/>
              <a:t>Vector3</a:t>
            </a:r>
            <a:r>
              <a:rPr kumimoji="1" lang="zh-CN" altLang="en-US" dirty="0" smtClean="0"/>
              <a:t>变量，如果每次使用都去新建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，会产生巨多的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，可能每秒会有几十</a:t>
            </a:r>
            <a:r>
              <a:rPr kumimoji="1" lang="en-US" altLang="zh-CN" dirty="0" smtClean="0"/>
              <a:t>KB</a:t>
            </a:r>
            <a:r>
              <a:rPr kumimoji="1" lang="zh-CN" altLang="en-US" dirty="0" smtClean="0"/>
              <a:t>的堆内存增长。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191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项目中频繁使用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、位置设置的时候使用</a:t>
            </a:r>
            <a:r>
              <a:rPr kumimoji="1" lang="en-US" altLang="zh-CN" dirty="0" smtClean="0"/>
              <a:t>Vector3</a:t>
            </a:r>
          </a:p>
          <a:p>
            <a:pPr lvl="1"/>
            <a:r>
              <a:rPr kumimoji="1" lang="zh-CN" altLang="en-US" dirty="0" smtClean="0"/>
              <a:t>直接使用</a:t>
            </a:r>
            <a:r>
              <a:rPr kumimoji="1" lang="en-US" altLang="zh-CN" dirty="0" err="1" smtClean="0"/>
              <a:t>x,y,z</a:t>
            </a:r>
            <a:r>
              <a:rPr kumimoji="1" lang="zh-CN" altLang="en-US" dirty="0" smtClean="0"/>
              <a:t>去设置位置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获取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Vector3</a:t>
            </a:r>
            <a:r>
              <a:rPr kumimoji="1" lang="zh-CN" altLang="en-US" dirty="0" smtClean="0"/>
              <a:t>做一个对象池，高频使用的地方向池子申请和回收对象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handler(</a:t>
            </a:r>
            <a:r>
              <a:rPr kumimoji="1" lang="en-US" altLang="zh-CN" dirty="0" err="1" smtClean="0"/>
              <a:t>target,function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用于事件传递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SoraDAddMessage</a:t>
            </a:r>
            <a:r>
              <a:rPr kumimoji="1" lang="en-US" altLang="zh-CN" dirty="0" smtClean="0"/>
              <a:t>(self, “MESSAGE_CHAT_DATA”, handler(self, </a:t>
            </a:r>
            <a:r>
              <a:rPr kumimoji="1" lang="en-US" altLang="zh-CN" dirty="0" err="1" smtClean="0"/>
              <a:t>self.onServerHistoryData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   </a:t>
            </a:r>
            <a:r>
              <a:rPr kumimoji="1" lang="zh-CN" altLang="en-US" dirty="0" smtClean="0">
                <a:sym typeface="Wingdings"/>
              </a:rPr>
              <a:t>错误示例</a:t>
            </a:r>
            <a:endParaRPr kumimoji="1" lang="en-US" altLang="zh-CN" dirty="0" smtClean="0">
              <a:sym typeface="Wingdings"/>
            </a:endParaRPr>
          </a:p>
          <a:p>
            <a:pPr lvl="1"/>
            <a:r>
              <a:rPr kumimoji="1" lang="en-US" altLang="zh-CN" dirty="0" err="1" smtClean="0"/>
              <a:t>GameMsg.AddMessage</a:t>
            </a:r>
            <a:r>
              <a:rPr kumimoji="1" lang="en-US" altLang="zh-CN" dirty="0" smtClean="0"/>
              <a:t>(“BUILD_JUMPTO_GET_RES”, self, </a:t>
            </a:r>
            <a:r>
              <a:rPr kumimoji="1" lang="en-US" altLang="zh-CN" dirty="0" err="1" smtClean="0"/>
              <a:t>self.OnTrainSoldierGetRes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zh-CN" altLang="en-US" dirty="0" smtClean="0">
                <a:sym typeface="Wingdings"/>
              </a:rPr>
              <a:t>正确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smtClean="0">
                <a:sym typeface="Wingdings"/>
              </a:rPr>
              <a:t>3</a:t>
            </a:r>
            <a:r>
              <a:rPr kumimoji="1" lang="zh-CN" altLang="en-US" dirty="0" smtClean="0">
                <a:sym typeface="Wingdings"/>
              </a:rPr>
              <a:t>、其他会被频繁使用的对象，也请对象池搞起</a:t>
            </a:r>
            <a:endParaRPr kumimoji="1" lang="en-US" altLang="zh-CN" dirty="0">
              <a:sym typeface="Wingdings"/>
            </a:endParaRPr>
          </a:p>
          <a:p>
            <a:endParaRPr kumimoji="1" lang="en-US" altLang="zh-CN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3147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再谈</a:t>
            </a:r>
            <a:r>
              <a:rPr kumimoji="1" lang="en-US" altLang="zh-CN" dirty="0" smtClean="0"/>
              <a:t>Vector3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进行位置计算的时候，经常会用到</a:t>
            </a:r>
            <a:r>
              <a:rPr kumimoji="1" lang="en-US" altLang="zh-CN" dirty="0" smtClean="0"/>
              <a:t>Vector3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等运算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Vector3.__add = function(</a:t>
            </a:r>
            <a:r>
              <a:rPr kumimoji="1" lang="en-US" altLang="zh-CN" dirty="0" err="1"/>
              <a:t>va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vb</a:t>
            </a:r>
            <a:r>
              <a:rPr kumimoji="1" lang="en-US" altLang="zh-CN" dirty="0"/>
              <a:t>)	return _new(</a:t>
            </a:r>
            <a:r>
              <a:rPr kumimoji="1" lang="en-US" altLang="zh-CN" dirty="0" err="1"/>
              <a:t>va.x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vb.x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va.y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vb.y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va.z</a:t>
            </a:r>
            <a:r>
              <a:rPr kumimoji="1" lang="en-US" altLang="zh-CN" dirty="0"/>
              <a:t> + </a:t>
            </a:r>
            <a:r>
              <a:rPr kumimoji="1" lang="en-US" altLang="zh-CN" dirty="0" err="1" smtClean="0"/>
              <a:t>vb.z</a:t>
            </a:r>
            <a:r>
              <a:rPr kumimoji="1" lang="en-US" altLang="zh-CN" dirty="0" smtClean="0"/>
              <a:t>)end</a:t>
            </a:r>
          </a:p>
          <a:p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pos1+pos2,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pos1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pos2</a:t>
            </a:r>
            <a:r>
              <a:rPr kumimoji="1" lang="zh-CN" altLang="en-US" dirty="0" smtClean="0"/>
              <a:t>都是</a:t>
            </a:r>
            <a:r>
              <a:rPr kumimoji="1" lang="en-US" altLang="zh-CN" dirty="0" smtClean="0"/>
              <a:t>Vector3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，这行语句就会返回一张新的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，以此类推，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都是一样的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对于这种情况，建议</a:t>
            </a:r>
            <a:endParaRPr kumimoji="1" lang="en-US" altLang="zh-CN" dirty="0" smtClean="0"/>
          </a:p>
          <a:p>
            <a:pPr lvl="1"/>
            <a:r>
              <a:rPr kumimoji="1" lang="mr-IN" altLang="zh-CN" dirty="0"/>
              <a:t>﻿</a:t>
            </a:r>
            <a:r>
              <a:rPr kumimoji="1" lang="mr-IN" altLang="zh-CN" dirty="0" err="1"/>
              <a:t>function</a:t>
            </a:r>
            <a:r>
              <a:rPr kumimoji="1" lang="mr-IN" altLang="zh-CN" dirty="0"/>
              <a:t> Vector3.Add(</a:t>
            </a:r>
            <a:r>
              <a:rPr kumimoji="1" lang="mr-IN" altLang="zh-CN" dirty="0" err="1"/>
              <a:t>self,b</a:t>
            </a:r>
            <a:r>
              <a:rPr kumimoji="1" lang="mr-IN" altLang="zh-CN" dirty="0"/>
              <a:t>)        </a:t>
            </a:r>
            <a:r>
              <a:rPr kumimoji="1" lang="mr-IN" altLang="zh-CN" dirty="0" err="1"/>
              <a:t>self</a:t>
            </a:r>
            <a:r>
              <a:rPr kumimoji="1" lang="mr-IN" altLang="zh-CN" dirty="0"/>
              <a:t>[1],</a:t>
            </a:r>
            <a:r>
              <a:rPr kumimoji="1" lang="mr-IN" altLang="zh-CN" dirty="0" err="1"/>
              <a:t>self</a:t>
            </a:r>
            <a:r>
              <a:rPr kumimoji="1" lang="mr-IN" altLang="zh-CN" dirty="0"/>
              <a:t>[2],</a:t>
            </a:r>
            <a:r>
              <a:rPr kumimoji="1" lang="mr-IN" altLang="zh-CN" dirty="0" err="1"/>
              <a:t>self</a:t>
            </a:r>
            <a:r>
              <a:rPr kumimoji="1" lang="mr-IN" altLang="zh-CN" dirty="0"/>
              <a:t>[3]=</a:t>
            </a:r>
            <a:r>
              <a:rPr kumimoji="1" lang="mr-IN" altLang="zh-CN" dirty="0" err="1"/>
              <a:t>self</a:t>
            </a:r>
            <a:r>
              <a:rPr kumimoji="1" lang="mr-IN" altLang="zh-CN" dirty="0"/>
              <a:t>[1]+</a:t>
            </a:r>
            <a:r>
              <a:rPr kumimoji="1" lang="mr-IN" altLang="zh-CN" dirty="0" err="1"/>
              <a:t>b</a:t>
            </a:r>
            <a:r>
              <a:rPr kumimoji="1" lang="mr-IN" altLang="zh-CN" dirty="0"/>
              <a:t>[1],</a:t>
            </a:r>
            <a:r>
              <a:rPr kumimoji="1" lang="mr-IN" altLang="zh-CN" dirty="0" err="1"/>
              <a:t>self</a:t>
            </a:r>
            <a:r>
              <a:rPr kumimoji="1" lang="mr-IN" altLang="zh-CN" dirty="0"/>
              <a:t>[2]+</a:t>
            </a:r>
            <a:r>
              <a:rPr kumimoji="1" lang="mr-IN" altLang="zh-CN" dirty="0" err="1"/>
              <a:t>b</a:t>
            </a:r>
            <a:r>
              <a:rPr kumimoji="1" lang="mr-IN" altLang="zh-CN" dirty="0"/>
              <a:t>[2],</a:t>
            </a:r>
            <a:r>
              <a:rPr kumimoji="1" lang="mr-IN" altLang="zh-CN" dirty="0" err="1"/>
              <a:t>self</a:t>
            </a:r>
            <a:r>
              <a:rPr kumimoji="1" lang="mr-IN" altLang="zh-CN" dirty="0"/>
              <a:t>[3]+</a:t>
            </a:r>
            <a:r>
              <a:rPr kumimoji="1" lang="mr-IN" altLang="zh-CN" dirty="0" err="1"/>
              <a:t>b</a:t>
            </a:r>
            <a:r>
              <a:rPr kumimoji="1" lang="mr-IN" altLang="zh-CN" dirty="0"/>
              <a:t>[3]    </a:t>
            </a:r>
            <a:r>
              <a:rPr kumimoji="1" lang="mr-IN" altLang="zh-CN" dirty="0" err="1"/>
              <a:t>end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66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 b="1" dirty="0"/>
              <a:t>字符串拼接使用</a:t>
            </a:r>
            <a:r>
              <a:rPr lang="it-IT" altLang="zh-CN" b="1" dirty="0" err="1"/>
              <a:t>table.concat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13575"/>
          </a:xfrm>
        </p:spPr>
        <p:txBody>
          <a:bodyPr>
            <a:norm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Lua</a:t>
            </a:r>
            <a:r>
              <a:rPr lang="zh-CN" altLang="en-US" dirty="0"/>
              <a:t>的</a:t>
            </a:r>
            <a:r>
              <a:rPr lang="en-US" altLang="zh-CN" dirty="0"/>
              <a:t>String</a:t>
            </a:r>
            <a:r>
              <a:rPr lang="zh-CN" altLang="en-US" dirty="0"/>
              <a:t>是内部复用的，当我们创建字符串的时候，</a:t>
            </a:r>
            <a:r>
              <a:rPr lang="en-US" altLang="zh-CN" dirty="0" err="1"/>
              <a:t>Lua</a:t>
            </a:r>
            <a:r>
              <a:rPr lang="zh-CN" altLang="en-US" dirty="0"/>
              <a:t>首先会检查内部是否已经有相同的字符串了，如果有直接返回一个引用，如果没有才创建。这使得</a:t>
            </a:r>
            <a:r>
              <a:rPr lang="en-US" altLang="zh-CN" dirty="0" err="1"/>
              <a:t>Lua</a:t>
            </a:r>
            <a:r>
              <a:rPr lang="zh-CN" altLang="en-US" dirty="0"/>
              <a:t>中</a:t>
            </a:r>
            <a:r>
              <a:rPr lang="en-US" altLang="zh-CN" dirty="0"/>
              <a:t>String</a:t>
            </a:r>
            <a:r>
              <a:rPr lang="zh-CN" altLang="en-US" dirty="0"/>
              <a:t>的比较和赋值非常地快速，因为只要比较引用是否相等、或者直接赋值引用就可以了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优化手段是，使用</a:t>
            </a:r>
            <a:r>
              <a:rPr lang="en-US" altLang="zh-CN" dirty="0" err="1"/>
              <a:t>table.concat</a:t>
            </a:r>
            <a:r>
              <a:rPr lang="zh-CN" altLang="en-US" dirty="0"/>
              <a:t>来</a:t>
            </a:r>
            <a:r>
              <a:rPr lang="zh-CN" altLang="en-US" dirty="0" smtClean="0"/>
              <a:t>代替</a:t>
            </a:r>
            <a:r>
              <a:rPr lang="zh-CN" altLang="en-US" dirty="0"/>
              <a:t>。</a:t>
            </a:r>
            <a:r>
              <a:rPr lang="zh-CN" altLang="en-US" dirty="0" smtClean="0"/>
              <a:t>这里</a:t>
            </a:r>
            <a:r>
              <a:rPr lang="zh-CN" altLang="en-US" dirty="0"/>
              <a:t>的原理主要是</a:t>
            </a:r>
            <a:r>
              <a:rPr lang="en-US" altLang="zh-CN" dirty="0" err="1"/>
              <a:t>table.concat</a:t>
            </a:r>
            <a:r>
              <a:rPr lang="zh-CN" altLang="en-US" dirty="0"/>
              <a:t>只会创建一块</a:t>
            </a:r>
            <a:r>
              <a:rPr lang="en-US" altLang="zh-CN" dirty="0"/>
              <a:t>buffer</a:t>
            </a:r>
            <a:r>
              <a:rPr lang="zh-CN" altLang="en-US" dirty="0"/>
              <a:t>，然后在此拼接所有的字符串，实际上是在用</a:t>
            </a:r>
            <a:r>
              <a:rPr lang="en-US" altLang="zh-CN" dirty="0"/>
              <a:t>table</a:t>
            </a:r>
            <a:r>
              <a:rPr lang="zh-CN" altLang="en-US" dirty="0"/>
              <a:t>模拟</a:t>
            </a:r>
            <a:r>
              <a:rPr lang="en-US" altLang="zh-CN" dirty="0"/>
              <a:t>buffer</a:t>
            </a:r>
            <a:r>
              <a:rPr lang="zh-CN" altLang="en-US" dirty="0"/>
              <a:t>；而用“</a:t>
            </a:r>
            <a:r>
              <a:rPr lang="en-US" altLang="zh-CN" dirty="0"/>
              <a:t>..”</a:t>
            </a:r>
            <a:r>
              <a:rPr lang="zh-CN" altLang="en-US" dirty="0"/>
              <a:t>来连接则每次都会产生一串新的字符串，开辟一块新的</a:t>
            </a:r>
            <a:r>
              <a:rPr lang="en-US" altLang="zh-CN" dirty="0"/>
              <a:t>buffer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这部分，主要是聊天模块需要特别注意，避免使用“</a:t>
            </a:r>
            <a:r>
              <a:rPr kumimoji="1" lang="en-US" altLang="zh-CN" dirty="0" smtClean="0"/>
              <a:t>..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 smtClean="0"/>
              <a:t>另外就是日志输出的时候也要注意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避免</a:t>
            </a:r>
            <a:r>
              <a:rPr kumimoji="1" lang="en-US" altLang="zh-CN" dirty="0"/>
              <a:t>print(“</a:t>
            </a:r>
            <a:r>
              <a:rPr kumimoji="1" lang="en-US" altLang="zh-CN" dirty="0" err="1"/>
              <a:t>Log”..value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应该</a:t>
            </a:r>
            <a:r>
              <a:rPr kumimoji="1" lang="en-US" altLang="zh-CN" dirty="0"/>
              <a:t>print(“Log”,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value)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72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5.0</a:t>
            </a:r>
            <a:r>
              <a:rPr lang="zh-CN" altLang="en-US" dirty="0" smtClean="0"/>
              <a:t>开始，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使用了一个基于寄存器的虚拟机。这些「寄存器」跟 </a:t>
            </a:r>
            <a:r>
              <a:rPr lang="en-US" altLang="zh-CN" dirty="0"/>
              <a:t>CPU </a:t>
            </a:r>
            <a:r>
              <a:rPr lang="zh-CN" altLang="en-US" dirty="0"/>
              <a:t>中真实的寄存器并无关联，因为这种关联既无可移植性，也受限于可用的寄存器数量。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使用一个栈（由一个数组加上一些索引实现）来存放它的寄存器。每个活动的（</a:t>
            </a:r>
            <a:r>
              <a:rPr lang="en-US" altLang="zh-CN" dirty="0"/>
              <a:t>active</a:t>
            </a:r>
            <a:r>
              <a:rPr lang="zh-CN" altLang="en-US" dirty="0"/>
              <a:t>）函数都有一份活动记录（</a:t>
            </a:r>
            <a:r>
              <a:rPr lang="en-US" altLang="zh-CN" dirty="0"/>
              <a:t>activation record</a:t>
            </a:r>
            <a:r>
              <a:rPr lang="zh-CN" altLang="en-US" dirty="0"/>
              <a:t>），活动记录占用栈的一小块，存放着这个函数对应的寄存器。因此，每个函数都有其自己的寄存器。由于每条指令只有 </a:t>
            </a:r>
            <a:r>
              <a:rPr lang="en-US" altLang="zh-CN" dirty="0"/>
              <a:t>8 </a:t>
            </a:r>
            <a:r>
              <a:rPr lang="zh-CN" altLang="en-US" dirty="0"/>
              <a:t>个 </a:t>
            </a:r>
            <a:r>
              <a:rPr lang="en-US" altLang="zh-CN" dirty="0"/>
              <a:t>bit </a:t>
            </a:r>
            <a:r>
              <a:rPr lang="zh-CN" altLang="en-US" dirty="0"/>
              <a:t>用来指定寄存器，每个函数便可以使用多至 </a:t>
            </a:r>
            <a:r>
              <a:rPr lang="en-US" altLang="zh-CN" dirty="0"/>
              <a:t>250 </a:t>
            </a:r>
            <a:r>
              <a:rPr lang="zh-CN" altLang="en-US" dirty="0"/>
              <a:t>个寄存器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举个例子， 如果 </a:t>
            </a:r>
            <a:r>
              <a:rPr lang="en-US" altLang="zh-CN" dirty="0"/>
              <a:t>a</a:t>
            </a:r>
            <a:r>
              <a:rPr lang="zh-CN" altLang="en-US" dirty="0"/>
              <a:t>和 </a:t>
            </a:r>
            <a:r>
              <a:rPr lang="en-US" altLang="zh-CN" dirty="0"/>
              <a:t>b</a:t>
            </a:r>
            <a:r>
              <a:rPr lang="zh-CN" altLang="en-US" dirty="0"/>
              <a:t> 是局部变量，语句 </a:t>
            </a:r>
            <a:r>
              <a:rPr lang="en-US" altLang="zh-CN" dirty="0"/>
              <a:t>a = a + b</a:t>
            </a:r>
            <a:r>
              <a:rPr lang="zh-CN" altLang="en-US" dirty="0"/>
              <a:t> 只生成一条指令：</a:t>
            </a:r>
            <a:r>
              <a:rPr lang="en-US" altLang="zh-CN" dirty="0"/>
              <a:t>ADD 0 0 1</a:t>
            </a:r>
            <a:r>
              <a:rPr lang="zh-CN" altLang="en-US" dirty="0"/>
              <a:t>（假设 </a:t>
            </a:r>
            <a:r>
              <a:rPr lang="en-US" altLang="zh-CN" dirty="0"/>
              <a:t>a</a:t>
            </a:r>
            <a:r>
              <a:rPr lang="zh-CN" altLang="en-US" dirty="0"/>
              <a:t> 和 </a:t>
            </a:r>
            <a:r>
              <a:rPr lang="en-US" altLang="zh-CN" dirty="0"/>
              <a:t>b</a:t>
            </a:r>
            <a:r>
              <a:rPr lang="zh-CN" altLang="en-US" dirty="0"/>
              <a:t> 分别在寄存器 </a:t>
            </a:r>
            <a:r>
              <a:rPr lang="en-US" altLang="zh-CN" dirty="0"/>
              <a:t>0</a:t>
            </a:r>
            <a:r>
              <a:rPr lang="zh-CN" altLang="en-US" dirty="0"/>
              <a:t> 和 </a:t>
            </a:r>
            <a:r>
              <a:rPr lang="en-US" altLang="zh-CN" dirty="0"/>
              <a:t>1</a:t>
            </a:r>
            <a:r>
              <a:rPr lang="zh-CN" altLang="en-US" dirty="0"/>
              <a:t> 中）。对比之下，如果 </a:t>
            </a:r>
            <a:r>
              <a:rPr lang="en-US" altLang="zh-CN" dirty="0"/>
              <a:t>a</a:t>
            </a:r>
            <a:r>
              <a:rPr lang="zh-CN" altLang="en-US" dirty="0"/>
              <a:t> 和 </a:t>
            </a:r>
            <a:r>
              <a:rPr lang="en-US" altLang="zh-CN" dirty="0"/>
              <a:t>b</a:t>
            </a:r>
            <a:r>
              <a:rPr lang="zh-CN" altLang="en-US" dirty="0"/>
              <a:t> 是全局变量</a:t>
            </a:r>
            <a:r>
              <a:rPr lang="zh-CN" altLang="en-US" dirty="0" smtClean="0"/>
              <a:t>，</a:t>
            </a:r>
            <a:r>
              <a:rPr lang="zh-CN" altLang="en-US" dirty="0"/>
              <a:t>生成上述加法运算的指令便会如下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GETGLOBAL 0 0 ; a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GETGLOBAL </a:t>
            </a:r>
            <a:r>
              <a:rPr lang="en-US" altLang="zh-CN" dirty="0"/>
              <a:t>1 1 ; b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0 0 1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SETGLOBAL </a:t>
            </a:r>
            <a:r>
              <a:rPr lang="en-US" altLang="zh-CN" dirty="0"/>
              <a:t>0 0 ;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16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对于需要频繁访问的全局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，或者函数，应该先定义一个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引用，再通过这个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变量进行访问</a:t>
            </a:r>
            <a:endParaRPr kumimoji="1" lang="en-US" altLang="zh-CN" dirty="0" smtClean="0"/>
          </a:p>
          <a:p>
            <a:r>
              <a:rPr lang="zh-CN" altLang="en-US" dirty="0"/>
              <a:t>不管是函数还是对象，不管是</a:t>
            </a:r>
            <a:r>
              <a:rPr lang="en-US" altLang="zh-CN" dirty="0" err="1"/>
              <a:t>Lua</a:t>
            </a:r>
            <a:r>
              <a:rPr lang="zh-CN" altLang="en-US" dirty="0"/>
              <a:t>自身的库，还是我们自己写的，在</a:t>
            </a:r>
            <a:r>
              <a:rPr lang="en-US" altLang="zh-CN" dirty="0" err="1"/>
              <a:t>Lua</a:t>
            </a:r>
            <a:r>
              <a:rPr lang="zh-CN" altLang="en-US" dirty="0"/>
              <a:t>中都是储存在</a:t>
            </a:r>
            <a:r>
              <a:rPr lang="en-US" altLang="zh-CN" dirty="0"/>
              <a:t>_G</a:t>
            </a:r>
            <a:r>
              <a:rPr lang="zh-CN" altLang="en-US" dirty="0"/>
              <a:t>中的某个节点下。当我们调用一个函数</a:t>
            </a:r>
            <a:r>
              <a:rPr lang="en-US" altLang="zh-CN" dirty="0"/>
              <a:t>/</a:t>
            </a:r>
            <a:r>
              <a:rPr lang="zh-CN" altLang="en-US" dirty="0"/>
              <a:t>对象的时候，</a:t>
            </a:r>
            <a:r>
              <a:rPr lang="en-US" altLang="zh-CN" dirty="0" err="1"/>
              <a:t>Lua</a:t>
            </a:r>
            <a:r>
              <a:rPr lang="zh-CN" altLang="en-US" dirty="0"/>
              <a:t>首先会去他们的表中查找到这个函数</a:t>
            </a:r>
            <a:r>
              <a:rPr lang="en-US" altLang="zh-CN" dirty="0"/>
              <a:t>/</a:t>
            </a:r>
            <a:r>
              <a:rPr lang="zh-CN" altLang="en-US" dirty="0"/>
              <a:t>对象，而我们使用局部变量的话，由于</a:t>
            </a:r>
            <a:r>
              <a:rPr lang="en-US" altLang="zh-CN" dirty="0" err="1"/>
              <a:t>Lua</a:t>
            </a:r>
            <a:r>
              <a:rPr lang="zh-CN" altLang="en-US" dirty="0"/>
              <a:t>的局部变量是储存在寄存器</a:t>
            </a:r>
            <a:r>
              <a:rPr lang="en-US" altLang="zh-CN" dirty="0"/>
              <a:t>(</a:t>
            </a:r>
            <a:r>
              <a:rPr lang="zh-CN" altLang="en-US" dirty="0"/>
              <a:t>这里的寄存器不对应</a:t>
            </a:r>
            <a:r>
              <a:rPr lang="en-US" altLang="zh-CN" dirty="0"/>
              <a:t>CPU</a:t>
            </a:r>
            <a:r>
              <a:rPr lang="zh-CN" altLang="en-US" dirty="0"/>
              <a:t>的寄存器</a:t>
            </a:r>
            <a:r>
              <a:rPr lang="en-US" altLang="zh-CN" dirty="0"/>
              <a:t>)</a:t>
            </a:r>
            <a:r>
              <a:rPr lang="zh-CN" altLang="en-US" dirty="0"/>
              <a:t>内的，所以这个访问就会快很多。更严重的是，如果使用的是父类的函数</a:t>
            </a:r>
            <a:r>
              <a:rPr lang="en-US" altLang="zh-CN" dirty="0"/>
              <a:t>/</a:t>
            </a:r>
            <a:r>
              <a:rPr lang="zh-CN" altLang="en-US" dirty="0"/>
              <a:t>对象，还会触发</a:t>
            </a:r>
            <a:r>
              <a:rPr lang="en-US" altLang="zh-CN" dirty="0"/>
              <a:t>__index</a:t>
            </a:r>
            <a:r>
              <a:rPr lang="zh-CN" altLang="en-US" dirty="0"/>
              <a:t>，这样不仅会有额外的耗时还有内存开销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1, 1000000 </a:t>
            </a:r>
            <a:r>
              <a:rPr lang="en-US" altLang="zh-CN" b="1" dirty="0"/>
              <a:t>do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local</a:t>
            </a:r>
            <a:r>
              <a:rPr lang="en-US" altLang="zh-CN" dirty="0" smtClean="0"/>
              <a:t> </a:t>
            </a:r>
            <a:r>
              <a:rPr lang="en-US" altLang="zh-CN" dirty="0"/>
              <a:t>x = </a:t>
            </a:r>
            <a:r>
              <a:rPr lang="en-US" altLang="zh-CN" dirty="0" err="1"/>
              <a:t>math.sin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end</a:t>
            </a:r>
            <a:endParaRPr lang="en-US" altLang="zh-CN" dirty="0"/>
          </a:p>
          <a:p>
            <a:r>
              <a:rPr lang="zh-CN" altLang="en-US" dirty="0" smtClean="0"/>
              <a:t>下面的实现方式性能比上门的好</a:t>
            </a:r>
            <a:r>
              <a:rPr lang="en-US" altLang="zh-CN" dirty="0" smtClean="0"/>
              <a:t>30%</a:t>
            </a:r>
          </a:p>
          <a:p>
            <a:pPr lvl="1"/>
            <a:r>
              <a:rPr lang="en-US" altLang="zh-CN" b="1" dirty="0"/>
              <a:t>local</a:t>
            </a:r>
            <a:r>
              <a:rPr lang="en-US" altLang="zh-CN" dirty="0"/>
              <a:t> sin = </a:t>
            </a:r>
            <a:r>
              <a:rPr lang="en-US" altLang="zh-CN" dirty="0" err="1"/>
              <a:t>math.sin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for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1, 1000000 </a:t>
            </a:r>
            <a:r>
              <a:rPr lang="en-US" altLang="zh-CN" b="1" dirty="0"/>
              <a:t>do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local</a:t>
            </a:r>
            <a:r>
              <a:rPr lang="en-US" altLang="zh-CN" dirty="0" smtClean="0"/>
              <a:t> </a:t>
            </a:r>
            <a:r>
              <a:rPr lang="en-US" altLang="zh-CN" dirty="0"/>
              <a:t>x = sin(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end</a:t>
            </a:r>
            <a:endParaRPr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64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64449"/>
          </a:xfrm>
        </p:spPr>
        <p:txBody>
          <a:bodyPr/>
          <a:lstStyle/>
          <a:p>
            <a:r>
              <a:rPr lang="zh-CN" altLang="en-US" dirty="0"/>
              <a:t>每个表包含两部分：数组（</a:t>
            </a:r>
            <a:r>
              <a:rPr lang="en-US" altLang="zh-CN" dirty="0"/>
              <a:t>array</a:t>
            </a:r>
            <a:r>
              <a:rPr lang="zh-CN" altLang="en-US" dirty="0"/>
              <a:t>）部分和哈希（</a:t>
            </a:r>
            <a:r>
              <a:rPr lang="en-US" altLang="zh-CN" dirty="0"/>
              <a:t>hash</a:t>
            </a:r>
            <a:r>
              <a:rPr lang="zh-CN" altLang="en-US" dirty="0"/>
              <a:t>）部分，数组部分保存的项（</a:t>
            </a:r>
            <a:r>
              <a:rPr lang="en-US" altLang="zh-CN" dirty="0"/>
              <a:t>entry</a:t>
            </a:r>
            <a:r>
              <a:rPr lang="zh-CN" altLang="en-US" dirty="0"/>
              <a:t>）以整数为键（</a:t>
            </a:r>
            <a:r>
              <a:rPr lang="en-US" altLang="zh-CN" dirty="0"/>
              <a:t>key</a:t>
            </a:r>
            <a:r>
              <a:rPr lang="zh-CN" altLang="en-US" dirty="0"/>
              <a:t>），从 </a:t>
            </a:r>
            <a:r>
              <a:rPr lang="en-US" altLang="zh-CN" dirty="0"/>
              <a:t>1 </a:t>
            </a:r>
            <a:r>
              <a:rPr lang="zh-CN" altLang="en-US" dirty="0"/>
              <a:t>到某个特定的 </a:t>
            </a:r>
            <a:r>
              <a:rPr lang="en-US" altLang="zh-CN" dirty="0"/>
              <a:t>n</a:t>
            </a:r>
            <a:r>
              <a:rPr lang="zh-CN" altLang="en-US" dirty="0"/>
              <a:t>，（稍后会讨论 </a:t>
            </a:r>
            <a:r>
              <a:rPr lang="en-US" altLang="zh-CN" dirty="0"/>
              <a:t>n </a:t>
            </a:r>
            <a:r>
              <a:rPr lang="zh-CN" altLang="en-US" dirty="0"/>
              <a:t>是怎么计算的。）所有其他的项（包括整数</a:t>
            </a:r>
            <a:r>
              <a:rPr lang="zh-CN" altLang="en-US" dirty="0" smtClean="0"/>
              <a:t>键超出</a:t>
            </a:r>
            <a:r>
              <a:rPr lang="zh-CN" altLang="en-US" dirty="0"/>
              <a:t>范围的）则保存在哈希部分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当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想在表中插入一个新的键值而哈希数组已满时，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会做一次重新哈希（</a:t>
            </a:r>
            <a:r>
              <a:rPr lang="en-US" altLang="zh-CN" dirty="0"/>
              <a:t>rehash</a:t>
            </a:r>
            <a:r>
              <a:rPr lang="zh-CN" altLang="en-US" dirty="0"/>
              <a:t>）。重新哈希的第一步是决定新的数组部分和哈希部分的大小。所以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遍历所有的项，并加以计数和分类，然后取一个使数组部分用量过半的最大的 </a:t>
            </a:r>
            <a:r>
              <a:rPr lang="en-US" altLang="zh-CN" dirty="0"/>
              <a:t>2 </a:t>
            </a:r>
            <a:r>
              <a:rPr lang="zh-CN" altLang="en-US" dirty="0"/>
              <a:t>的指数值，作为数组部分的大小。而哈希部分的大小则是一个容得下剩余项（即那些不适合放在数组部分的项）的最小的 </a:t>
            </a:r>
            <a:r>
              <a:rPr lang="en-US" altLang="zh-CN" dirty="0"/>
              <a:t>2 </a:t>
            </a:r>
            <a:r>
              <a:rPr lang="zh-CN" altLang="en-US" dirty="0"/>
              <a:t>的指数值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479" y="756685"/>
            <a:ext cx="3969078" cy="405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31" y="382198"/>
            <a:ext cx="4724912" cy="28529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498" y="3337598"/>
            <a:ext cx="3872812" cy="31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总结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数组类的小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，尽量使用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的方式去添加记录，避免使用</a:t>
            </a:r>
            <a:r>
              <a:rPr kumimoji="1" lang="en-US" altLang="zh-CN" dirty="0" smtClean="0"/>
              <a:t>2</a:t>
            </a:r>
          </a:p>
          <a:p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赋值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并不会回收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的空间，除非触发下一次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</a:t>
            </a:r>
            <a:r>
              <a:rPr kumimoji="1" lang="zh-CN" altLang="en-US" dirty="0"/>
              <a:t>张空表会产生</a:t>
            </a:r>
            <a:r>
              <a:rPr kumimoji="1" lang="en-US" altLang="zh-CN" dirty="0"/>
              <a:t>64</a:t>
            </a:r>
            <a:r>
              <a:rPr kumimoji="1" lang="zh-CN" altLang="en-US" dirty="0"/>
              <a:t>个字节</a:t>
            </a:r>
            <a:r>
              <a:rPr kumimoji="1" lang="zh-CN" altLang="en-US" dirty="0" smtClean="0"/>
              <a:t>的内存</a:t>
            </a:r>
            <a:r>
              <a:rPr kumimoji="1" lang="zh-CN" altLang="en-US" dirty="0"/>
              <a:t>（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位的</a:t>
            </a:r>
            <a:r>
              <a:rPr kumimoji="1" lang="en-US" altLang="zh-CN" dirty="0"/>
              <a:t>CPU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不要用</a:t>
            </a:r>
            <a:r>
              <a:rPr kumimoji="1" lang="en-US" altLang="zh-CN" dirty="0" smtClean="0"/>
              <a:t>next</a:t>
            </a:r>
          </a:p>
          <a:p>
            <a:r>
              <a:rPr lang="zh-CN" altLang="en-US" dirty="0"/>
              <a:t>调用函数 </a:t>
            </a:r>
            <a:r>
              <a:rPr lang="en-US" altLang="zh-CN" dirty="0"/>
              <a:t>next</a:t>
            </a:r>
            <a:r>
              <a:rPr lang="zh-CN" altLang="en-US" dirty="0"/>
              <a:t> 时，如果没有传入前一个键值，返回的便是表的「第一个」元素（以某种随机顺序）。（译：「第一个」之所以加引号，是指就表内部的数组结构而言的第一个元素，「以某种随机顺序」则是从表的角度或用户使用表的角度来说。）为此，</a:t>
            </a:r>
            <a:r>
              <a:rPr lang="en-US" altLang="zh-CN" dirty="0"/>
              <a:t>next</a:t>
            </a:r>
            <a:r>
              <a:rPr lang="zh-CN" altLang="en-US" dirty="0"/>
              <a:t> 从头遍历表的数组空间（译：包含数组和哈希两部分），查找一个非 </a:t>
            </a:r>
            <a:r>
              <a:rPr lang="en-US" altLang="zh-CN" dirty="0"/>
              <a:t>nil</a:t>
            </a:r>
            <a:r>
              <a:rPr lang="zh-CN" altLang="en-US" dirty="0"/>
              <a:t> 元素。随着循环逐一将这些第一个元素设为 </a:t>
            </a:r>
            <a:r>
              <a:rPr lang="en-US" altLang="zh-CN" dirty="0"/>
              <a:t>nil</a:t>
            </a:r>
            <a:r>
              <a:rPr lang="zh-CN" altLang="en-US" dirty="0"/>
              <a:t>，查找第一个非 </a:t>
            </a:r>
            <a:r>
              <a:rPr lang="en-US" altLang="zh-CN" dirty="0"/>
              <a:t>nil</a:t>
            </a:r>
            <a:r>
              <a:rPr lang="zh-CN" altLang="en-US" dirty="0"/>
              <a:t> 元素变得越来越久。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79" y="3400879"/>
            <a:ext cx="3009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0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Unity</a:t>
            </a:r>
            <a:r>
              <a:rPr kumimoji="1" lang="zh-CN" altLang="en-US" dirty="0" smtClean="0"/>
              <a:t>项目常见的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上热更新只有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这一条路子，于是决定了我们要热更只能用</a:t>
            </a:r>
            <a:r>
              <a:rPr kumimoji="1" lang="en-US" altLang="zh-CN" dirty="0" err="1" smtClean="0"/>
              <a:t>Lua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常用的解决方案有</a:t>
            </a:r>
            <a:r>
              <a:rPr kumimoji="1" lang="en-US" altLang="zh-CN" dirty="0" err="1" smtClean="0"/>
              <a:t>sLua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toLua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uLua</a:t>
            </a:r>
            <a:endParaRPr kumimoji="1" lang="en-US" altLang="zh-CN" dirty="0" smtClean="0"/>
          </a:p>
          <a:p>
            <a:r>
              <a:rPr kumimoji="1" lang="zh-CN" altLang="en-US" dirty="0" smtClean="0"/>
              <a:t>据可靠的测试数据，</a:t>
            </a:r>
            <a:r>
              <a:rPr kumimoji="1" lang="en-US" altLang="zh-CN" dirty="0" err="1" smtClean="0"/>
              <a:t>sLua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toLua</a:t>
            </a:r>
            <a:r>
              <a:rPr kumimoji="1" lang="zh-CN" altLang="en-US" dirty="0" smtClean="0"/>
              <a:t>在性能在相比</a:t>
            </a:r>
            <a:r>
              <a:rPr kumimoji="1" lang="en-US" altLang="zh-CN" dirty="0" err="1" smtClean="0"/>
              <a:t>uLua</a:t>
            </a:r>
            <a:r>
              <a:rPr kumimoji="1" lang="zh-CN" altLang="en-US" dirty="0" smtClean="0"/>
              <a:t>优秀很多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blog.csdn.net/blues1021/article/details/71104680?utm_source=itdadao&amp;utm_medium=referral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sLua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toLua</a:t>
            </a:r>
            <a:r>
              <a:rPr kumimoji="1" lang="zh-CN" altLang="en-US" dirty="0" smtClean="0"/>
              <a:t>，二者差别不大，</a:t>
            </a:r>
            <a:r>
              <a:rPr kumimoji="1" lang="en-US" altLang="zh-CN" dirty="0" err="1" smtClean="0"/>
              <a:t>toLua</a:t>
            </a:r>
            <a:r>
              <a:rPr kumimoji="1" lang="zh-CN" altLang="en-US" dirty="0" smtClean="0"/>
              <a:t>相对会好一些</a:t>
            </a:r>
            <a:endParaRPr kumimoji="1" lang="en-US" altLang="zh-CN" dirty="0" smtClean="0"/>
          </a:p>
          <a:p>
            <a:r>
              <a:rPr kumimoji="1" lang="en-US" altLang="zh-CN" dirty="0" smtClean="0"/>
              <a:t>AL</a:t>
            </a:r>
            <a:r>
              <a:rPr kumimoji="1" lang="zh-CN" altLang="en-US" dirty="0" smtClean="0"/>
              <a:t>目前选择的是</a:t>
            </a:r>
            <a:r>
              <a:rPr kumimoji="1" lang="en-US" altLang="zh-CN" dirty="0" err="1" smtClean="0"/>
              <a:t>toLua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56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闲聊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的面向对象封装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20254"/>
            <a:ext cx="10058400" cy="4351946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/>
              <a:t>function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classname</a:t>
            </a:r>
            <a:r>
              <a:rPr kumimoji="1" lang="en-US" altLang="zh-CN" dirty="0"/>
              <a:t>, super)   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local </a:t>
            </a:r>
            <a:r>
              <a:rPr kumimoji="1" lang="en-US" altLang="zh-CN" dirty="0" err="1"/>
              <a:t>superType</a:t>
            </a:r>
            <a:r>
              <a:rPr kumimoji="1" lang="en-US" altLang="zh-CN" dirty="0"/>
              <a:t> = type(super)   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local </a:t>
            </a:r>
            <a:r>
              <a:rPr kumimoji="1" lang="en-US" altLang="zh-CN" dirty="0" err="1"/>
              <a:t>cls</a:t>
            </a:r>
            <a:r>
              <a:rPr kumimoji="1" lang="en-US" altLang="zh-CN" dirty="0"/>
              <a:t>  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err="1"/>
              <a:t>superType</a:t>
            </a:r>
            <a:r>
              <a:rPr kumimoji="1" lang="en-US" altLang="zh-CN" dirty="0"/>
              <a:t> ~= "table" 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then </a:t>
            </a:r>
          </a:p>
          <a:p>
            <a:pPr lvl="2"/>
            <a:r>
              <a:rPr kumimoji="1" lang="en-US" altLang="zh-CN" dirty="0" smtClean="0"/>
              <a:t>       </a:t>
            </a:r>
            <a:r>
              <a:rPr kumimoji="1" lang="en-US" altLang="zh-CN" dirty="0" err="1"/>
              <a:t>superType</a:t>
            </a:r>
            <a:r>
              <a:rPr kumimoji="1" lang="en-US" altLang="zh-CN" dirty="0"/>
              <a:t> = nil        super = nil    </a:t>
            </a:r>
          </a:p>
          <a:p>
            <a:pPr lvl="1"/>
            <a:r>
              <a:rPr kumimoji="1" lang="en-US" altLang="zh-CN" dirty="0" smtClean="0"/>
              <a:t>end    </a:t>
            </a:r>
          </a:p>
          <a:p>
            <a:pPr lvl="1"/>
            <a:r>
              <a:rPr kumimoji="1" lang="en-US" altLang="zh-CN" dirty="0" smtClean="0"/>
              <a:t>if </a:t>
            </a:r>
            <a:r>
              <a:rPr kumimoji="1" lang="en-US" altLang="zh-CN" dirty="0"/>
              <a:t>super then     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父类处理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cls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{}        </a:t>
            </a:r>
            <a:r>
              <a:rPr kumimoji="1" lang="en-US" altLang="zh-CN" dirty="0" err="1"/>
              <a:t>setmetatable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cls</a:t>
            </a:r>
            <a:r>
              <a:rPr kumimoji="1" lang="en-US" altLang="zh-CN" dirty="0"/>
              <a:t>, {__index = super})        </a:t>
            </a:r>
            <a:r>
              <a:rPr kumimoji="1" lang="en-US" altLang="zh-CN" dirty="0" err="1"/>
              <a:t>cls.super</a:t>
            </a:r>
            <a:r>
              <a:rPr kumimoji="1" lang="en-US" altLang="zh-CN" dirty="0"/>
              <a:t> = super    </a:t>
            </a:r>
          </a:p>
          <a:p>
            <a:pPr lvl="1"/>
            <a:r>
              <a:rPr kumimoji="1" lang="en-US" altLang="zh-CN" dirty="0" smtClean="0"/>
              <a:t>else        </a:t>
            </a:r>
          </a:p>
          <a:p>
            <a:pPr lvl="2"/>
            <a:r>
              <a:rPr kumimoji="1" lang="en-US" altLang="zh-CN" dirty="0" err="1" smtClean="0"/>
              <a:t>cls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{</a:t>
            </a:r>
            <a:r>
              <a:rPr kumimoji="1" lang="en-US" altLang="zh-CN" dirty="0" err="1"/>
              <a:t>ctor</a:t>
            </a:r>
            <a:r>
              <a:rPr kumimoji="1" lang="en-US" altLang="zh-CN" dirty="0"/>
              <a:t> = function() end}  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 </a:t>
            </a:r>
            <a:r>
              <a:rPr kumimoji="1" lang="en-US" altLang="zh-CN" dirty="0"/>
              <a:t>end   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cls</a:t>
            </a:r>
            <a:r>
              <a:rPr kumimoji="1" lang="en-US" altLang="zh-CN" dirty="0"/>
              <a:t>.__</a:t>
            </a:r>
            <a:r>
              <a:rPr kumimoji="1" lang="en-US" altLang="zh-CN" dirty="0" err="1"/>
              <a:t>cname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classname</a:t>
            </a:r>
            <a:r>
              <a:rPr kumimoji="1" lang="en-US" altLang="zh-CN" dirty="0"/>
              <a:t>   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cls</a:t>
            </a:r>
            <a:r>
              <a:rPr kumimoji="1" lang="en-US" altLang="zh-CN" dirty="0"/>
              <a:t>.__index = </a:t>
            </a:r>
            <a:r>
              <a:rPr kumimoji="1" lang="en-US" altLang="zh-CN" dirty="0" err="1"/>
              <a:t>cls</a:t>
            </a:r>
            <a:r>
              <a:rPr kumimoji="1" lang="en-US" altLang="zh-CN" dirty="0"/>
              <a:t>  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cls.new</a:t>
            </a:r>
            <a:r>
              <a:rPr kumimoji="1" lang="en-US" altLang="zh-CN" dirty="0"/>
              <a:t>(...)     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实例化处理</a:t>
            </a:r>
            <a:r>
              <a:rPr kumimoji="1" lang="en-US" altLang="zh-CN" dirty="0" smtClean="0"/>
              <a:t>  </a:t>
            </a:r>
          </a:p>
          <a:p>
            <a:pPr lvl="2"/>
            <a:r>
              <a:rPr kumimoji="1" lang="en-US" altLang="zh-CN" dirty="0" smtClean="0"/>
              <a:t>local </a:t>
            </a:r>
            <a:r>
              <a:rPr kumimoji="1" lang="en-US" altLang="zh-CN" dirty="0"/>
              <a:t>instance = </a:t>
            </a:r>
            <a:r>
              <a:rPr kumimoji="1" lang="en-US" altLang="zh-CN" dirty="0" err="1"/>
              <a:t>setmetatable</a:t>
            </a:r>
            <a:r>
              <a:rPr kumimoji="1" lang="en-US" altLang="zh-CN" dirty="0"/>
              <a:t>({}, </a:t>
            </a:r>
            <a:r>
              <a:rPr kumimoji="1" lang="en-US" altLang="zh-CN" dirty="0" err="1"/>
              <a:t>cls</a:t>
            </a:r>
            <a:r>
              <a:rPr kumimoji="1" lang="en-US" altLang="zh-CN" dirty="0"/>
              <a:t>)        </a:t>
            </a:r>
            <a:r>
              <a:rPr kumimoji="1" lang="en-US" altLang="zh-CN" dirty="0" err="1"/>
              <a:t>instance.class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cls</a:t>
            </a:r>
            <a:r>
              <a:rPr kumimoji="1" lang="en-US" altLang="zh-CN" dirty="0"/>
              <a:t>        </a:t>
            </a:r>
            <a:r>
              <a:rPr kumimoji="1" lang="en-US" altLang="zh-CN" dirty="0" err="1"/>
              <a:t>instance:ctor</a:t>
            </a:r>
            <a:r>
              <a:rPr kumimoji="1" lang="en-US" altLang="zh-CN" dirty="0"/>
              <a:t>(...)        return instance   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end    </a:t>
            </a:r>
          </a:p>
          <a:p>
            <a:pPr lvl="1"/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cls</a:t>
            </a:r>
            <a:endParaRPr kumimoji="1" lang="en-US" altLang="zh-CN" dirty="0" smtClean="0"/>
          </a:p>
          <a:p>
            <a:r>
              <a:rPr kumimoji="1" lang="en-US" altLang="zh-CN" dirty="0" smtClean="0"/>
              <a:t>end</a:t>
            </a:r>
          </a:p>
          <a:p>
            <a:r>
              <a:rPr kumimoji="1" lang="en-US" altLang="zh-CN" dirty="0" err="1" smtClean="0"/>
              <a:t>self:funcname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</a:p>
          <a:p>
            <a:pPr lvl="1"/>
            <a:r>
              <a:rPr kumimoji="1" lang="zh-CN" altLang="en-US" dirty="0"/>
              <a:t>封装性和性能之间的矛盾和</a:t>
            </a:r>
            <a:r>
              <a:rPr kumimoji="1" lang="zh-CN" altLang="en-US" dirty="0" smtClean="0"/>
              <a:t>统一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8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的交互</a:t>
            </a:r>
            <a:endParaRPr kumimoji="1" lang="en-US" altLang="zh-CN" dirty="0" smtClean="0"/>
          </a:p>
          <a:p>
            <a:r>
              <a:rPr kumimoji="1" lang="en-US" altLang="zh-CN" dirty="0" smtClean="0"/>
              <a:t>Vector3</a:t>
            </a:r>
            <a:r>
              <a:rPr kumimoji="1" lang="zh-CN" altLang="en-US" dirty="0" smtClean="0"/>
              <a:t>设置位置一定要小心再小心</a:t>
            </a:r>
            <a:endParaRPr kumimoji="1" lang="en-US" altLang="zh-CN" dirty="0" smtClean="0"/>
          </a:p>
          <a:p>
            <a:r>
              <a:rPr kumimoji="1" lang="zh-CN" altLang="en-US" dirty="0" smtClean="0"/>
              <a:t>频繁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的地方，考虑使用对象池优化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字符串拼接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访问全局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Unity+Lua</a:t>
            </a:r>
            <a:r>
              <a:rPr kumimoji="1" lang="zh-CN" altLang="en-US" dirty="0" smtClean="0"/>
              <a:t>，性能注意点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lua</a:t>
            </a:r>
            <a:r>
              <a:rPr lang="zh-CN" altLang="en-US" dirty="0"/>
              <a:t>跟</a:t>
            </a:r>
            <a:r>
              <a:rPr lang="en-US" altLang="zh-CN" dirty="0" err="1"/>
              <a:t>c#</a:t>
            </a:r>
            <a:r>
              <a:rPr lang="zh-CN" altLang="en-US" dirty="0"/>
              <a:t>交互时的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en-US" altLang="zh-CN" dirty="0" err="1" smtClean="0"/>
              <a:t>lua</a:t>
            </a:r>
            <a:r>
              <a:rPr lang="zh-CN" altLang="en-US" dirty="0"/>
              <a:t>代码本身的</a:t>
            </a:r>
            <a:r>
              <a:rPr lang="zh-CN" altLang="en-US" dirty="0" smtClean="0"/>
              <a:t>性能，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内存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419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跟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交互时的性能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交互的成本，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中如果要调用一次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的函数，至少有几个步骤：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、在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层面，找到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这个函数的</a:t>
            </a:r>
            <a:r>
              <a:rPr kumimoji="1" lang="en-US" altLang="zh-CN" dirty="0" smtClean="0"/>
              <a:t>Wrapper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层面，进行参数个数，参数类型的验证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、不同类型的参数校验成本又是不一样的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类型，调用</a:t>
            </a:r>
            <a:r>
              <a:rPr lang="en-US" altLang="zh-CN" dirty="0" err="1"/>
              <a:t>LuaDLL.luaL_checknumber</a:t>
            </a:r>
            <a:r>
              <a:rPr lang="en-US" altLang="zh-CN" dirty="0"/>
              <a:t> </a:t>
            </a:r>
            <a:r>
              <a:rPr lang="zh-CN" altLang="en-US" dirty="0" smtClean="0"/>
              <a:t> 进行一次验证即可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</a:t>
            </a:r>
            <a:r>
              <a:rPr lang="zh-CN" altLang="en-US" dirty="0" smtClean="0"/>
              <a:t>类型，需要先</a:t>
            </a:r>
            <a:r>
              <a:rPr lang="en-US" altLang="zh-CN" dirty="0" err="1"/>
              <a:t>LuaDLL.lua_type</a:t>
            </a:r>
            <a:r>
              <a:rPr lang="en-US" altLang="zh-CN" dirty="0"/>
              <a:t> </a:t>
            </a:r>
            <a:r>
              <a:rPr lang="zh-CN" altLang="en-US" dirty="0" smtClean="0"/>
              <a:t>获取类型，根据不同类型再调用一次</a:t>
            </a:r>
            <a:r>
              <a:rPr lang="en-US" altLang="zh-CN" dirty="0" err="1" smtClean="0"/>
              <a:t>LuaDLL</a:t>
            </a:r>
            <a:r>
              <a:rPr lang="zh-CN" altLang="en-US" dirty="0" smtClean="0"/>
              <a:t>的对应</a:t>
            </a:r>
            <a:r>
              <a:rPr lang="en-US" altLang="zh-CN" dirty="0" err="1" smtClean="0"/>
              <a:t>tostring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Struct</a:t>
            </a:r>
            <a:r>
              <a:rPr lang="zh-CN" altLang="en-US" dirty="0" smtClean="0"/>
              <a:t>类型，如</a:t>
            </a:r>
            <a:r>
              <a:rPr lang="en-US" altLang="zh-CN" dirty="0" smtClean="0"/>
              <a:t>Vector3</a:t>
            </a:r>
            <a:r>
              <a:rPr lang="zh-CN" altLang="en-US" dirty="0" smtClean="0"/>
              <a:t>等，需要调用</a:t>
            </a:r>
            <a:r>
              <a:rPr lang="en-US" altLang="zh-CN" dirty="0" smtClean="0"/>
              <a:t>LuaDLL.tolua_getvec3</a:t>
            </a:r>
            <a:r>
              <a:rPr lang="zh-CN" altLang="en-US" dirty="0" smtClean="0"/>
              <a:t>获取结构体的值，再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Vector3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、好不容易走完前面的步骤，还有返回值需要处理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总之，调用成本很高，交互次数少一次都是赚的</a:t>
            </a:r>
            <a:endParaRPr lang="en-US" altLang="zh-CN" dirty="0" smtClean="0"/>
          </a:p>
          <a:p>
            <a:pPr lvl="2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51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86071"/>
            <a:ext cx="10058400" cy="480273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测试脚本，访问次数为</a:t>
            </a:r>
            <a:r>
              <a:rPr kumimoji="1" lang="en-US" altLang="zh-CN" dirty="0"/>
              <a:t>100000</a:t>
            </a:r>
            <a:r>
              <a:rPr kumimoji="1" lang="zh-CN" altLang="en-US" dirty="0" smtClean="0"/>
              <a:t>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1:</a:t>
            </a:r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local </a:t>
            </a:r>
            <a:r>
              <a:rPr kumimoji="1" lang="en-US" altLang="zh-CN" dirty="0" err="1"/>
              <a:t>pos</a:t>
            </a:r>
            <a:r>
              <a:rPr kumimoji="1" lang="en-US" altLang="zh-CN" dirty="0"/>
              <a:t> = </a:t>
            </a:r>
            <a:r>
              <a:rPr kumimoji="1" lang="en-US" altLang="zh-CN" dirty="0" err="1" smtClean="0"/>
              <a:t>me.Root.transform.position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local </a:t>
            </a:r>
            <a:r>
              <a:rPr kumimoji="1" lang="en-US" altLang="zh-CN" dirty="0" err="1"/>
              <a:t>pos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me.Root:GetLocalPosition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local </a:t>
            </a:r>
            <a:r>
              <a:rPr kumimoji="1" lang="en-US" altLang="zh-CN" dirty="0" err="1"/>
              <a:t>x,y,z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me.Root:GetLocalPositionEx</a:t>
            </a:r>
            <a:r>
              <a:rPr kumimoji="1" lang="en-US" altLang="zh-CN" dirty="0"/>
              <a:t>()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测试结果（单位秒）：</a:t>
            </a:r>
            <a:endParaRPr kumimoji="1" lang="en-US" altLang="zh-CN" dirty="0" smtClean="0"/>
          </a:p>
          <a:p>
            <a:pPr lvl="1"/>
            <a:r>
              <a:rPr kumimoji="1" lang="is-IS" altLang="zh-CN" dirty="0" smtClean="0"/>
              <a:t>0.22617602348328</a:t>
            </a:r>
          </a:p>
          <a:p>
            <a:pPr lvl="1"/>
            <a:r>
              <a:rPr kumimoji="1" lang="mr-IN" altLang="zh-CN" dirty="0" smtClean="0"/>
              <a:t>0.1167140007019</a:t>
            </a:r>
            <a:endParaRPr kumimoji="1" lang="en-US" altLang="zh-CN" dirty="0" smtClean="0"/>
          </a:p>
          <a:p>
            <a:pPr lvl="1"/>
            <a:r>
              <a:rPr kumimoji="1" lang="is-IS" altLang="zh-CN" dirty="0"/>
              <a:t>0.052457094192505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2: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local y = </a:t>
            </a:r>
            <a:r>
              <a:rPr kumimoji="1" lang="en-US" altLang="zh-CN" dirty="0" err="1" smtClean="0"/>
              <a:t>me.Root.transform.localPosition.y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local y = </a:t>
            </a:r>
            <a:r>
              <a:rPr kumimoji="1" lang="en-US" altLang="zh-CN" dirty="0" err="1"/>
              <a:t>me.Root:GetLocalPositionY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en-US" dirty="0" smtClean="0"/>
              <a:t>测试结果：</a:t>
            </a:r>
            <a:endParaRPr kumimoji="1" lang="en-US" altLang="zh-CN" dirty="0" smtClean="0"/>
          </a:p>
          <a:p>
            <a:pPr lvl="1"/>
            <a:r>
              <a:rPr kumimoji="1" lang="cs-CZ" altLang="zh-CN" dirty="0" smtClean="0"/>
              <a:t>0.2229311466217</a:t>
            </a:r>
          </a:p>
          <a:p>
            <a:pPr lvl="1"/>
            <a:r>
              <a:rPr kumimoji="1" lang="is-IS" altLang="zh-CN" dirty="0"/>
              <a:t>0.052457094192505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2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altLang="zh-CN" dirty="0"/>
              <a:t>public </a:t>
            </a:r>
            <a:r>
              <a:rPr lang="pl-PL" altLang="zh-CN" dirty="0" err="1"/>
              <a:t>static</a:t>
            </a:r>
            <a:r>
              <a:rPr lang="pl-PL" altLang="zh-CN" dirty="0"/>
              <a:t> </a:t>
            </a:r>
            <a:r>
              <a:rPr lang="pl-PL" altLang="zh-CN" dirty="0" err="1"/>
              <a:t>float</a:t>
            </a:r>
            <a:r>
              <a:rPr lang="pl-PL" altLang="zh-CN" dirty="0"/>
              <a:t> </a:t>
            </a:r>
            <a:r>
              <a:rPr lang="pl-PL" altLang="zh-CN" dirty="0" err="1"/>
              <a:t>GetLocalPositionY</a:t>
            </a:r>
            <a:r>
              <a:rPr lang="pl-PL" altLang="zh-CN" dirty="0"/>
              <a:t>(</a:t>
            </a:r>
            <a:r>
              <a:rPr lang="pl-PL" altLang="zh-CN" dirty="0" err="1"/>
              <a:t>this</a:t>
            </a:r>
            <a:r>
              <a:rPr lang="pl-PL" altLang="zh-CN" dirty="0"/>
              <a:t> Component </a:t>
            </a:r>
            <a:r>
              <a:rPr lang="pl-PL" altLang="zh-CN" dirty="0" err="1"/>
              <a:t>cmpt</a:t>
            </a:r>
            <a:r>
              <a:rPr lang="pl-PL" altLang="zh-CN" dirty="0"/>
              <a:t>)</a:t>
            </a:r>
            <a:br>
              <a:rPr lang="pl-PL" altLang="zh-CN" dirty="0"/>
            </a:br>
            <a:r>
              <a:rPr lang="pl-PL" altLang="zh-CN" dirty="0"/>
              <a:t>    {</a:t>
            </a:r>
            <a:br>
              <a:rPr lang="pl-PL" altLang="zh-CN" dirty="0"/>
            </a:br>
            <a:r>
              <a:rPr lang="pl-PL" altLang="zh-CN" dirty="0"/>
              <a:t>        return </a:t>
            </a:r>
            <a:r>
              <a:rPr lang="pl-PL" altLang="zh-CN" dirty="0" err="1"/>
              <a:t>cmpt.transform.localPosition.y</a:t>
            </a:r>
            <a:r>
              <a:rPr lang="pl-PL" altLang="zh-CN" dirty="0"/>
              <a:t>;</a:t>
            </a:r>
            <a:br>
              <a:rPr lang="pl-PL" altLang="zh-CN" dirty="0"/>
            </a:br>
            <a:r>
              <a:rPr lang="pl-PL" altLang="zh-CN" dirty="0"/>
              <a:t>    } </a:t>
            </a:r>
            <a:endParaRPr lang="pl-PL" altLang="zh-CN" dirty="0" smtClean="0"/>
          </a:p>
          <a:p>
            <a:pPr lvl="1"/>
            <a:r>
              <a:rPr lang="pl-PL" altLang="zh-CN" dirty="0"/>
              <a:t>public </a:t>
            </a:r>
            <a:r>
              <a:rPr lang="pl-PL" altLang="zh-CN" dirty="0" err="1"/>
              <a:t>static</a:t>
            </a:r>
            <a:r>
              <a:rPr lang="pl-PL" altLang="zh-CN" dirty="0"/>
              <a:t> </a:t>
            </a:r>
            <a:r>
              <a:rPr lang="pl-PL" altLang="zh-CN" dirty="0" err="1"/>
              <a:t>void</a:t>
            </a:r>
            <a:r>
              <a:rPr lang="pl-PL" altLang="zh-CN" dirty="0"/>
              <a:t> </a:t>
            </a:r>
            <a:r>
              <a:rPr lang="pl-PL" altLang="zh-CN" dirty="0" err="1"/>
              <a:t>GetLocalPositionEx</a:t>
            </a:r>
            <a:r>
              <a:rPr lang="pl-PL" altLang="zh-CN" dirty="0"/>
              <a:t>(</a:t>
            </a:r>
            <a:r>
              <a:rPr lang="pl-PL" altLang="zh-CN" dirty="0" err="1"/>
              <a:t>this</a:t>
            </a:r>
            <a:r>
              <a:rPr lang="pl-PL" altLang="zh-CN" dirty="0"/>
              <a:t> Component </a:t>
            </a:r>
            <a:r>
              <a:rPr lang="pl-PL" altLang="zh-CN" dirty="0" err="1"/>
              <a:t>cmpt</a:t>
            </a:r>
            <a:r>
              <a:rPr lang="pl-PL" altLang="zh-CN" dirty="0"/>
              <a:t>, out </a:t>
            </a:r>
            <a:r>
              <a:rPr lang="pl-PL" altLang="zh-CN" dirty="0" err="1"/>
              <a:t>float</a:t>
            </a:r>
            <a:r>
              <a:rPr lang="pl-PL" altLang="zh-CN" dirty="0"/>
              <a:t> x, out </a:t>
            </a:r>
            <a:r>
              <a:rPr lang="pl-PL" altLang="zh-CN" dirty="0" err="1"/>
              <a:t>float</a:t>
            </a:r>
            <a:r>
              <a:rPr lang="pl-PL" altLang="zh-CN" dirty="0"/>
              <a:t> y, out </a:t>
            </a:r>
            <a:r>
              <a:rPr lang="pl-PL" altLang="zh-CN" dirty="0" err="1"/>
              <a:t>float</a:t>
            </a:r>
            <a:r>
              <a:rPr lang="pl-PL" altLang="zh-CN" dirty="0"/>
              <a:t> z)</a:t>
            </a:r>
            <a:br>
              <a:rPr lang="pl-PL" altLang="zh-CN" dirty="0"/>
            </a:br>
            <a:r>
              <a:rPr lang="pl-PL" altLang="zh-CN" dirty="0"/>
              <a:t>    {</a:t>
            </a:r>
            <a:br>
              <a:rPr lang="pl-PL" altLang="zh-CN" dirty="0"/>
            </a:br>
            <a:r>
              <a:rPr lang="pl-PL" altLang="zh-CN" dirty="0"/>
              <a:t>        </a:t>
            </a:r>
            <a:r>
              <a:rPr lang="pl-PL" altLang="zh-CN" dirty="0" err="1"/>
              <a:t>Transform</a:t>
            </a:r>
            <a:r>
              <a:rPr lang="pl-PL" altLang="zh-CN" dirty="0"/>
              <a:t> trans = </a:t>
            </a:r>
            <a:r>
              <a:rPr lang="pl-PL" altLang="zh-CN" dirty="0" err="1"/>
              <a:t>cmpt.transform</a:t>
            </a:r>
            <a:r>
              <a:rPr lang="pl-PL" altLang="zh-CN" dirty="0"/>
              <a:t>;</a:t>
            </a:r>
            <a:br>
              <a:rPr lang="pl-PL" altLang="zh-CN" dirty="0"/>
            </a:br>
            <a:r>
              <a:rPr lang="pl-PL" altLang="zh-CN" dirty="0"/>
              <a:t>        x = </a:t>
            </a:r>
            <a:r>
              <a:rPr lang="pl-PL" altLang="zh-CN" dirty="0" err="1"/>
              <a:t>trans.localPosition.x</a:t>
            </a:r>
            <a:r>
              <a:rPr lang="pl-PL" altLang="zh-CN" dirty="0"/>
              <a:t>;</a:t>
            </a:r>
            <a:br>
              <a:rPr lang="pl-PL" altLang="zh-CN" dirty="0"/>
            </a:br>
            <a:r>
              <a:rPr lang="pl-PL" altLang="zh-CN" dirty="0"/>
              <a:t>        y = </a:t>
            </a:r>
            <a:r>
              <a:rPr lang="pl-PL" altLang="zh-CN" dirty="0" err="1"/>
              <a:t>trans.localPosition.y</a:t>
            </a:r>
            <a:r>
              <a:rPr lang="pl-PL" altLang="zh-CN" dirty="0"/>
              <a:t>;</a:t>
            </a:r>
            <a:br>
              <a:rPr lang="pl-PL" altLang="zh-CN" dirty="0"/>
            </a:br>
            <a:r>
              <a:rPr lang="pl-PL" altLang="zh-CN" dirty="0"/>
              <a:t>        z = </a:t>
            </a:r>
            <a:r>
              <a:rPr lang="pl-PL" altLang="zh-CN" dirty="0" err="1"/>
              <a:t>trans.localPosition.z</a:t>
            </a:r>
            <a:r>
              <a:rPr lang="pl-PL" altLang="zh-CN" dirty="0"/>
              <a:t>;</a:t>
            </a:r>
            <a:br>
              <a:rPr lang="pl-PL" altLang="zh-CN" dirty="0"/>
            </a:br>
            <a:r>
              <a:rPr lang="pl-PL" altLang="zh-CN" dirty="0"/>
              <a:t>    }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92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local </a:t>
            </a:r>
            <a:r>
              <a:rPr kumimoji="1" lang="en-US" altLang="zh-CN" dirty="0" err="1"/>
              <a:t>pos</a:t>
            </a:r>
            <a:r>
              <a:rPr kumimoji="1" lang="en-US" altLang="zh-CN" dirty="0"/>
              <a:t> = Vector3(0,0,0)    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=1,100000 do       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me.Root:SetLocalPosition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pos</a:t>
            </a:r>
            <a:r>
              <a:rPr kumimoji="1" lang="en-US" altLang="zh-CN" dirty="0"/>
              <a:t>)    </a:t>
            </a:r>
            <a:endParaRPr kumimoji="1" lang="en-US" altLang="zh-CN" dirty="0" smtClean="0"/>
          </a:p>
          <a:p>
            <a:r>
              <a:rPr kumimoji="1" lang="en-US" altLang="zh-CN" dirty="0" smtClean="0"/>
              <a:t>End</a:t>
            </a:r>
          </a:p>
          <a:p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is-IS" altLang="zh-CN" dirty="0" smtClean="0">
                <a:sym typeface="Wingdings"/>
              </a:rPr>
              <a:t> </a:t>
            </a:r>
            <a:r>
              <a:rPr kumimoji="1" lang="is-IS" altLang="zh-CN" dirty="0">
                <a:sym typeface="Wingdings"/>
              </a:rPr>
              <a:t>0.058831930160522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/>
              <a:t>me.Root:SetLocalPositionEx</a:t>
            </a:r>
            <a:r>
              <a:rPr kumimoji="1" lang="en-US" altLang="zh-CN" dirty="0"/>
              <a:t>(0,0,0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 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nb-NO" altLang="zh-CN" dirty="0">
                <a:sym typeface="Wingdings"/>
              </a:rPr>
              <a:t> 0.063822984695435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me.Root:SetLocalPosition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Vector3(0,0,0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fi-FI" altLang="zh-CN" dirty="0">
                <a:sym typeface="Wingdings"/>
              </a:rPr>
              <a:t>0.13435101509094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59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精简你的</a:t>
            </a:r>
            <a:r>
              <a:rPr lang="en-US" altLang="zh-CN" b="1" dirty="0" err="1"/>
              <a:t>lua</a:t>
            </a:r>
            <a:r>
              <a:rPr lang="zh-CN" altLang="en-US" b="1" dirty="0"/>
              <a:t>导出，否则</a:t>
            </a:r>
            <a:r>
              <a:rPr lang="en-US" altLang="zh-CN" b="1" dirty="0"/>
              <a:t>IL2CPP</a:t>
            </a:r>
            <a:r>
              <a:rPr lang="zh-CN" altLang="en-US" b="1" dirty="0"/>
              <a:t>会是你的</a:t>
            </a:r>
            <a:r>
              <a:rPr lang="zh-CN" altLang="en-US" b="1" dirty="0" smtClean="0"/>
              <a:t>噩梦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网上已经有非常多</a:t>
            </a:r>
            <a:r>
              <a:rPr lang="en-US" altLang="zh-CN" dirty="0"/>
              <a:t>IL2CPP</a:t>
            </a:r>
            <a:r>
              <a:rPr lang="zh-CN" altLang="en-US" dirty="0"/>
              <a:t>导致包体积激增的抱怨，而基于</a:t>
            </a:r>
            <a:r>
              <a:rPr lang="en-US" altLang="zh-CN" dirty="0" err="1"/>
              <a:t>lua</a:t>
            </a:r>
            <a:r>
              <a:rPr lang="zh-CN" altLang="en-US" dirty="0"/>
              <a:t>静态导出后，由于生成了大量的导出代码。这个问题又更加</a:t>
            </a:r>
            <a:r>
              <a:rPr lang="zh-CN" altLang="en-US" dirty="0" smtClean="0"/>
              <a:t>严重。</a:t>
            </a:r>
            <a:endParaRPr lang="zh-CN" altLang="en-US" dirty="0"/>
          </a:p>
          <a:p>
            <a:r>
              <a:rPr lang="zh-CN" altLang="en-US" dirty="0"/>
              <a:t>鉴于目前</a:t>
            </a:r>
            <a:r>
              <a:rPr lang="en-US" altLang="zh-CN" dirty="0" err="1"/>
              <a:t>ios</a:t>
            </a:r>
            <a:r>
              <a:rPr lang="zh-CN" altLang="en-US" dirty="0"/>
              <a:t>必须使用</a:t>
            </a:r>
            <a:r>
              <a:rPr lang="en-US" altLang="zh-CN" dirty="0"/>
              <a:t>IL2CPP</a:t>
            </a:r>
            <a:r>
              <a:rPr lang="zh-CN" altLang="en-US" dirty="0"/>
              <a:t>发布</a:t>
            </a:r>
            <a:r>
              <a:rPr lang="en-US" altLang="zh-CN" dirty="0"/>
              <a:t>64bit</a:t>
            </a:r>
            <a:r>
              <a:rPr lang="zh-CN" altLang="en-US" dirty="0"/>
              <a:t>版本，所以这个问题必须要重视，否则不但你的包体积会激增，</a:t>
            </a:r>
            <a:r>
              <a:rPr lang="en-US" altLang="zh-CN" dirty="0"/>
              <a:t>binary</a:t>
            </a:r>
            <a:r>
              <a:rPr lang="zh-CN" altLang="en-US" dirty="0"/>
              <a:t>是要加载到内存的，你的内存也会因为大量可能用不上的</a:t>
            </a:r>
            <a:r>
              <a:rPr lang="en-US" altLang="zh-CN" dirty="0" err="1"/>
              <a:t>lua</a:t>
            </a:r>
            <a:r>
              <a:rPr lang="zh-CN" altLang="en-US" dirty="0"/>
              <a:t>导出而变得吃紧。</a:t>
            </a:r>
          </a:p>
          <a:p>
            <a:r>
              <a:rPr lang="zh-CN" altLang="en-US" dirty="0"/>
              <a:t>移除你不必要的导出，尤其是</a:t>
            </a:r>
            <a:r>
              <a:rPr lang="en-US" altLang="zh-CN" dirty="0" err="1"/>
              <a:t>unityengine</a:t>
            </a:r>
            <a:r>
              <a:rPr lang="zh-CN" altLang="en-US" dirty="0"/>
              <a:t>的导出。</a:t>
            </a:r>
          </a:p>
          <a:p>
            <a:r>
              <a:rPr lang="zh-CN" altLang="en-US" dirty="0"/>
              <a:t>如果只是为了导出整个</a:t>
            </a:r>
            <a:r>
              <a:rPr lang="zh-CN" altLang="en-US" dirty="0" smtClean="0"/>
              <a:t>类的一两个函数或者字段，重新写一个</a:t>
            </a:r>
            <a:r>
              <a:rPr lang="en-US" altLang="zh-CN" dirty="0" err="1" smtClean="0"/>
              <a:t>util</a:t>
            </a:r>
            <a:r>
              <a:rPr lang="zh-CN" altLang="en-US" dirty="0" smtClean="0"/>
              <a:t>类来导出这些函数，而不是整个类进行导出。也可以使用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notolua</a:t>
            </a:r>
            <a:r>
              <a:rPr lang="en-US" altLang="zh-CN" dirty="0" smtClean="0"/>
              <a:t>]</a:t>
            </a:r>
            <a:r>
              <a:rPr lang="zh-CN" altLang="en-US" dirty="0" smtClean="0"/>
              <a:t>属性</a:t>
            </a:r>
            <a:r>
              <a:rPr lang="zh-CN" altLang="en-US" dirty="0" smtClean="0"/>
              <a:t>来标记不导出。</a:t>
            </a:r>
            <a:endParaRPr lang="zh-CN" altLang="en-US" dirty="0"/>
          </a:p>
          <a:p>
            <a:r>
              <a:rPr lang="zh-CN" altLang="en-US" dirty="0"/>
              <a:t>如果有把握，可以修改自动导出的实现，自动或者手动过滤掉不必要导出的东西。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0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lua</a:t>
            </a:r>
            <a:r>
              <a:rPr lang="zh-CN" altLang="en-US" dirty="0"/>
              <a:t>代码本身的性能，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内存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堆内存使用使用过高，容易触发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是一个浩大的工程，需要遍历所有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数据，将没有引导的回收。因此，避免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，是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优化时候相当重要的一件事情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155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1713</TotalTime>
  <Words>1831</Words>
  <Application>Microsoft Office PowerPoint</Application>
  <PresentationFormat>宽屏</PresentationFormat>
  <Paragraphs>151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Mangal</vt:lpstr>
      <vt:lpstr>方正姚体</vt:lpstr>
      <vt:lpstr>Calibri</vt:lpstr>
      <vt:lpstr>Rockwell</vt:lpstr>
      <vt:lpstr>Rockwell Condensed</vt:lpstr>
      <vt:lpstr>Rockwell Extra Bold</vt:lpstr>
      <vt:lpstr>Wingdings</vt:lpstr>
      <vt:lpstr>木活字</vt:lpstr>
      <vt:lpstr>Unity下Lua开发注意事项</vt:lpstr>
      <vt:lpstr>Unity项目常见的Lua解决方案</vt:lpstr>
      <vt:lpstr>Unity+Lua，性能注意点</vt:lpstr>
      <vt:lpstr>lua跟c#交互时的性能</vt:lpstr>
      <vt:lpstr>例子</vt:lpstr>
      <vt:lpstr>C#代码</vt:lpstr>
      <vt:lpstr>Set 接口</vt:lpstr>
      <vt:lpstr>精简你的lua导出，否则IL2CPP会是你的噩梦</vt:lpstr>
      <vt:lpstr>lua代码本身的性能，CPU &amp; 内存</vt:lpstr>
      <vt:lpstr>Lua中的GC</vt:lpstr>
      <vt:lpstr>Unity中的一些常用Struct变量</vt:lpstr>
      <vt:lpstr>项目中频繁使用table举例</vt:lpstr>
      <vt:lpstr>再谈Vector3</vt:lpstr>
      <vt:lpstr>字符串拼接使用table.concat</vt:lpstr>
      <vt:lpstr>使用local变量</vt:lpstr>
      <vt:lpstr>使用local变量</vt:lpstr>
      <vt:lpstr>关于Table</vt:lpstr>
      <vt:lpstr>关于Table</vt:lpstr>
      <vt:lpstr>关于Table</vt:lpstr>
      <vt:lpstr>闲聊Lua的面向对象封装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onemt</cp:lastModifiedBy>
  <cp:revision>70</cp:revision>
  <dcterms:created xsi:type="dcterms:W3CDTF">2018-04-11T07:09:48Z</dcterms:created>
  <dcterms:modified xsi:type="dcterms:W3CDTF">2021-09-09T10:21:52Z</dcterms:modified>
</cp:coreProperties>
</file>