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68" r:id="rId11"/>
    <p:sldId id="25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535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90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67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3006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6823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108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569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11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1606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002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88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1327-AE6A-4889-B705-44534CF58E21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6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AAE59BF-3E05-289C-A3D3-B9137A3D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8999" b="13309"/>
          <a:stretch/>
        </p:blipFill>
        <p:spPr>
          <a:xfrm>
            <a:off x="2" y="10"/>
            <a:ext cx="12191997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hu-HU" sz="7200"/>
              <a:t>3D képalkotás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590991" y="3968516"/>
            <a:ext cx="7010018" cy="785251"/>
          </a:xfrm>
        </p:spPr>
        <p:txBody>
          <a:bodyPr>
            <a:normAutofit/>
          </a:bodyPr>
          <a:lstStyle/>
          <a:p>
            <a:pPr algn="l"/>
            <a:r>
              <a:rPr lang="hu-HU"/>
              <a:t>Készítette: Csóka András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37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hu-HU" sz="7200" dirty="0">
                <a:solidFill>
                  <a:schemeClr val="bg1"/>
                </a:solidFill>
              </a:rPr>
              <a:t>Köszönöm a figyelmet!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endParaRPr lang="hu-HU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Szövegdoboz 4">
            <a:extLst>
              <a:ext uri="{FF2B5EF4-FFF2-40B4-BE49-F238E27FC236}">
                <a16:creationId xmlns:a16="http://schemas.microsoft.com/office/drawing/2014/main" id="{6B99574D-82D8-E8C9-8DAF-093D7D8E9B5E}"/>
              </a:ext>
            </a:extLst>
          </p:cNvPr>
          <p:cNvSpPr txBox="1"/>
          <p:nvPr/>
        </p:nvSpPr>
        <p:spPr>
          <a:xfrm>
            <a:off x="66364" y="645059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Forrás: https: //www.zivid.com/3d-vision-technology-principles</a:t>
            </a:r>
          </a:p>
        </p:txBody>
      </p:sp>
    </p:spTree>
    <p:extLst>
      <p:ext uri="{BB962C8B-B14F-4D97-AF65-F5344CB8AC3E}">
        <p14:creationId xmlns:p14="http://schemas.microsoft.com/office/powerpoint/2010/main" val="213409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ym typeface="Wingdings" panose="05000000000000000000" pitchFamily="2" charset="2"/>
              </a:rPr>
              <a:t></a:t>
            </a:r>
            <a:r>
              <a:rPr lang="hu-HU" dirty="0" err="1">
                <a:sym typeface="Wingdings" panose="05000000000000000000" pitchFamily="2" charset="2"/>
              </a:rPr>
              <a:t>㸌촕慎慘ぃ</a:t>
            </a:r>
            <a:r>
              <a:rPr lang="hu-HU" dirty="0">
                <a:sym typeface="Wingdings" panose="05000000000000000000" pitchFamily="2" charset="2"/>
              </a:rPr>
              <a:t>➎繏痐哀獀몛臰럣뗣앣♦12♀♪♪▼3☺▼13♪♪▼31▼▼♪♪♪♪♪♪♪1♥♥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 descr="modeling_point-cloud_example.png (1048×6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0059"/>
            <a:ext cx="5210175" cy="306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/>
          <p:cNvSpPr/>
          <p:nvPr/>
        </p:nvSpPr>
        <p:spPr>
          <a:xfrm>
            <a:off x="6142037" y="5540508"/>
            <a:ext cx="51181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050" dirty="0"/>
              <a:t>https://docs.blender.org/manual/en/latest/_images/modeling_point-cloud_example.png</a:t>
            </a:r>
          </a:p>
        </p:txBody>
      </p:sp>
    </p:spTree>
    <p:extLst>
      <p:ext uri="{BB962C8B-B14F-4D97-AF65-F5344CB8AC3E}">
        <p14:creationId xmlns:p14="http://schemas.microsoft.com/office/powerpoint/2010/main" val="253932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84247" y="623242"/>
            <a:ext cx="6247722" cy="1461778"/>
          </a:xfrm>
        </p:spPr>
        <p:txBody>
          <a:bodyPr anchor="t">
            <a:normAutofit/>
          </a:bodyPr>
          <a:lstStyle/>
          <a:p>
            <a:r>
              <a:rPr lang="hu-HU" sz="5400" dirty="0"/>
              <a:t>Hogyan készülnek?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02660" y="2247221"/>
            <a:ext cx="6818927" cy="4046701"/>
          </a:xfrm>
        </p:spPr>
        <p:txBody>
          <a:bodyPr>
            <a:noAutofit/>
          </a:bodyPr>
          <a:lstStyle/>
          <a:p>
            <a:r>
              <a:rPr lang="hu-HU" dirty="0"/>
              <a:t>Pont felhő</a:t>
            </a:r>
          </a:p>
          <a:p>
            <a:r>
              <a:rPr lang="hu-HU" dirty="0"/>
              <a:t>Alapvonal</a:t>
            </a:r>
          </a:p>
          <a:p>
            <a:r>
              <a:rPr lang="hu-HU" b="1" dirty="0"/>
              <a:t>Módszerek: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Sztereó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Aktív sztereó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Lézeres profilalkotás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Strukturált fény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Repülési idő (TOF)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Időkódolt strukturált fény</a:t>
            </a:r>
          </a:p>
          <a:p>
            <a:pPr lvl="1"/>
            <a:endParaRPr lang="hu-HU" sz="2800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23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/>
              <a:t>Sztereó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/>
              <a:t>Az emberi látást utánozza</a:t>
            </a:r>
          </a:p>
          <a:p>
            <a:r>
              <a:rPr lang="hu-HU" sz="2000"/>
              <a:t>Két kamera szükséges</a:t>
            </a:r>
          </a:p>
          <a:p>
            <a:r>
              <a:rPr lang="hu-HU" sz="2000"/>
              <a:t>Nincs szüksége aktív világításra</a:t>
            </a:r>
          </a:p>
          <a:p>
            <a:r>
              <a:rPr lang="hu-HU" sz="2000"/>
              <a:t>Nagy hatótávolságú</a:t>
            </a:r>
          </a:p>
          <a:p>
            <a:r>
              <a:rPr lang="hu-HU" sz="2000"/>
              <a:t>Érzékeny a sima felületekre</a:t>
            </a:r>
          </a:p>
          <a:p>
            <a:r>
              <a:rPr lang="hu-HU" sz="2000"/>
              <a:t>Bonyolult mérési számítás</a:t>
            </a:r>
          </a:p>
          <a:p>
            <a:endParaRPr lang="hu-HU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E84181D-9915-750A-29CC-D099A00E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821" y="807593"/>
            <a:ext cx="4689413" cy="5239568"/>
          </a:xfrm>
          <a:prstGeom prst="rect">
            <a:avLst/>
          </a:prstGeom>
          <a:effectLst/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769D888-52A6-0D2C-5D2B-F63E48001BF2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200693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/>
              <a:t>Aktív sztereó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/>
              <a:t>Emberi látást utánozza</a:t>
            </a:r>
          </a:p>
          <a:p>
            <a:r>
              <a:rPr lang="hu-HU" sz="2000"/>
              <a:t>Aktív fényforrásra van szüksége (projektor)</a:t>
            </a:r>
          </a:p>
          <a:p>
            <a:r>
              <a:rPr lang="hu-HU" sz="2000"/>
              <a:t>Sima felületek nem zavarják</a:t>
            </a:r>
          </a:p>
          <a:p>
            <a:r>
              <a:rPr lang="hu-HU" sz="2000"/>
              <a:t>Rövid hatótáv</a:t>
            </a:r>
          </a:p>
          <a:p>
            <a:endParaRPr lang="hu-HU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9A57678-BE22-A1A3-03FD-AC8E4F96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76685"/>
            <a:ext cx="6019331" cy="5101383"/>
          </a:xfrm>
          <a:prstGeom prst="rect">
            <a:avLst/>
          </a:prstGeom>
          <a:effectLst/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2E7C736-6553-3B7E-46EB-64B02CFC3B10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151002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/>
              <a:t>Lézeres profilalkotás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/>
              <a:t>Lézeres vonal háromszögelés</a:t>
            </a:r>
          </a:p>
          <a:p>
            <a:r>
              <a:rPr lang="hu-HU" sz="2000"/>
              <a:t>Lézeres fényforrás</a:t>
            </a:r>
          </a:p>
          <a:p>
            <a:r>
              <a:rPr lang="hu-HU" sz="2000"/>
              <a:t>Lézeres vonal elmozdulását használja</a:t>
            </a:r>
          </a:p>
          <a:p>
            <a:r>
              <a:rPr lang="hu-HU" sz="2000"/>
              <a:t>Egyszerű mérési elv</a:t>
            </a:r>
          </a:p>
          <a:p>
            <a:r>
              <a:rPr lang="hu-HU" sz="2000"/>
              <a:t>Lassú</a:t>
            </a:r>
          </a:p>
          <a:p>
            <a:r>
              <a:rPr lang="hu-HU" sz="2000"/>
              <a:t>Színtelen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3D Vision technológia - Lézeres háromszögelés - Zivid">
            <a:extLst>
              <a:ext uri="{FF2B5EF4-FFF2-40B4-BE49-F238E27FC236}">
                <a16:creationId xmlns:a16="http://schemas.microsoft.com/office/drawing/2014/main" id="{4470BFA2-2117-FBAA-25CE-71A1C411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876685"/>
            <a:ext cx="6019331" cy="51013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B820E467-9A31-B7F2-FF7B-841B92720A4C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900320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/>
              <a:t>Strukturált fény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/>
              <a:t>Kivetített minta torzulását nézi</a:t>
            </a:r>
          </a:p>
          <a:p>
            <a:r>
              <a:rPr lang="hu-HU" sz="2000"/>
              <a:t>Régió alapú adat gyűjtés</a:t>
            </a:r>
          </a:p>
          <a:p>
            <a:r>
              <a:rPr lang="hu-HU" sz="2000"/>
              <a:t>Sima felületen is használható</a:t>
            </a:r>
          </a:p>
          <a:p>
            <a:r>
              <a:rPr lang="hu-HU" sz="2000"/>
              <a:t>Gyors feldolgozás</a:t>
            </a:r>
          </a:p>
          <a:p>
            <a:r>
              <a:rPr lang="hu-HU" sz="2000"/>
              <a:t>Kis hatótávolság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3D Vision technológia - Strukturált fény - Zivid">
            <a:extLst>
              <a:ext uri="{FF2B5EF4-FFF2-40B4-BE49-F238E27FC236}">
                <a16:creationId xmlns:a16="http://schemas.microsoft.com/office/drawing/2014/main" id="{E4734459-5C7A-8C30-B9FF-4BD35E21E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876685"/>
            <a:ext cx="6019331" cy="51013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DDDD8866-D46C-92BE-243A-CCFDD728CDA2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192409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/>
              <a:t>Repülési idő (TOF)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 dirty="0"/>
              <a:t>Impulzusos lézerfény és fázis alapú</a:t>
            </a:r>
          </a:p>
          <a:p>
            <a:r>
              <a:rPr lang="hu-HU" sz="2000" dirty="0"/>
              <a:t>Időkésleltetés alapú</a:t>
            </a:r>
          </a:p>
          <a:p>
            <a:r>
              <a:rPr lang="hu-HU" sz="2000" dirty="0"/>
              <a:t>Nagy hatótáv (több 100 méter)</a:t>
            </a:r>
          </a:p>
          <a:p>
            <a:r>
              <a:rPr lang="hu-HU" sz="2000" dirty="0"/>
              <a:t>Egész képet rögzítenek </a:t>
            </a:r>
          </a:p>
          <a:p>
            <a:r>
              <a:rPr lang="hu-HU" sz="2000" dirty="0"/>
              <a:t>Valós idejű videó sebesség</a:t>
            </a:r>
          </a:p>
          <a:p>
            <a:r>
              <a:rPr lang="hu-HU" sz="2000" dirty="0"/>
              <a:t>Érzékeny </a:t>
            </a:r>
            <a:r>
              <a:rPr lang="hu-HU" sz="2000"/>
              <a:t>a tükröződésekre</a:t>
            </a:r>
            <a:endParaRPr lang="hu-HU" sz="2000" dirty="0"/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3D Vision technológia – Repülési idő – Zivid">
            <a:extLst>
              <a:ext uri="{FF2B5EF4-FFF2-40B4-BE49-F238E27FC236}">
                <a16:creationId xmlns:a16="http://schemas.microsoft.com/office/drawing/2014/main" id="{CEA4A606-185E-2E37-D3A6-E1CB1C4C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876685"/>
            <a:ext cx="6019331" cy="51013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2D11557-6D37-EEBD-8F7B-5691667334C2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1090590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u-HU" sz="4100"/>
              <a:t>Időkódolt strukturált fény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u-HU" sz="2000"/>
              <a:t>Egyedi minták sorozatát vetíti</a:t>
            </a:r>
          </a:p>
          <a:p>
            <a:r>
              <a:rPr lang="hu-HU" sz="2000"/>
              <a:t>A minták eltorzulása adja a mélységet</a:t>
            </a:r>
          </a:p>
          <a:p>
            <a:r>
              <a:rPr lang="hu-HU" sz="2000"/>
              <a:t>A kibocsátott fény és a visszaverődés idejét méri</a:t>
            </a:r>
          </a:p>
          <a:p>
            <a:r>
              <a:rPr lang="hu-HU" sz="2000"/>
              <a:t>Jelenlegi legpontosabb technológia</a:t>
            </a:r>
          </a:p>
          <a:p>
            <a:endParaRPr lang="hu-HU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831254C-9F6E-78C4-3822-BFE81574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76685"/>
            <a:ext cx="6019331" cy="5101383"/>
          </a:xfrm>
          <a:prstGeom prst="rect">
            <a:avLst/>
          </a:prstGeom>
          <a:effectLst/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7813712A-8BF5-DF4B-19EA-9BFC000694FB}"/>
              </a:ext>
            </a:extLst>
          </p:cNvPr>
          <p:cNvSpPr txBox="1"/>
          <p:nvPr/>
        </p:nvSpPr>
        <p:spPr>
          <a:xfrm>
            <a:off x="5523738" y="5978068"/>
            <a:ext cx="6019331" cy="2805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1300" dirty="0">
                <a:solidFill>
                  <a:srgbClr val="FFFFFF"/>
                </a:solidFill>
              </a:rPr>
              <a:t>https://www.zivid.com/3d-vision-technology-principles#active-stereo</a:t>
            </a:r>
          </a:p>
        </p:txBody>
      </p:sp>
    </p:spTree>
    <p:extLst>
      <p:ext uri="{BB962C8B-B14F-4D97-AF65-F5344CB8AC3E}">
        <p14:creationId xmlns:p14="http://schemas.microsoft.com/office/powerpoint/2010/main" val="261335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r>
              <a:rPr lang="hu-HU" sz="3700"/>
              <a:t>3D pontfelhők felhasználása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0450" y="3067026"/>
            <a:ext cx="3058623" cy="3272324"/>
          </a:xfrm>
        </p:spPr>
        <p:txBody>
          <a:bodyPr anchor="t">
            <a:normAutofit/>
          </a:bodyPr>
          <a:lstStyle/>
          <a:p>
            <a:r>
              <a:rPr lang="hu-HU" sz="1900" dirty="0"/>
              <a:t>Önvezető autók</a:t>
            </a:r>
          </a:p>
          <a:p>
            <a:r>
              <a:rPr lang="hu-HU" sz="1900" dirty="0"/>
              <a:t>Termék minőség ellenőrzés</a:t>
            </a:r>
          </a:p>
          <a:p>
            <a:r>
              <a:rPr lang="hu-HU" sz="1900" dirty="0"/>
              <a:t>Automatizálás</a:t>
            </a:r>
          </a:p>
          <a:p>
            <a:r>
              <a:rPr lang="hu-HU" sz="1900" dirty="0"/>
              <a:t>Arc felismerés</a:t>
            </a:r>
          </a:p>
          <a:p>
            <a:r>
              <a:rPr lang="hu-HU" sz="1900" dirty="0"/>
              <a:t>Művészeti tárgyak digitalizálása</a:t>
            </a:r>
          </a:p>
          <a:p>
            <a:r>
              <a:rPr lang="hu-HU" sz="1900" dirty="0"/>
              <a:t>Domborzati felmérések</a:t>
            </a:r>
          </a:p>
          <a:p>
            <a:endParaRPr lang="hu-HU" sz="19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F688EC2-869E-FFB6-A9D0-2BB14DE1E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6" r="2" b="32870"/>
          <a:stretch/>
        </p:blipFill>
        <p:spPr>
          <a:xfrm>
            <a:off x="4636963" y="10"/>
            <a:ext cx="7555037" cy="338327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712F91A-4FFA-38AB-A6DD-89B95240A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75" r="-2" b="9620"/>
          <a:stretch/>
        </p:blipFill>
        <p:spPr>
          <a:xfrm>
            <a:off x="4639056" y="3474720"/>
            <a:ext cx="7552944" cy="338328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E7709D9-4F40-8C98-34A9-E78CE45E2959}"/>
              </a:ext>
            </a:extLst>
          </p:cNvPr>
          <p:cNvSpPr txBox="1"/>
          <p:nvPr/>
        </p:nvSpPr>
        <p:spPr>
          <a:xfrm>
            <a:off x="5494555" y="6538187"/>
            <a:ext cx="6019331" cy="31980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hu-HU" sz="500" dirty="0">
                <a:solidFill>
                  <a:srgbClr val="FFFFFF"/>
                </a:solidFill>
              </a:rPr>
              <a:t>https://www.researchgate.net/profile/Amaury-Negre/publication/318807041/figure/fig1/AS:614146932473863@1523435447788/Illustration-of-3D-Point-cloud-segmentation-following-the-road-slope-Ground-points-are.png</a:t>
            </a:r>
          </a:p>
          <a:p>
            <a:pPr algn="ctr">
              <a:spcAft>
                <a:spcPts val="600"/>
              </a:spcAft>
            </a:pPr>
            <a:r>
              <a:rPr lang="hu-HU" sz="500" dirty="0">
                <a:solidFill>
                  <a:srgbClr val="FFFFFF"/>
                </a:solidFill>
              </a:rPr>
              <a:t>https://www.esri.com/arcgis-blog/wp-content/uploads/2017/12/blogoverview_smal_cr.png</a:t>
            </a:r>
          </a:p>
          <a:p>
            <a:pPr algn="ctr">
              <a:spcAft>
                <a:spcPts val="600"/>
              </a:spcAft>
            </a:pPr>
            <a:endParaRPr lang="hu-HU" sz="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2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</TotalTime>
  <Words>229</Words>
  <Application>Microsoft Office PowerPoint</Application>
  <PresentationFormat>Szélesvásznú</PresentationFormat>
  <Paragraphs>68</Paragraphs>
  <Slides>11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Office-téma</vt:lpstr>
      <vt:lpstr>3D képalkotás</vt:lpstr>
      <vt:lpstr>Hogyan készülnek?</vt:lpstr>
      <vt:lpstr>Sztereó</vt:lpstr>
      <vt:lpstr>Aktív sztereó</vt:lpstr>
      <vt:lpstr>Lézeres profilalkotás</vt:lpstr>
      <vt:lpstr>Strukturált fény</vt:lpstr>
      <vt:lpstr>Repülési idő (TOF)</vt:lpstr>
      <vt:lpstr>Időkódolt strukturált fény</vt:lpstr>
      <vt:lpstr>3D pontfelhők felhasználása</vt:lpstr>
      <vt:lpstr>Köszönöm a figyelmet!</vt:lpstr>
      <vt:lpstr>㸌촕慎慘ぃ➎繏痐哀獀몛臰럣뗣앣♦12♀♪♪▼3☺▼13♪♪▼31▼▼♪♪♪♪♪♪♪1♥♥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Csóka András</dc:creator>
  <cp:lastModifiedBy>Csóka András</cp:lastModifiedBy>
  <cp:revision>153</cp:revision>
  <dcterms:created xsi:type="dcterms:W3CDTF">2022-09-08T09:32:59Z</dcterms:created>
  <dcterms:modified xsi:type="dcterms:W3CDTF">2022-09-22T06:20:01Z</dcterms:modified>
</cp:coreProperties>
</file>