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n.yolinux.com/cgi-bin/man2html?cgi_command=create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98254" y="2305691"/>
            <a:ext cx="8361229" cy="2098226"/>
          </a:xfrm>
        </p:spPr>
        <p:txBody>
          <a:bodyPr/>
          <a:lstStyle/>
          <a:p>
            <a:r>
              <a:rPr lang="hu-HU" sz="6000" dirty="0"/>
              <a:t>Star </a:t>
            </a:r>
            <a:r>
              <a:rPr lang="hu-HU" sz="6000" dirty="0" err="1" smtClean="0"/>
              <a:t>Ferry</a:t>
            </a:r>
            <a:r>
              <a:rPr lang="hu-HU" sz="6000" dirty="0" smtClean="0"/>
              <a:t> </a:t>
            </a:r>
            <a:r>
              <a:rPr lang="hu-HU" sz="6000" dirty="0"/>
              <a:t>videójáték adatbázis</a:t>
            </a:r>
            <a:r>
              <a:rPr lang="hu-HU" sz="6000" b="1" dirty="0"/>
              <a:t/>
            </a:r>
            <a:br>
              <a:rPr lang="hu-HU" sz="6000" b="1" dirty="0"/>
            </a:br>
            <a:r>
              <a:rPr lang="hu-HU" sz="6000" dirty="0" smtClean="0"/>
              <a:t>próbafeladat</a:t>
            </a:r>
            <a:endParaRPr lang="hu-HU" sz="6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63031" y="4403917"/>
            <a:ext cx="6831673" cy="1086237"/>
          </a:xfrm>
        </p:spPr>
        <p:txBody>
          <a:bodyPr/>
          <a:lstStyle/>
          <a:p>
            <a:r>
              <a:rPr lang="hu-HU" dirty="0" smtClean="0"/>
              <a:t>Készítette: Márton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52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138"/>
          </a:xfrm>
        </p:spPr>
        <p:txBody>
          <a:bodyPr/>
          <a:lstStyle/>
          <a:p>
            <a:r>
              <a:rPr lang="hu-HU" dirty="0" smtClean="0"/>
              <a:t>6.Pont Ütemezés és futtatás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460938"/>
            <a:ext cx="9601200" cy="3857296"/>
          </a:xfrm>
        </p:spPr>
        <p:txBody>
          <a:bodyPr>
            <a:normAutofit/>
          </a:bodyPr>
          <a:lstStyle/>
          <a:p>
            <a:r>
              <a:rPr lang="hu-HU" dirty="0" smtClean="0"/>
              <a:t>A main metódusunk egy végtelen ciklust tartalmaz, mely 20 másodpercenként lefut és futtatja az </a:t>
            </a:r>
            <a:r>
              <a:rPr lang="hu-HU" dirty="0" err="1" smtClean="0"/>
              <a:t>Insertet</a:t>
            </a:r>
            <a:r>
              <a:rPr lang="hu-HU" dirty="0" smtClean="0"/>
              <a:t>. Illetve a könnyebb átláthatóság érdekében ilyenkor azt is kiírja a konzolra, hogy hány sor szerepel az adatbázisban (</a:t>
            </a:r>
            <a:r>
              <a:rPr lang="hu-HU" dirty="0" err="1" smtClean="0"/>
              <a:t>getGameCount</a:t>
            </a:r>
            <a:r>
              <a:rPr lang="hu-HU" dirty="0" smtClean="0"/>
              <a:t>() ) illetve magát az adatbázist is megjeleníti (</a:t>
            </a:r>
            <a:r>
              <a:rPr lang="hu-HU" dirty="0" err="1" smtClean="0"/>
              <a:t>getGames</a:t>
            </a:r>
            <a:r>
              <a:rPr lang="hu-HU" dirty="0" smtClean="0"/>
              <a:t>() ).</a:t>
            </a:r>
          </a:p>
          <a:p>
            <a:endParaRPr lang="hu-HU" dirty="0"/>
          </a:p>
          <a:p>
            <a:r>
              <a:rPr lang="hu-HU" dirty="0" smtClean="0"/>
              <a:t>A java fájlunk futása és a szerver elérhetősége esetén a program időzítetten tölti a </a:t>
            </a:r>
            <a:r>
              <a:rPr lang="hu-HU" dirty="0" err="1" smtClean="0"/>
              <a:t>VideoJáték</a:t>
            </a:r>
            <a:r>
              <a:rPr lang="hu-HU" dirty="0" smtClean="0"/>
              <a:t> táblát.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0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49973" y="2849617"/>
            <a:ext cx="9601200" cy="1485900"/>
          </a:xfrm>
        </p:spPr>
        <p:txBody>
          <a:bodyPr/>
          <a:lstStyle/>
          <a:p>
            <a:pPr algn="ctr"/>
            <a:r>
              <a:rPr lang="hu-HU" dirty="0" smtClean="0"/>
              <a:t>Köszönettel!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49973" y="3746938"/>
            <a:ext cx="9601200" cy="3581400"/>
          </a:xfrm>
        </p:spPr>
        <p:txBody>
          <a:bodyPr/>
          <a:lstStyle/>
          <a:p>
            <a:pPr algn="ctr"/>
            <a:r>
              <a:rPr lang="hu-HU" dirty="0" smtClean="0"/>
              <a:t>Márton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2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a következő: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2541" y="1428750"/>
            <a:ext cx="9601200" cy="32063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1600" dirty="0" smtClean="0"/>
              <a:t>Linux </a:t>
            </a:r>
            <a:r>
              <a:rPr lang="hu-HU" sz="1600" dirty="0"/>
              <a:t>alapon, Oracle, </a:t>
            </a:r>
            <a:r>
              <a:rPr lang="hu-HU" sz="1600" b="1" dirty="0" err="1"/>
              <a:t>Postgre</a:t>
            </a:r>
            <a:r>
              <a:rPr lang="hu-HU" sz="1600" dirty="0"/>
              <a:t> vagy </a:t>
            </a:r>
            <a:r>
              <a:rPr lang="hu-HU" sz="1600" dirty="0" err="1"/>
              <a:t>Apache</a:t>
            </a:r>
            <a:r>
              <a:rPr lang="hu-HU" sz="1600" dirty="0"/>
              <a:t> </a:t>
            </a:r>
            <a:r>
              <a:rPr lang="hu-HU" sz="1600" dirty="0" err="1"/>
              <a:t>Hive</a:t>
            </a:r>
            <a:r>
              <a:rPr lang="hu-HU" sz="1600" dirty="0"/>
              <a:t> adatbázis kezelő platformon hozz létre egy adatbázist, benne két táblával: </a:t>
            </a:r>
            <a:r>
              <a:rPr lang="hu-HU" sz="1600" dirty="0" err="1"/>
              <a:t>Videojatek</a:t>
            </a:r>
            <a:r>
              <a:rPr lang="hu-HU" sz="1600" dirty="0"/>
              <a:t>, </a:t>
            </a:r>
            <a:r>
              <a:rPr lang="hu-HU" sz="1600" dirty="0" err="1"/>
              <a:t>Kiado</a:t>
            </a:r>
            <a:r>
              <a:rPr lang="hu-HU" sz="1600" dirty="0"/>
              <a:t>.</a:t>
            </a:r>
            <a:endParaRPr lang="hu-HU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A kiadó táblában minimálisan szerepeljen a kiadó neve, címe, alapítás dátuma. A táblát előre </a:t>
            </a:r>
            <a:r>
              <a:rPr lang="hu-HU" sz="1600" dirty="0" err="1"/>
              <a:t>töltsd</a:t>
            </a:r>
            <a:r>
              <a:rPr lang="hu-HU" sz="1600" dirty="0"/>
              <a:t> fel sorokkal! A videojáték táblában minimálisan szerepeljen a videojáték neve, kategóriája (FPS, TPS, stb.), fejlesztő, kiadó. </a:t>
            </a:r>
            <a:r>
              <a:rPr lang="hu-HU" sz="1600" dirty="0" err="1"/>
              <a:t>Teremtsd</a:t>
            </a:r>
            <a:r>
              <a:rPr lang="hu-HU" sz="1600" dirty="0"/>
              <a:t> meg a két tábla között a kapcsolatot!</a:t>
            </a:r>
            <a:endParaRPr lang="hu-HU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Hozz létre egy egyszerű töltési folyamatot </a:t>
            </a:r>
            <a:r>
              <a:rPr lang="hu-HU" sz="1600" b="1" dirty="0"/>
              <a:t>Java</a:t>
            </a:r>
            <a:r>
              <a:rPr lang="hu-HU" sz="1600" dirty="0"/>
              <a:t>, Python, </a:t>
            </a:r>
            <a:r>
              <a:rPr lang="hu-HU" sz="1600" dirty="0" err="1"/>
              <a:t>Ruby</a:t>
            </a:r>
            <a:r>
              <a:rPr lang="hu-HU" sz="1600" dirty="0"/>
              <a:t> vagy Scala nyelven. A töltési folyamat a fájlrendszeren tárolt, általad választott formátumú fájlból töltse a videojátékok táblát, ily módon lehetőséget adva új játékok felvételére az adatbázisban. Ütemezd be a töltési folyamatot!</a:t>
            </a:r>
            <a:endParaRPr lang="hu-HU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Készíts rövid dokumentációt a megoldásról, amelyben ismerteted a funkcionalitást, a telepítéshez szükséges infrastruktúrát, a telepítés lépéseit és az üzemeltetési feladatokat! Készíts egy rövid oktató anyagot (pl. prezentáció vagy videó), amiben bemutatod az alkalmazás működését és üzemeltetését</a:t>
            </a:r>
            <a:r>
              <a:rPr lang="hu-HU" sz="1600" dirty="0" smtClean="0"/>
              <a:t>!</a:t>
            </a:r>
            <a:r>
              <a:rPr lang="hu-HU" sz="1600" dirty="0"/>
              <a:t/>
            </a:r>
            <a:br>
              <a:rPr lang="hu-HU" sz="1600" dirty="0"/>
            </a:br>
            <a:endParaRPr lang="hu-HU" sz="16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998482" y="5008680"/>
            <a:ext cx="110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projekt elkészítéséhez </a:t>
            </a:r>
            <a:r>
              <a:rPr lang="hu-HU" dirty="0" err="1" smtClean="0"/>
              <a:t>Postgre</a:t>
            </a:r>
            <a:r>
              <a:rPr lang="hu-HU" dirty="0" smtClean="0"/>
              <a:t> adatbázist használtam, illetve Java nyelven írtam az ütemezett töltési folyamatot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313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60928"/>
            <a:ext cx="9601200" cy="1485900"/>
          </a:xfrm>
        </p:spPr>
        <p:txBody>
          <a:bodyPr/>
          <a:lstStyle/>
          <a:p>
            <a:r>
              <a:rPr lang="hu-HU" dirty="0" smtClean="0"/>
              <a:t>1.Pont A Linux konfigurálása, táblák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822966"/>
            <a:ext cx="9601200" cy="3581400"/>
          </a:xfrm>
        </p:spPr>
        <p:txBody>
          <a:bodyPr/>
          <a:lstStyle/>
          <a:p>
            <a:r>
              <a:rPr lang="hu-HU" dirty="0" smtClean="0"/>
              <a:t>- A terminált megnyitva „</a:t>
            </a:r>
            <a:r>
              <a:rPr lang="hu-HU" i="1" dirty="0" err="1" smtClean="0"/>
              <a:t>psql</a:t>
            </a:r>
            <a:r>
              <a:rPr lang="hu-HU" i="1" dirty="0" smtClean="0"/>
              <a:t>” </a:t>
            </a:r>
            <a:r>
              <a:rPr lang="hu-HU" dirty="0" smtClean="0"/>
              <a:t>paranccsal ellenőrizhetjük, hogy rendszerünkre telepítve van-e a </a:t>
            </a:r>
            <a:r>
              <a:rPr lang="hu-HU" dirty="0" err="1" smtClean="0"/>
              <a:t>PostgreSQL</a:t>
            </a:r>
            <a:r>
              <a:rPr lang="hu-HU" dirty="0" smtClean="0"/>
              <a:t>. Ha a parancs nem ismerhető fel, akkor a „</a:t>
            </a:r>
            <a:r>
              <a:rPr lang="en-US" i="1" kern="150" dirty="0" err="1" smtClean="0">
                <a:latin typeface="Liberation Mono"/>
                <a:ea typeface="Noto Sans Mono CJK SC"/>
                <a:cs typeface="Liberation Mono"/>
              </a:rPr>
              <a:t>sudo</a:t>
            </a:r>
            <a:r>
              <a:rPr lang="en-US" i="1" kern="150" dirty="0" smtClean="0">
                <a:latin typeface="Liberation Mono"/>
                <a:ea typeface="Noto Sans Mono CJK SC"/>
                <a:cs typeface="Liberation Mono"/>
              </a:rPr>
              <a:t> apt-get install </a:t>
            </a:r>
            <a:r>
              <a:rPr lang="en-US" i="1" kern="150" dirty="0" err="1" smtClean="0">
                <a:latin typeface="Liberation Mono"/>
                <a:ea typeface="Noto Sans Mono CJK SC"/>
                <a:cs typeface="Liberation Mono"/>
              </a:rPr>
              <a:t>postgresql</a:t>
            </a:r>
            <a:r>
              <a:rPr lang="hu-HU" kern="150" dirty="0" smtClean="0">
                <a:latin typeface="Liberation Mono"/>
                <a:ea typeface="Noto Sans Mono CJK SC"/>
                <a:cs typeface="Liberation Mono"/>
              </a:rPr>
              <a:t>”letölthetjük a szoftvert. Ezt követően a „</a:t>
            </a:r>
            <a:r>
              <a:rPr lang="en-US" i="1" kern="150" dirty="0" err="1">
                <a:latin typeface="Liberation Mono"/>
                <a:ea typeface="Noto Sans Mono CJK SC"/>
                <a:cs typeface="Liberation Mono"/>
              </a:rPr>
              <a:t>sudo</a:t>
            </a:r>
            <a:r>
              <a:rPr lang="en-US" i="1" kern="150" dirty="0">
                <a:latin typeface="Liberation Mono"/>
                <a:ea typeface="Noto Sans Mono CJK SC"/>
                <a:cs typeface="Liberation Mono"/>
              </a:rPr>
              <a:t> service </a:t>
            </a:r>
            <a:r>
              <a:rPr lang="en-US" i="1" kern="150" dirty="0" err="1">
                <a:latin typeface="Liberation Mono"/>
                <a:ea typeface="Noto Sans Mono CJK SC"/>
                <a:cs typeface="Liberation Mono"/>
              </a:rPr>
              <a:t>postgresql</a:t>
            </a:r>
            <a:r>
              <a:rPr lang="en-US" i="1" kern="150" dirty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en-US" i="1" kern="150" dirty="0" smtClean="0">
                <a:latin typeface="Liberation Mono"/>
                <a:ea typeface="Noto Sans Mono CJK SC"/>
                <a:cs typeface="Liberation Mono"/>
              </a:rPr>
              <a:t>start</a:t>
            </a:r>
            <a:r>
              <a:rPr lang="hu-HU" i="1" kern="150" dirty="0" smtClean="0">
                <a:latin typeface="Liberation Mono"/>
                <a:ea typeface="Noto Sans Mono CJK SC"/>
                <a:cs typeface="Liberation Mono"/>
              </a:rPr>
              <a:t>”</a:t>
            </a:r>
            <a:r>
              <a:rPr lang="hu-HU" kern="150" dirty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hu-HU" kern="150" dirty="0" smtClean="0">
                <a:latin typeface="Liberation Mono"/>
                <a:ea typeface="Noto Sans Mono CJK SC"/>
                <a:cs typeface="Liberation Mono"/>
              </a:rPr>
              <a:t>paranccsal indíthatjuk a szervízt. </a:t>
            </a:r>
            <a:endParaRPr lang="hu-HU" i="1" kern="150" dirty="0" smtClean="0">
              <a:latin typeface="Liberation Mono"/>
              <a:ea typeface="Noto Sans Mono CJK SC"/>
              <a:cs typeface="Liberation Mono"/>
            </a:endParaRPr>
          </a:p>
          <a:p>
            <a:r>
              <a:rPr lang="hu-HU" kern="150" dirty="0" smtClean="0">
                <a:latin typeface="Liberation Mono"/>
                <a:ea typeface="Noto Sans Mono CJK SC"/>
                <a:cs typeface="Liberation Mono"/>
              </a:rPr>
              <a:t>Megfelelő bejelentkezés után a „</a:t>
            </a:r>
            <a:r>
              <a:rPr lang="en-US" i="1" dirty="0">
                <a:latin typeface="Liberation Mono"/>
                <a:ea typeface="Noto Sans Mono CJK SC"/>
                <a:cs typeface="Liberation Mono"/>
              </a:rPr>
              <a:t>/</a:t>
            </a:r>
            <a:r>
              <a:rPr lang="en-US" i="1" dirty="0" err="1">
                <a:latin typeface="Liberation Mono"/>
                <a:ea typeface="Noto Sans Mono CJK SC"/>
                <a:cs typeface="Liberation Mono"/>
              </a:rPr>
              <a:t>usr</a:t>
            </a:r>
            <a:r>
              <a:rPr lang="en-US" i="1" dirty="0">
                <a:latin typeface="Liberation Mono"/>
                <a:ea typeface="Noto Sans Mono CJK SC"/>
                <a:cs typeface="Liberation Mono"/>
              </a:rPr>
              <a:t>/bin/</a:t>
            </a:r>
            <a:r>
              <a:rPr lang="en-US" i="1" dirty="0" err="1">
                <a:latin typeface="Liberation Mono"/>
                <a:ea typeface="Noto Sans Mono CJK SC"/>
                <a:cs typeface="Liberation Mono"/>
                <a:hlinkClick r:id="rId2"/>
              </a:rPr>
              <a:t>createdb</a:t>
            </a:r>
            <a:r>
              <a:rPr lang="en-US" i="1" dirty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en-US" i="1" dirty="0" smtClean="0">
                <a:latin typeface="Liberation Mono"/>
                <a:ea typeface="Noto Sans Mono CJK SC"/>
                <a:cs typeface="Liberation Mono"/>
              </a:rPr>
              <a:t>games</a:t>
            </a:r>
            <a:r>
              <a:rPr lang="hu-HU" i="1" dirty="0" smtClean="0">
                <a:latin typeface="Liberation Mono"/>
                <a:ea typeface="Noto Sans Mono CJK SC"/>
                <a:cs typeface="Liberation Mono"/>
              </a:rPr>
              <a:t>” </a:t>
            </a:r>
            <a:r>
              <a:rPr lang="hu-HU" dirty="0" smtClean="0">
                <a:latin typeface="Liberation Mono"/>
                <a:ea typeface="Noto Sans Mono CJK SC"/>
                <a:cs typeface="Liberation Mono"/>
              </a:rPr>
              <a:t>paranccsal hozhatunk létre adatbázist, ahol a </a:t>
            </a:r>
            <a:r>
              <a:rPr lang="hu-HU" i="1" dirty="0" err="1" smtClean="0">
                <a:latin typeface="Liberation Mono"/>
                <a:ea typeface="Noto Sans Mono CJK SC"/>
                <a:cs typeface="Liberation Mono"/>
              </a:rPr>
              <a:t>games</a:t>
            </a:r>
            <a:r>
              <a:rPr lang="hu-HU" dirty="0" smtClean="0">
                <a:latin typeface="Liberation Mono"/>
                <a:ea typeface="Noto Sans Mono CJK SC"/>
                <a:cs typeface="Liberation Mono"/>
              </a:rPr>
              <a:t> az </a:t>
            </a:r>
            <a:r>
              <a:rPr lang="hu-HU" dirty="0" err="1" smtClean="0">
                <a:latin typeface="Liberation Mono"/>
                <a:ea typeface="Noto Sans Mono CJK SC"/>
                <a:cs typeface="Liberation Mono"/>
              </a:rPr>
              <a:t>adatb</a:t>
            </a:r>
            <a:r>
              <a:rPr lang="hu-HU" dirty="0" smtClean="0">
                <a:latin typeface="Liberation Mono"/>
                <a:ea typeface="Noto Sans Mono CJK SC"/>
                <a:cs typeface="Liberation Mono"/>
              </a:rPr>
              <a:t> tetszőleges nevét takarja.</a:t>
            </a:r>
          </a:p>
          <a:p>
            <a:r>
              <a:rPr lang="hu-HU" dirty="0" smtClean="0">
                <a:latin typeface="Liberation Mono"/>
              </a:rPr>
              <a:t>Végül pedig a </a:t>
            </a:r>
            <a:r>
              <a:rPr lang="hu-HU" i="1" dirty="0" smtClean="0">
                <a:latin typeface="Liberation Mono"/>
              </a:rPr>
              <a:t>„</a:t>
            </a:r>
            <a:r>
              <a:rPr lang="en-US" i="1" kern="150" dirty="0">
                <a:latin typeface="Liberation Mono"/>
                <a:ea typeface="Noto Sans Mono CJK SC"/>
                <a:cs typeface="Liberation Mono"/>
              </a:rPr>
              <a:t>/</a:t>
            </a:r>
            <a:r>
              <a:rPr lang="en-US" i="1" kern="150" dirty="0" err="1">
                <a:latin typeface="Liberation Mono"/>
                <a:ea typeface="Noto Sans Mono CJK SC"/>
                <a:cs typeface="Liberation Mono"/>
              </a:rPr>
              <a:t>usr</a:t>
            </a:r>
            <a:r>
              <a:rPr lang="en-US" i="1" kern="150" dirty="0">
                <a:latin typeface="Liberation Mono"/>
                <a:ea typeface="Noto Sans Mono CJK SC"/>
                <a:cs typeface="Liberation Mono"/>
              </a:rPr>
              <a:t>/bin/</a:t>
            </a:r>
            <a:r>
              <a:rPr lang="en-US" i="1" kern="150" dirty="0" err="1">
                <a:latin typeface="Liberation Mono"/>
                <a:ea typeface="Noto Sans Mono CJK SC"/>
                <a:cs typeface="Liberation Mono"/>
              </a:rPr>
              <a:t>psql</a:t>
            </a:r>
            <a:r>
              <a:rPr lang="en-US" i="1" kern="150" dirty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en-US" i="1" kern="150" dirty="0" smtClean="0">
                <a:latin typeface="Liberation Mono"/>
                <a:ea typeface="Noto Sans Mono CJK SC"/>
                <a:cs typeface="Liberation Mono"/>
              </a:rPr>
              <a:t>games</a:t>
            </a:r>
            <a:r>
              <a:rPr lang="hu-HU" kern="150" dirty="0" smtClean="0">
                <a:latin typeface="Liberation Mono"/>
                <a:ea typeface="Noto Sans Mono CJK SC"/>
                <a:cs typeface="Liberation Mono"/>
              </a:rPr>
              <a:t>” paranccsal tudunk belépni az adatbázisunkba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endParaRPr lang="hu-HU" dirty="0"/>
          </a:p>
          <a:p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4716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20518"/>
            <a:ext cx="9601200" cy="1485900"/>
          </a:xfrm>
        </p:spPr>
        <p:txBody>
          <a:bodyPr/>
          <a:lstStyle/>
          <a:p>
            <a:r>
              <a:rPr lang="hu-HU" dirty="0" smtClean="0"/>
              <a:t>2.Pont Táblák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870288"/>
            <a:ext cx="9601200" cy="411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A Kiadó és videojáték táblákat a következő parancsokkal hozhatjuk létre: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71600" y="1456356"/>
            <a:ext cx="4133273" cy="219547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create table IF NOT EXISTS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(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nev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char(20) UNIQUE NOT NULL,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cim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char(200),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alapitas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date,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PRIMARY KEY(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nev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) );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849008" y="1456356"/>
            <a:ext cx="6096000" cy="3842077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create table IF NOT EXISTS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VideoJatek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(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jatekId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serial PRIMARY KEY,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nev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char(20) NOT NULL,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kategoria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fejleszto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char(20),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	CONSTRAINT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fk_kiado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     FOREIGN KEY(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)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         REFERENCES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(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nev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));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1681654" y="5475890"/>
            <a:ext cx="442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Ahol a </a:t>
            </a:r>
            <a:r>
              <a:rPr lang="hu-HU" dirty="0" err="1" smtClean="0"/>
              <a:t>Kiado</a:t>
            </a:r>
            <a:r>
              <a:rPr lang="hu-HU" dirty="0" smtClean="0"/>
              <a:t> tábla egyedi és elsődleges kulcs </a:t>
            </a:r>
            <a:r>
              <a:rPr lang="hu-HU" b="1" i="1" dirty="0" err="1" smtClean="0"/>
              <a:t>nev</a:t>
            </a:r>
            <a:r>
              <a:rPr lang="hu-HU" dirty="0" smtClean="0"/>
              <a:t> oszlopát összekötöttük a </a:t>
            </a:r>
            <a:r>
              <a:rPr lang="hu-HU" dirty="0" err="1" smtClean="0"/>
              <a:t>Videjáték</a:t>
            </a:r>
            <a:r>
              <a:rPr lang="hu-HU" dirty="0" smtClean="0"/>
              <a:t> </a:t>
            </a:r>
            <a:r>
              <a:rPr lang="hu-HU" b="1" i="1" dirty="0" err="1" smtClean="0"/>
              <a:t>kiado</a:t>
            </a:r>
            <a:r>
              <a:rPr lang="hu-HU" dirty="0" smtClean="0"/>
              <a:t> oszlopával.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695090" y="5543417"/>
            <a:ext cx="212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≠"/>
            </a:pPr>
            <a:r>
              <a:rPr lang="hu-HU" dirty="0" err="1" smtClean="0"/>
              <a:t>Set</a:t>
            </a:r>
            <a:r>
              <a:rPr lang="hu-HU" dirty="0" smtClean="0"/>
              <a:t> null</a:t>
            </a:r>
          </a:p>
          <a:p>
            <a:pPr marL="285750" indent="-285750">
              <a:buFont typeface="Franklin Gothic Book" panose="020B0503020102020204" pitchFamily="34" charset="0"/>
              <a:buChar char="≠"/>
            </a:pPr>
            <a:r>
              <a:rPr lang="hu-HU" dirty="0" err="1" smtClean="0"/>
              <a:t>Cascade</a:t>
            </a:r>
            <a:endParaRPr lang="hu-HU" dirty="0" smtClean="0"/>
          </a:p>
          <a:p>
            <a:pPr marL="285750" indent="-285750">
              <a:buFontTx/>
              <a:buChar char="?"/>
            </a:pP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0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20518"/>
            <a:ext cx="9601200" cy="1485900"/>
          </a:xfrm>
        </p:spPr>
        <p:txBody>
          <a:bodyPr/>
          <a:lstStyle/>
          <a:p>
            <a:r>
              <a:rPr lang="hu-HU" dirty="0"/>
              <a:t>3</a:t>
            </a:r>
            <a:r>
              <a:rPr lang="hu-HU" dirty="0" smtClean="0"/>
              <a:t>.Pont Táblák feltöltése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870288"/>
            <a:ext cx="9601200" cy="8361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A Kiadó és videojáték táblákat a következő parancsokkal tölthetjük fel:</a:t>
            </a:r>
            <a:br>
              <a:rPr lang="hu-HU" dirty="0" smtClean="0"/>
            </a:br>
            <a:r>
              <a:rPr lang="hu-HU" dirty="0" smtClean="0"/>
              <a:t>(Fontos először a </a:t>
            </a:r>
            <a:r>
              <a:rPr lang="hu-HU" dirty="0" err="1" smtClean="0"/>
              <a:t>Kiado</a:t>
            </a:r>
            <a:r>
              <a:rPr lang="hu-HU" dirty="0" smtClean="0"/>
              <a:t> táblát feltöltenünk, különben a </a:t>
            </a:r>
            <a:r>
              <a:rPr lang="hu-HU" i="1" dirty="0" smtClean="0"/>
              <a:t>No Action </a:t>
            </a:r>
            <a:r>
              <a:rPr lang="hu-HU" dirty="0" smtClean="0"/>
              <a:t>fajtájú </a:t>
            </a:r>
            <a:r>
              <a:rPr lang="hu-HU" dirty="0" err="1" smtClean="0"/>
              <a:t>foreign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miatt a </a:t>
            </a:r>
            <a:r>
              <a:rPr lang="hu-HU" dirty="0" err="1" smtClean="0"/>
              <a:t>videoJáték</a:t>
            </a:r>
            <a:r>
              <a:rPr lang="hu-HU" dirty="0" smtClean="0"/>
              <a:t> tábla feltöltése hibát jelezne.)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576552" y="1855338"/>
            <a:ext cx="6096000" cy="17389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INSERT INTO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VALUES 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('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WowKiado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 , '1013 Petofi Sandor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utca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2' , '2002-02-02'),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('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CodKiado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 , '1013 Petofi Sandor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utca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1' , '2017-03-14'),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('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NFSKiado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 , '1013 Petofi Sandor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utca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3' , '2003-03-04');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576551" y="3932383"/>
            <a:ext cx="7094483" cy="17389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1415"/>
              </a:spcAft>
            </a:pP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INSERT INTO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VideoJatek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VALUES </a:t>
            </a:r>
            <a:endParaRPr lang="hu-HU" kern="150" dirty="0" smtClean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( 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2 , 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Worldofwarcraft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', 'FPS','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WowFejleszto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','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WowKiado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'), </a:t>
            </a:r>
            <a:endParaRPr lang="hu-HU" kern="150" dirty="0" smtClean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(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1,'Call of Duty','FPS','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CodFejleszto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', 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CodKiado</a:t>
            </a: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'),</a:t>
            </a:r>
            <a:endParaRPr lang="hu-HU" kern="150" dirty="0" smtClean="0">
              <a:latin typeface="Liberation Mono"/>
              <a:ea typeface="Noto Sans Mono CJK SC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(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3,'Need for 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Speed','Open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World</a:t>
            </a:r>
            <a:r>
              <a:rPr lang="hu-HU" kern="150" dirty="0" smtClean="0">
                <a:latin typeface="Liberation Mono"/>
                <a:ea typeface="Noto Sans Mono CJK SC"/>
                <a:cs typeface="Liberation Mono"/>
              </a:rPr>
              <a:t> </a:t>
            </a:r>
            <a:r>
              <a:rPr lang="en-US" kern="150" dirty="0" smtClean="0">
                <a:latin typeface="Liberation Mono"/>
                <a:ea typeface="Noto Sans Mono CJK SC"/>
                <a:cs typeface="Liberation Mono"/>
              </a:rPr>
              <a:t>racing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','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NFSFejleszto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','</a:t>
            </a:r>
            <a:r>
              <a:rPr lang="en-US" kern="150" dirty="0" err="1">
                <a:latin typeface="Liberation Mono"/>
                <a:ea typeface="Noto Sans Mono CJK SC"/>
                <a:cs typeface="Liberation Mono"/>
              </a:rPr>
              <a:t>NFSKiado</a:t>
            </a:r>
            <a:r>
              <a:rPr lang="en-US" kern="150" dirty="0">
                <a:latin typeface="Liberation Mono"/>
                <a:ea typeface="Noto Sans Mono CJK SC"/>
                <a:cs typeface="Liberation Mono"/>
              </a:rPr>
              <a:t>');</a:t>
            </a:r>
            <a:endParaRPr lang="hu-HU" kern="150" dirty="0">
              <a:latin typeface="Liberation Mono"/>
              <a:ea typeface="Noto Sans Mono CJK SC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178270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5475" y="212834"/>
            <a:ext cx="9601200" cy="1485900"/>
          </a:xfrm>
        </p:spPr>
        <p:txBody>
          <a:bodyPr/>
          <a:lstStyle/>
          <a:p>
            <a:r>
              <a:rPr lang="hu-HU" dirty="0" smtClean="0"/>
              <a:t>4.Pont A betöltő 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45475" y="972863"/>
            <a:ext cx="9601200" cy="94002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feladat szemléltetéséhez </a:t>
            </a:r>
            <a:r>
              <a:rPr lang="hu-HU" dirty="0" err="1" smtClean="0"/>
              <a:t>csv</a:t>
            </a:r>
            <a:r>
              <a:rPr lang="hu-HU" dirty="0" smtClean="0"/>
              <a:t>. kiterjesztésű fájlt választottam, melyben a </a:t>
            </a:r>
            <a:r>
              <a:rPr lang="hu-HU" i="1" dirty="0" err="1" smtClean="0"/>
              <a:t>pontossvessző</a:t>
            </a:r>
            <a:r>
              <a:rPr lang="hu-HU" i="1" dirty="0" smtClean="0"/>
              <a:t> (;)</a:t>
            </a:r>
            <a:r>
              <a:rPr lang="hu-HU" dirty="0" smtClean="0"/>
              <a:t> karaktert használtam elválasztő karakterként. A fájl a következőképp néz ki:</a:t>
            </a:r>
            <a:r>
              <a:rPr lang="hu-HU" i="1" dirty="0" smtClean="0"/>
              <a:t> </a:t>
            </a:r>
            <a:endParaRPr lang="hu-HU" dirty="0"/>
          </a:p>
        </p:txBody>
      </p:sp>
      <p:pic>
        <p:nvPicPr>
          <p:cNvPr id="1026" name="Picture 2" descr="https://scontent.xx.fbcdn.net/v/t1.15752-0/p403x403/175909331_4277036365653463_6712301600356455689_n.png?_nc_cat=102&amp;ccb=1-3&amp;_nc_sid=aee45a&amp;_nc_ohc=xONK2rioFUMAX8y7Y5P&amp;_nc_ad=z-m&amp;_nc_cid=0&amp;_nc_ht=scontent.xx&amp;tp=30&amp;oh=ae6fbdce1d7851b0e6d134ef1b24298a&amp;oe=60A4B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75" y="1912883"/>
            <a:ext cx="8108732" cy="486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44366"/>
            <a:ext cx="9601200" cy="806669"/>
          </a:xfrm>
        </p:spPr>
        <p:txBody>
          <a:bodyPr/>
          <a:lstStyle/>
          <a:p>
            <a:r>
              <a:rPr lang="hu-HU" dirty="0" smtClean="0"/>
              <a:t>5.Pont Betöltő program/1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161392"/>
            <a:ext cx="9601200" cy="1066801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betöltő programot Java nyelven írtam és JDBC </a:t>
            </a:r>
            <a:r>
              <a:rPr lang="hu-HU" dirty="0" err="1" smtClean="0"/>
              <a:t>apit</a:t>
            </a:r>
            <a:r>
              <a:rPr lang="hu-HU" dirty="0" smtClean="0"/>
              <a:t> használtam a program adatbázissal való összekötéséhez.</a:t>
            </a:r>
            <a:br>
              <a:rPr lang="hu-HU" dirty="0" smtClean="0"/>
            </a:br>
            <a:r>
              <a:rPr lang="hu-HU" dirty="0" smtClean="0"/>
              <a:t>A JDBC </a:t>
            </a:r>
            <a:r>
              <a:rPr lang="hu-HU" dirty="0" err="1" smtClean="0"/>
              <a:t>connection</a:t>
            </a:r>
            <a:r>
              <a:rPr lang="hu-HU" dirty="0" smtClean="0"/>
              <a:t> létrehozásához szükségünk van </a:t>
            </a:r>
            <a:r>
              <a:rPr lang="hu-HU" dirty="0" err="1" smtClean="0"/>
              <a:t>URLre</a:t>
            </a:r>
            <a:r>
              <a:rPr lang="hu-HU" dirty="0" smtClean="0"/>
              <a:t>, ami jelen esetben a </a:t>
            </a:r>
            <a:r>
              <a:rPr lang="hu-HU" dirty="0" err="1" smtClean="0"/>
              <a:t>localhost</a:t>
            </a:r>
            <a:r>
              <a:rPr lang="hu-HU" dirty="0" smtClean="0"/>
              <a:t> 5432-es </a:t>
            </a:r>
            <a:r>
              <a:rPr lang="hu-HU" dirty="0" err="1" smtClean="0"/>
              <a:t>portján</a:t>
            </a:r>
            <a:r>
              <a:rPr lang="hu-HU" dirty="0" smtClean="0"/>
              <a:t> fut, illetve egy felhasználó-jelszó párosra, amihez létrehoztam a szerveren egy </a:t>
            </a:r>
            <a:r>
              <a:rPr lang="hu-HU" dirty="0" err="1" smtClean="0"/>
              <a:t>StarF-StarF</a:t>
            </a:r>
            <a:r>
              <a:rPr lang="hu-HU" dirty="0" smtClean="0"/>
              <a:t> párost. Ehhez a </a:t>
            </a:r>
            <a:r>
              <a:rPr lang="hu-HU" dirty="0" err="1" smtClean="0"/>
              <a:t>pgAdmin</a:t>
            </a:r>
            <a:r>
              <a:rPr lang="hu-HU" dirty="0" smtClean="0"/>
              <a:t> III </a:t>
            </a:r>
            <a:r>
              <a:rPr lang="hu-HU" dirty="0" err="1" smtClean="0"/>
              <a:t>gui</a:t>
            </a:r>
            <a:r>
              <a:rPr lang="hu-HU" dirty="0" smtClean="0"/>
              <a:t> segítségét vettem igénybe.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60" y="2228194"/>
            <a:ext cx="8048625" cy="12477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25" y="3976195"/>
            <a:ext cx="9105900" cy="16383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721725" y="3606863"/>
            <a:ext cx="344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Majd kapcsolódtam a szerverhez: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496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44366"/>
            <a:ext cx="9601200" cy="806669"/>
          </a:xfrm>
        </p:spPr>
        <p:txBody>
          <a:bodyPr/>
          <a:lstStyle/>
          <a:p>
            <a:r>
              <a:rPr lang="hu-HU" dirty="0" smtClean="0"/>
              <a:t>5.Pont Betöltő program/2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161392"/>
            <a:ext cx="9601200" cy="1066801"/>
          </a:xfrm>
        </p:spPr>
        <p:txBody>
          <a:bodyPr>
            <a:normAutofit/>
          </a:bodyPr>
          <a:lstStyle/>
          <a:p>
            <a:r>
              <a:rPr lang="hu-HU" dirty="0" smtClean="0"/>
              <a:t>Ezt követően egy </a:t>
            </a:r>
            <a:r>
              <a:rPr lang="hu-HU" dirty="0" err="1" smtClean="0"/>
              <a:t>preparedStatement</a:t>
            </a:r>
            <a:r>
              <a:rPr lang="hu-HU" dirty="0" smtClean="0"/>
              <a:t> segítségével dinamikusan tölthető </a:t>
            </a:r>
            <a:r>
              <a:rPr lang="hu-HU" dirty="0" err="1" smtClean="0"/>
              <a:t>sql</a:t>
            </a:r>
            <a:r>
              <a:rPr lang="hu-HU" dirty="0" smtClean="0"/>
              <a:t> parancsot adtam át: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721725" y="3606863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Majd beolvastam a .</a:t>
            </a:r>
            <a:r>
              <a:rPr lang="hu-HU" dirty="0" err="1" smtClean="0"/>
              <a:t>csv</a:t>
            </a:r>
            <a:r>
              <a:rPr lang="hu-HU" dirty="0" smtClean="0"/>
              <a:t> betöltő fájlt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25" y="1854263"/>
            <a:ext cx="9648825" cy="1752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4033853"/>
            <a:ext cx="8858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244366"/>
            <a:ext cx="4282965" cy="1426779"/>
          </a:xfrm>
        </p:spPr>
        <p:txBody>
          <a:bodyPr/>
          <a:lstStyle/>
          <a:p>
            <a:r>
              <a:rPr lang="hu-HU" dirty="0" smtClean="0"/>
              <a:t>5.Pont Betöltő program/3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6496" y="2338550"/>
            <a:ext cx="4388069" cy="2370083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Végül pedig </a:t>
            </a:r>
            <a:r>
              <a:rPr lang="hu-HU" dirty="0" err="1" smtClean="0"/>
              <a:t>végigmentem</a:t>
            </a:r>
            <a:r>
              <a:rPr lang="hu-HU" dirty="0" smtClean="0"/>
              <a:t> a .</a:t>
            </a:r>
            <a:r>
              <a:rPr lang="hu-HU" dirty="0" err="1" smtClean="0"/>
              <a:t>csv</a:t>
            </a:r>
            <a:r>
              <a:rPr lang="hu-HU" dirty="0" smtClean="0"/>
              <a:t> fájl sorain és átalakítottam őket </a:t>
            </a:r>
            <a:r>
              <a:rPr lang="hu-HU" dirty="0" err="1" smtClean="0"/>
              <a:t>sql</a:t>
            </a:r>
            <a:r>
              <a:rPr lang="hu-HU" dirty="0" smtClean="0"/>
              <a:t> parancsokká</a:t>
            </a:r>
          </a:p>
          <a:p>
            <a:r>
              <a:rPr lang="hu-HU" dirty="0" smtClean="0"/>
              <a:t>Illetve a </a:t>
            </a:r>
            <a:r>
              <a:rPr lang="hu-HU" dirty="0" err="1" smtClean="0"/>
              <a:t>count</a:t>
            </a:r>
            <a:r>
              <a:rPr lang="hu-HU" dirty="0" smtClean="0"/>
              <a:t> segítségével egy optimalizálási pont került a programba, mely </a:t>
            </a:r>
            <a:r>
              <a:rPr lang="hu-HU" dirty="0"/>
              <a:t>20 input </a:t>
            </a:r>
            <a:r>
              <a:rPr lang="hu-HU" dirty="0" smtClean="0"/>
              <a:t>soronként futtatja az </a:t>
            </a:r>
            <a:r>
              <a:rPr lang="hu-HU" dirty="0" err="1" smtClean="0"/>
              <a:t>sql</a:t>
            </a:r>
            <a:r>
              <a:rPr lang="hu-HU" dirty="0" smtClean="0"/>
              <a:t> parancsot, illetve az ciklus után a maradékot. (</a:t>
            </a:r>
            <a:r>
              <a:rPr lang="hu-HU" dirty="0" err="1" smtClean="0"/>
              <a:t>batchSize</a:t>
            </a:r>
            <a:r>
              <a:rPr lang="hu-HU" dirty="0" smtClean="0"/>
              <a:t> = 20)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0"/>
            <a:ext cx="6276975" cy="6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418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106</TotalTime>
  <Words>633</Words>
  <Application>Microsoft Office PowerPoint</Application>
  <PresentationFormat>Szélesvásznú</PresentationFormat>
  <Paragraphs>60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Liberation Mono</vt:lpstr>
      <vt:lpstr>Noto Sans Mono CJK SC</vt:lpstr>
      <vt:lpstr>Wingdings</vt:lpstr>
      <vt:lpstr>Crop</vt:lpstr>
      <vt:lpstr>Star Ferry videójáték adatbázis próbafeladat</vt:lpstr>
      <vt:lpstr>A feladat a következő:</vt:lpstr>
      <vt:lpstr>1.Pont A Linux konfigurálása, táblák létrehozása</vt:lpstr>
      <vt:lpstr>2.Pont Táblák létrehozása</vt:lpstr>
      <vt:lpstr>3.Pont Táblák feltöltése</vt:lpstr>
      <vt:lpstr>4.Pont A betöltő file</vt:lpstr>
      <vt:lpstr>5.Pont Betöltő program/1</vt:lpstr>
      <vt:lpstr>5.Pont Betöltő program/2</vt:lpstr>
      <vt:lpstr>5.Pont Betöltő program/3</vt:lpstr>
      <vt:lpstr>6.Pont Ütemezés és futtatás</vt:lpstr>
      <vt:lpstr>Köszönettel!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Ferry videójáték adatbázis próbafeladat</dc:title>
  <dc:creator>Steve Marton</dc:creator>
  <cp:lastModifiedBy>Steve Marton</cp:lastModifiedBy>
  <cp:revision>11</cp:revision>
  <dcterms:created xsi:type="dcterms:W3CDTF">2021-04-21T12:02:32Z</dcterms:created>
  <dcterms:modified xsi:type="dcterms:W3CDTF">2021-04-21T13:48:34Z</dcterms:modified>
</cp:coreProperties>
</file>