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8" r:id="rId5"/>
    <p:sldId id="269" r:id="rId6"/>
    <p:sldId id="260" r:id="rId7"/>
    <p:sldId id="270" r:id="rId8"/>
    <p:sldId id="259" r:id="rId9"/>
    <p:sldId id="261" r:id="rId10"/>
    <p:sldId id="265" r:id="rId11"/>
    <p:sldId id="263" r:id="rId12"/>
    <p:sldId id="262" r:id="rId13"/>
    <p:sldId id="266" r:id="rId14"/>
    <p:sldId id="275" r:id="rId15"/>
    <p:sldId id="267" r:id="rId16"/>
    <p:sldId id="271" r:id="rId17"/>
    <p:sldId id="272" r:id="rId18"/>
    <p:sldId id="274" r:id="rId19"/>
    <p:sldId id="273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88129" autoAdjust="0"/>
  </p:normalViewPr>
  <p:slideViewPr>
    <p:cSldViewPr>
      <p:cViewPr varScale="1">
        <p:scale>
          <a:sx n="73" d="100"/>
          <a:sy n="73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FC9BC-BE9E-400C-9ECB-44A05117F9C6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A585D-30B9-4E60-A5AE-3CE42600EE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játék bemutatása – 1 perc // 2. dia</a:t>
            </a:r>
          </a:p>
          <a:p>
            <a:r>
              <a:rPr lang="hu-HU" dirty="0"/>
              <a:t>Ki mit figyelt meg</a:t>
            </a:r>
            <a:r>
              <a:rPr lang="hu-HU" baseline="0" dirty="0"/>
              <a:t> - 4 perc // 3. dia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0369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hu-HU" baseline="0" dirty="0"/>
              <a:t> perc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40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40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uj</a:t>
            </a:r>
            <a:r>
              <a:rPr lang="hu-HU" dirty="0"/>
              <a:t>[i + 7] = pakli[21 - (i - 1) * 3];</a:t>
            </a:r>
          </a:p>
          <a:p>
            <a:r>
              <a:rPr lang="hu-HU" i="1" dirty="0"/>
              <a:t>A pirosakat kell figyelni, a többi mindegy,</a:t>
            </a:r>
          </a:p>
          <a:p>
            <a:r>
              <a:rPr lang="hu-HU" i="1" dirty="0"/>
              <a:t>Vagy amelyik oszlop, az indul 20-ról, de akkor +1keverés kell!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4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9766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Ld.: 01minta.txt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3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0303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835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/>
              <a:t>Nyilak: a felszedés sorrendje, szabadon választható</a:t>
            </a:r>
          </a:p>
          <a:p>
            <a:endParaRPr lang="hu-HU" baseline="0" dirty="0"/>
          </a:p>
          <a:p>
            <a:r>
              <a:rPr lang="hu-HU" baseline="0" dirty="0"/>
              <a:t>1 perc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4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4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lett a +3-al?</a:t>
            </a:r>
          </a:p>
          <a:p>
            <a:endParaRPr lang="hu-HU" dirty="0"/>
          </a:p>
          <a:p>
            <a:r>
              <a:rPr lang="hu-HU" dirty="0"/>
              <a:t>2 perc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4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A585D-30B9-4E60-A5AE-3CE42600EE18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4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23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97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625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7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33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44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25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03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0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44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31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B628-A22D-41EE-82F2-C5D62104D724}" type="datetimeFigureOut">
              <a:rPr lang="hu-HU" smtClean="0"/>
              <a:t>2023. 09. 09.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6A31-6BA0-4C1A-9BB9-83882750EB5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35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Gondolatolvasó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Melyik kártyára gondoltam?</a:t>
            </a:r>
          </a:p>
        </p:txBody>
      </p:sp>
    </p:spTree>
    <p:extLst>
      <p:ext uri="{BB962C8B-B14F-4D97-AF65-F5344CB8AC3E}">
        <p14:creationId xmlns:p14="http://schemas.microsoft.com/office/powerpoint/2010/main" val="216707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 – </a:t>
            </a:r>
            <a:r>
              <a:rPr lang="hu-HU" dirty="0"/>
              <a:t>Melyik lap, hova került?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Csoportba foglalás 8"/>
          <p:cNvGrpSpPr/>
          <p:nvPr/>
        </p:nvGrpSpPr>
        <p:grpSpPr>
          <a:xfrm>
            <a:off x="251520" y="2627620"/>
            <a:ext cx="2160240" cy="369332"/>
            <a:chOff x="755576" y="2276872"/>
            <a:chExt cx="2160240" cy="369332"/>
          </a:xfrm>
        </p:grpSpPr>
        <p:sp>
          <p:nvSpPr>
            <p:cNvPr id="6" name="Szövegdoboz 5"/>
            <p:cNvSpPr txBox="1"/>
            <p:nvPr/>
          </p:nvSpPr>
          <p:spPr>
            <a:xfrm>
              <a:off x="75557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1.</a:t>
              </a:r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169232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2.</a:t>
              </a:r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2556422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3.</a:t>
              </a:r>
            </a:p>
          </p:txBody>
        </p:sp>
      </p:grpSp>
      <p:grpSp>
        <p:nvGrpSpPr>
          <p:cNvPr id="13" name="Csoportba foglalás 12"/>
          <p:cNvGrpSpPr/>
          <p:nvPr/>
        </p:nvGrpSpPr>
        <p:grpSpPr>
          <a:xfrm>
            <a:off x="3163750" y="2627620"/>
            <a:ext cx="2160240" cy="369332"/>
            <a:chOff x="755576" y="2276872"/>
            <a:chExt cx="2160240" cy="369332"/>
          </a:xfrm>
        </p:grpSpPr>
        <p:sp>
          <p:nvSpPr>
            <p:cNvPr id="14" name="Szövegdoboz 13"/>
            <p:cNvSpPr txBox="1"/>
            <p:nvPr/>
          </p:nvSpPr>
          <p:spPr>
            <a:xfrm>
              <a:off x="75557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1.</a:t>
              </a:r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169232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2.</a:t>
              </a:r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2556422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3.</a:t>
              </a:r>
            </a:p>
          </p:txBody>
        </p:sp>
      </p:grpSp>
      <p:grpSp>
        <p:nvGrpSpPr>
          <p:cNvPr id="22" name="Csoportba foglalás 21"/>
          <p:cNvGrpSpPr/>
          <p:nvPr/>
        </p:nvGrpSpPr>
        <p:grpSpPr>
          <a:xfrm>
            <a:off x="107504" y="3089285"/>
            <a:ext cx="2376264" cy="3681700"/>
            <a:chOff x="899592" y="2771636"/>
            <a:chExt cx="2376264" cy="3681700"/>
          </a:xfrm>
        </p:grpSpPr>
        <p:sp>
          <p:nvSpPr>
            <p:cNvPr id="4" name="Szövegdoboz 3"/>
            <p:cNvSpPr txBox="1"/>
            <p:nvPr/>
          </p:nvSpPr>
          <p:spPr>
            <a:xfrm>
              <a:off x="1012574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2022556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2941280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1035846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2007046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2964552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1035846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2007046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2964552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33" name="Szövegdoboz 32"/>
            <p:cNvSpPr txBox="1"/>
            <p:nvPr/>
          </p:nvSpPr>
          <p:spPr>
            <a:xfrm>
              <a:off x="89959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190181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837916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899592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1901812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2837916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89959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190181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2837916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42" name="Szövegdoboz 41"/>
            <p:cNvSpPr txBox="1"/>
            <p:nvPr/>
          </p:nvSpPr>
          <p:spPr>
            <a:xfrm>
              <a:off x="899592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43" name="Szövegdoboz 42"/>
            <p:cNvSpPr txBox="1"/>
            <p:nvPr/>
          </p:nvSpPr>
          <p:spPr>
            <a:xfrm>
              <a:off x="1907704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sp>
          <p:nvSpPr>
            <p:cNvPr id="44" name="Szövegdoboz 43"/>
            <p:cNvSpPr txBox="1"/>
            <p:nvPr/>
          </p:nvSpPr>
          <p:spPr>
            <a:xfrm>
              <a:off x="2837916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2987824" y="3098577"/>
            <a:ext cx="2389918" cy="3681700"/>
            <a:chOff x="885938" y="2771636"/>
            <a:chExt cx="2389918" cy="3681700"/>
          </a:xfrm>
        </p:grpSpPr>
        <p:sp>
          <p:nvSpPr>
            <p:cNvPr id="46" name="Szövegdoboz 45"/>
            <p:cNvSpPr txBox="1"/>
            <p:nvPr/>
          </p:nvSpPr>
          <p:spPr>
            <a:xfrm>
              <a:off x="885938" y="27716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sp>
          <p:nvSpPr>
            <p:cNvPr id="47" name="Szövegdoboz 46"/>
            <p:cNvSpPr txBox="1"/>
            <p:nvPr/>
          </p:nvSpPr>
          <p:spPr>
            <a:xfrm>
              <a:off x="1895920" y="27716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48" name="Szövegdoboz 47"/>
            <p:cNvSpPr txBox="1"/>
            <p:nvPr/>
          </p:nvSpPr>
          <p:spPr>
            <a:xfrm>
              <a:off x="2814644" y="27716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</p:txBody>
        </p:sp>
        <p:sp>
          <p:nvSpPr>
            <p:cNvPr id="49" name="Szövegdoboz 48"/>
            <p:cNvSpPr txBox="1"/>
            <p:nvPr/>
          </p:nvSpPr>
          <p:spPr>
            <a:xfrm>
              <a:off x="909210" y="32849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0" name="Szövegdoboz 49"/>
            <p:cNvSpPr txBox="1"/>
            <p:nvPr/>
          </p:nvSpPr>
          <p:spPr>
            <a:xfrm>
              <a:off x="2007046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2964552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52" name="Szövegdoboz 51"/>
            <p:cNvSpPr txBox="1"/>
            <p:nvPr/>
          </p:nvSpPr>
          <p:spPr>
            <a:xfrm>
              <a:off x="1035846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3" name="Szövegdoboz 52"/>
            <p:cNvSpPr txBox="1"/>
            <p:nvPr/>
          </p:nvSpPr>
          <p:spPr>
            <a:xfrm>
              <a:off x="1880410" y="386104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54" name="Szövegdoboz 53"/>
            <p:cNvSpPr txBox="1"/>
            <p:nvPr/>
          </p:nvSpPr>
          <p:spPr>
            <a:xfrm>
              <a:off x="2837916" y="386104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89959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190181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7" name="Szövegdoboz 56"/>
            <p:cNvSpPr txBox="1"/>
            <p:nvPr/>
          </p:nvSpPr>
          <p:spPr>
            <a:xfrm>
              <a:off x="2964553" y="4427820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8" name="Szövegdoboz 57"/>
            <p:cNvSpPr txBox="1"/>
            <p:nvPr/>
          </p:nvSpPr>
          <p:spPr>
            <a:xfrm>
              <a:off x="1026229" y="500388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59" name="Szövegdoboz 58"/>
            <p:cNvSpPr txBox="1"/>
            <p:nvPr/>
          </p:nvSpPr>
          <p:spPr>
            <a:xfrm>
              <a:off x="2028449" y="500388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60" name="Szövegdoboz 59"/>
            <p:cNvSpPr txBox="1"/>
            <p:nvPr/>
          </p:nvSpPr>
          <p:spPr>
            <a:xfrm>
              <a:off x="2837916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</p:txBody>
        </p:sp>
        <p:sp>
          <p:nvSpPr>
            <p:cNvPr id="61" name="Szövegdoboz 60"/>
            <p:cNvSpPr txBox="1"/>
            <p:nvPr/>
          </p:nvSpPr>
          <p:spPr>
            <a:xfrm>
              <a:off x="89959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62" name="Szövegdoboz 61"/>
            <p:cNvSpPr txBox="1"/>
            <p:nvPr/>
          </p:nvSpPr>
          <p:spPr>
            <a:xfrm>
              <a:off x="190181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</p:txBody>
        </p:sp>
        <p:sp>
          <p:nvSpPr>
            <p:cNvPr id="63" name="Szövegdoboz 62"/>
            <p:cNvSpPr txBox="1"/>
            <p:nvPr/>
          </p:nvSpPr>
          <p:spPr>
            <a:xfrm>
              <a:off x="2837916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64" name="Szövegdoboz 63"/>
            <p:cNvSpPr txBox="1"/>
            <p:nvPr/>
          </p:nvSpPr>
          <p:spPr>
            <a:xfrm>
              <a:off x="1026229" y="608400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65" name="Szövegdoboz 64"/>
            <p:cNvSpPr txBox="1"/>
            <p:nvPr/>
          </p:nvSpPr>
          <p:spPr>
            <a:xfrm>
              <a:off x="2034341" y="608400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66" name="Szövegdoboz 65"/>
            <p:cNvSpPr txBox="1"/>
            <p:nvPr/>
          </p:nvSpPr>
          <p:spPr>
            <a:xfrm>
              <a:off x="2964553" y="608400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3" name="Szövegdoboz 2"/>
          <p:cNvSpPr txBox="1"/>
          <p:nvPr/>
        </p:nvSpPr>
        <p:spPr>
          <a:xfrm>
            <a:off x="20327" y="1974992"/>
            <a:ext cx="392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Az 1. Oszlop választása esetén</a:t>
            </a:r>
          </a:p>
        </p:txBody>
      </p:sp>
      <p:grpSp>
        <p:nvGrpSpPr>
          <p:cNvPr id="76" name="Csoportba foglalás 75"/>
          <p:cNvGrpSpPr/>
          <p:nvPr/>
        </p:nvGrpSpPr>
        <p:grpSpPr>
          <a:xfrm>
            <a:off x="6084168" y="2627620"/>
            <a:ext cx="2448272" cy="369332"/>
            <a:chOff x="755576" y="2276872"/>
            <a:chExt cx="2448272" cy="369332"/>
          </a:xfrm>
        </p:grpSpPr>
        <p:sp>
          <p:nvSpPr>
            <p:cNvPr id="77" name="Szövegdoboz 76"/>
            <p:cNvSpPr txBox="1"/>
            <p:nvPr/>
          </p:nvSpPr>
          <p:spPr>
            <a:xfrm>
              <a:off x="75557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1.</a:t>
              </a:r>
            </a:p>
          </p:txBody>
        </p:sp>
        <p:sp>
          <p:nvSpPr>
            <p:cNvPr id="78" name="Szövegdoboz 77"/>
            <p:cNvSpPr txBox="1"/>
            <p:nvPr/>
          </p:nvSpPr>
          <p:spPr>
            <a:xfrm>
              <a:off x="1836342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2.</a:t>
              </a:r>
            </a:p>
          </p:txBody>
        </p:sp>
        <p:sp>
          <p:nvSpPr>
            <p:cNvPr id="79" name="Szövegdoboz 78"/>
            <p:cNvSpPr txBox="1"/>
            <p:nvPr/>
          </p:nvSpPr>
          <p:spPr>
            <a:xfrm>
              <a:off x="2844454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3.</a:t>
              </a:r>
            </a:p>
          </p:txBody>
        </p:sp>
      </p:grpSp>
      <p:cxnSp>
        <p:nvCxnSpPr>
          <p:cNvPr id="24" name="Egyenes összekötő 23"/>
          <p:cNvCxnSpPr/>
          <p:nvPr/>
        </p:nvCxnSpPr>
        <p:spPr>
          <a:xfrm>
            <a:off x="2699791" y="2492896"/>
            <a:ext cx="1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83"/>
          <p:cNvCxnSpPr/>
          <p:nvPr/>
        </p:nvCxnSpPr>
        <p:spPr>
          <a:xfrm>
            <a:off x="5580112" y="2492896"/>
            <a:ext cx="0" cy="430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CF3FB21-0316-58BC-8216-CDF51676AB22}"/>
              </a:ext>
            </a:extLst>
          </p:cNvPr>
          <p:cNvGrpSpPr/>
          <p:nvPr/>
        </p:nvGrpSpPr>
        <p:grpSpPr>
          <a:xfrm>
            <a:off x="5724128" y="2996952"/>
            <a:ext cx="3312368" cy="3774033"/>
            <a:chOff x="5724128" y="2996952"/>
            <a:chExt cx="3312368" cy="3774033"/>
          </a:xfrm>
        </p:grpSpPr>
        <p:sp>
          <p:nvSpPr>
            <p:cNvPr id="18" name="Szövegdoboz 17"/>
            <p:cNvSpPr txBox="1"/>
            <p:nvPr/>
          </p:nvSpPr>
          <p:spPr>
            <a:xfrm>
              <a:off x="5868144" y="2996952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-&gt;20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-&gt;17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-&gt;14</a:t>
              </a:r>
            </a:p>
          </p:txBody>
        </p:sp>
        <p:sp>
          <p:nvSpPr>
            <p:cNvPr id="81" name="Szövegdoboz 80"/>
            <p:cNvSpPr txBox="1"/>
            <p:nvPr/>
          </p:nvSpPr>
          <p:spPr>
            <a:xfrm>
              <a:off x="5868144" y="3573016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-&gt;11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8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5</a:t>
              </a:r>
            </a:p>
          </p:txBody>
        </p:sp>
        <p:sp>
          <p:nvSpPr>
            <p:cNvPr id="82" name="Szövegdoboz 81"/>
            <p:cNvSpPr txBox="1"/>
            <p:nvPr/>
          </p:nvSpPr>
          <p:spPr>
            <a:xfrm>
              <a:off x="5868144" y="4149080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2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-&gt;19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-&gt;16</a:t>
              </a:r>
            </a:p>
          </p:txBody>
        </p:sp>
        <p:sp>
          <p:nvSpPr>
            <p:cNvPr id="83" name="Szövegdoboz 82"/>
            <p:cNvSpPr txBox="1"/>
            <p:nvPr/>
          </p:nvSpPr>
          <p:spPr>
            <a:xfrm>
              <a:off x="5724128" y="4725144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-&gt;13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-&gt;10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7</a:t>
              </a:r>
            </a:p>
          </p:txBody>
        </p:sp>
        <p:sp>
          <p:nvSpPr>
            <p:cNvPr id="85" name="Szövegdoboz 84"/>
            <p:cNvSpPr txBox="1"/>
            <p:nvPr/>
          </p:nvSpPr>
          <p:spPr>
            <a:xfrm>
              <a:off x="5724128" y="5258817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4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1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-&gt;21</a:t>
              </a:r>
            </a:p>
          </p:txBody>
        </p:sp>
        <p:sp>
          <p:nvSpPr>
            <p:cNvPr id="86" name="Szövegdoboz 85"/>
            <p:cNvSpPr txBox="1"/>
            <p:nvPr/>
          </p:nvSpPr>
          <p:spPr>
            <a:xfrm>
              <a:off x="5724128" y="5764034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-&gt;18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-&gt;15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-&gt;12</a:t>
              </a:r>
            </a:p>
          </p:txBody>
        </p:sp>
        <p:sp>
          <p:nvSpPr>
            <p:cNvPr id="87" name="Szövegdoboz 86"/>
            <p:cNvSpPr txBox="1"/>
            <p:nvPr/>
          </p:nvSpPr>
          <p:spPr>
            <a:xfrm>
              <a:off x="5742004" y="6340098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9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6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3</a:t>
              </a:r>
            </a:p>
          </p:txBody>
        </p:sp>
      </p:grpSp>
      <p:sp>
        <p:nvSpPr>
          <p:cNvPr id="5" name="Szabadkézi sokszög 16">
            <a:extLst>
              <a:ext uri="{FF2B5EF4-FFF2-40B4-BE49-F238E27FC236}">
                <a16:creationId xmlns:a16="http://schemas.microsoft.com/office/drawing/2014/main" id="{838C8122-0104-0559-344B-E2261527E0FD}"/>
              </a:ext>
            </a:extLst>
          </p:cNvPr>
          <p:cNvSpPr/>
          <p:nvPr/>
        </p:nvSpPr>
        <p:spPr>
          <a:xfrm>
            <a:off x="2911172" y="3037781"/>
            <a:ext cx="2507050" cy="1561170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595" h="1561170">
                <a:moveTo>
                  <a:pt x="0" y="0"/>
                </a:moveTo>
                <a:lnTo>
                  <a:pt x="0" y="0"/>
                </a:lnTo>
                <a:lnTo>
                  <a:pt x="2698595" y="0"/>
                </a:lnTo>
                <a:cubicBezTo>
                  <a:pt x="2695203" y="364273"/>
                  <a:pt x="2681634" y="695093"/>
                  <a:pt x="2678242" y="1059366"/>
                </a:cubicBezTo>
                <a:lnTo>
                  <a:pt x="903682" y="1059366"/>
                </a:lnTo>
                <a:lnTo>
                  <a:pt x="893504" y="1561170"/>
                </a:lnTo>
                <a:lnTo>
                  <a:pt x="0" y="1550019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072607AF-3BC9-8925-FDC9-CBD21C8A5744}"/>
              </a:ext>
            </a:extLst>
          </p:cNvPr>
          <p:cNvGrpSpPr/>
          <p:nvPr/>
        </p:nvGrpSpPr>
        <p:grpSpPr>
          <a:xfrm>
            <a:off x="5796136" y="1196752"/>
            <a:ext cx="3096344" cy="1368152"/>
            <a:chOff x="5796136" y="1196752"/>
            <a:chExt cx="3096344" cy="1368152"/>
          </a:xfrm>
        </p:grpSpPr>
        <p:sp>
          <p:nvSpPr>
            <p:cNvPr id="88" name="Szövegdoboz 87"/>
            <p:cNvSpPr txBox="1"/>
            <p:nvPr/>
          </p:nvSpPr>
          <p:spPr>
            <a:xfrm>
              <a:off x="5796136" y="1196752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28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1 ..  7 </a:t>
              </a:r>
              <a:r>
                <a:rPr lang="hu-HU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hu-HU" sz="2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-3</a:t>
              </a:r>
            </a:p>
          </p:txBody>
        </p:sp>
        <p:sp>
          <p:nvSpPr>
            <p:cNvPr id="89" name="Szövegdoboz 88"/>
            <p:cNvSpPr txBox="1"/>
            <p:nvPr/>
          </p:nvSpPr>
          <p:spPr>
            <a:xfrm>
              <a:off x="5940152" y="1609636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28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8 .. 14 </a:t>
              </a:r>
              <a:r>
                <a:rPr lang="hu-HU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hu-HU" sz="2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-3</a:t>
              </a:r>
            </a:p>
          </p:txBody>
        </p:sp>
        <p:sp>
          <p:nvSpPr>
            <p:cNvPr id="90" name="Szövegdoboz 89"/>
            <p:cNvSpPr txBox="1"/>
            <p:nvPr/>
          </p:nvSpPr>
          <p:spPr>
            <a:xfrm>
              <a:off x="5868144" y="2041684"/>
              <a:ext cx="3024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28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15 .. 21 </a:t>
              </a:r>
              <a:r>
                <a:rPr lang="hu-HU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hu-HU" sz="2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-3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1DC1B1C4-2A3C-7EB3-4B86-C82574B18BAA}"/>
              </a:ext>
            </a:extLst>
          </p:cNvPr>
          <p:cNvGrpSpPr/>
          <p:nvPr/>
        </p:nvGrpSpPr>
        <p:grpSpPr>
          <a:xfrm>
            <a:off x="2045828" y="1190458"/>
            <a:ext cx="4038340" cy="828303"/>
            <a:chOff x="2045828" y="1190458"/>
            <a:chExt cx="4038340" cy="828303"/>
          </a:xfrm>
        </p:grpSpPr>
        <p:sp>
          <p:nvSpPr>
            <p:cNvPr id="11" name="Szabadkézi sokszög 16">
              <a:extLst>
                <a:ext uri="{FF2B5EF4-FFF2-40B4-BE49-F238E27FC236}">
                  <a16:creationId xmlns:a16="http://schemas.microsoft.com/office/drawing/2014/main" id="{E2E2C671-FA3E-EDA1-9918-90F56F6483FF}"/>
                </a:ext>
              </a:extLst>
            </p:cNvPr>
            <p:cNvSpPr/>
            <p:nvPr/>
          </p:nvSpPr>
          <p:spPr>
            <a:xfrm>
              <a:off x="2045828" y="1190458"/>
              <a:ext cx="4038340" cy="828303"/>
            </a:xfrm>
            <a:custGeom>
              <a:avLst/>
              <a:gdLst>
                <a:gd name="connsiteX0" fmla="*/ 0 w 2698595"/>
                <a:gd name="connsiteY0" fmla="*/ 0 h 1550019"/>
                <a:gd name="connsiteX1" fmla="*/ 0 w 2698595"/>
                <a:gd name="connsiteY1" fmla="*/ 0 h 1550019"/>
                <a:gd name="connsiteX2" fmla="*/ 2698595 w 2698595"/>
                <a:gd name="connsiteY2" fmla="*/ 0 h 1550019"/>
                <a:gd name="connsiteX3" fmla="*/ 2698595 w 2698595"/>
                <a:gd name="connsiteY3" fmla="*/ 981307 h 1550019"/>
                <a:gd name="connsiteX4" fmla="*/ 791736 w 2698595"/>
                <a:gd name="connsiteY4" fmla="*/ 981307 h 1550019"/>
                <a:gd name="connsiteX5" fmla="*/ 791736 w 2698595"/>
                <a:gd name="connsiteY5" fmla="*/ 1550019 h 1550019"/>
                <a:gd name="connsiteX6" fmla="*/ 78058 w 2698595"/>
                <a:gd name="connsiteY6" fmla="*/ 1550019 h 1550019"/>
                <a:gd name="connsiteX7" fmla="*/ 0 w 2698595"/>
                <a:gd name="connsiteY7" fmla="*/ 0 h 1550019"/>
                <a:gd name="connsiteX0" fmla="*/ 0 w 2698595"/>
                <a:gd name="connsiteY0" fmla="*/ 0 h 1550019"/>
                <a:gd name="connsiteX1" fmla="*/ 0 w 2698595"/>
                <a:gd name="connsiteY1" fmla="*/ 0 h 1550019"/>
                <a:gd name="connsiteX2" fmla="*/ 2698595 w 2698595"/>
                <a:gd name="connsiteY2" fmla="*/ 0 h 1550019"/>
                <a:gd name="connsiteX3" fmla="*/ 2698595 w 2698595"/>
                <a:gd name="connsiteY3" fmla="*/ 981307 h 1550019"/>
                <a:gd name="connsiteX4" fmla="*/ 791736 w 2698595"/>
                <a:gd name="connsiteY4" fmla="*/ 981307 h 1550019"/>
                <a:gd name="connsiteX5" fmla="*/ 791736 w 2698595"/>
                <a:gd name="connsiteY5" fmla="*/ 1550019 h 1550019"/>
                <a:gd name="connsiteX6" fmla="*/ 0 w 2698595"/>
                <a:gd name="connsiteY6" fmla="*/ 1550019 h 1550019"/>
                <a:gd name="connsiteX7" fmla="*/ 0 w 2698595"/>
                <a:gd name="connsiteY7" fmla="*/ 0 h 1550019"/>
                <a:gd name="connsiteX0" fmla="*/ 0 w 2698595"/>
                <a:gd name="connsiteY0" fmla="*/ 0 h 1550019"/>
                <a:gd name="connsiteX1" fmla="*/ 0 w 2698595"/>
                <a:gd name="connsiteY1" fmla="*/ 0 h 1550019"/>
                <a:gd name="connsiteX2" fmla="*/ 2698595 w 2698595"/>
                <a:gd name="connsiteY2" fmla="*/ 0 h 1550019"/>
                <a:gd name="connsiteX3" fmla="*/ 2698595 w 2698595"/>
                <a:gd name="connsiteY3" fmla="*/ 981307 h 1550019"/>
                <a:gd name="connsiteX4" fmla="*/ 862974 w 2698595"/>
                <a:gd name="connsiteY4" fmla="*/ 959005 h 1550019"/>
                <a:gd name="connsiteX5" fmla="*/ 791736 w 2698595"/>
                <a:gd name="connsiteY5" fmla="*/ 1550019 h 1550019"/>
                <a:gd name="connsiteX6" fmla="*/ 0 w 2698595"/>
                <a:gd name="connsiteY6" fmla="*/ 1550019 h 1550019"/>
                <a:gd name="connsiteX7" fmla="*/ 0 w 2698595"/>
                <a:gd name="connsiteY7" fmla="*/ 0 h 1550019"/>
                <a:gd name="connsiteX0" fmla="*/ 0 w 2698595"/>
                <a:gd name="connsiteY0" fmla="*/ 0 h 1561170"/>
                <a:gd name="connsiteX1" fmla="*/ 0 w 2698595"/>
                <a:gd name="connsiteY1" fmla="*/ 0 h 1561170"/>
                <a:gd name="connsiteX2" fmla="*/ 2698595 w 2698595"/>
                <a:gd name="connsiteY2" fmla="*/ 0 h 1561170"/>
                <a:gd name="connsiteX3" fmla="*/ 2698595 w 2698595"/>
                <a:gd name="connsiteY3" fmla="*/ 981307 h 1561170"/>
                <a:gd name="connsiteX4" fmla="*/ 862974 w 2698595"/>
                <a:gd name="connsiteY4" fmla="*/ 959005 h 1561170"/>
                <a:gd name="connsiteX5" fmla="*/ 893504 w 2698595"/>
                <a:gd name="connsiteY5" fmla="*/ 1561170 h 1561170"/>
                <a:gd name="connsiteX6" fmla="*/ 0 w 2698595"/>
                <a:gd name="connsiteY6" fmla="*/ 1550019 h 1561170"/>
                <a:gd name="connsiteX7" fmla="*/ 0 w 2698595"/>
                <a:gd name="connsiteY7" fmla="*/ 0 h 1561170"/>
                <a:gd name="connsiteX0" fmla="*/ 0 w 2698595"/>
                <a:gd name="connsiteY0" fmla="*/ 0 h 1561170"/>
                <a:gd name="connsiteX1" fmla="*/ 0 w 2698595"/>
                <a:gd name="connsiteY1" fmla="*/ 0 h 1561170"/>
                <a:gd name="connsiteX2" fmla="*/ 2698595 w 2698595"/>
                <a:gd name="connsiteY2" fmla="*/ 0 h 1561170"/>
                <a:gd name="connsiteX3" fmla="*/ 2698595 w 2698595"/>
                <a:gd name="connsiteY3" fmla="*/ 981307 h 1561170"/>
                <a:gd name="connsiteX4" fmla="*/ 913859 w 2698595"/>
                <a:gd name="connsiteY4" fmla="*/ 947854 h 1561170"/>
                <a:gd name="connsiteX5" fmla="*/ 893504 w 2698595"/>
                <a:gd name="connsiteY5" fmla="*/ 1561170 h 1561170"/>
                <a:gd name="connsiteX6" fmla="*/ 0 w 2698595"/>
                <a:gd name="connsiteY6" fmla="*/ 1550019 h 1561170"/>
                <a:gd name="connsiteX7" fmla="*/ 0 w 2698595"/>
                <a:gd name="connsiteY7" fmla="*/ 0 h 1561170"/>
                <a:gd name="connsiteX0" fmla="*/ 0 w 2698595"/>
                <a:gd name="connsiteY0" fmla="*/ 0 h 1561170"/>
                <a:gd name="connsiteX1" fmla="*/ 0 w 2698595"/>
                <a:gd name="connsiteY1" fmla="*/ 0 h 1561170"/>
                <a:gd name="connsiteX2" fmla="*/ 2698595 w 2698595"/>
                <a:gd name="connsiteY2" fmla="*/ 0 h 1561170"/>
                <a:gd name="connsiteX3" fmla="*/ 2698595 w 2698595"/>
                <a:gd name="connsiteY3" fmla="*/ 981307 h 1561170"/>
                <a:gd name="connsiteX4" fmla="*/ 883328 w 2698595"/>
                <a:gd name="connsiteY4" fmla="*/ 947854 h 1561170"/>
                <a:gd name="connsiteX5" fmla="*/ 893504 w 2698595"/>
                <a:gd name="connsiteY5" fmla="*/ 1561170 h 1561170"/>
                <a:gd name="connsiteX6" fmla="*/ 0 w 2698595"/>
                <a:gd name="connsiteY6" fmla="*/ 1550019 h 1561170"/>
                <a:gd name="connsiteX7" fmla="*/ 0 w 2698595"/>
                <a:gd name="connsiteY7" fmla="*/ 0 h 1561170"/>
                <a:gd name="connsiteX0" fmla="*/ 0 w 2698595"/>
                <a:gd name="connsiteY0" fmla="*/ 0 h 1561170"/>
                <a:gd name="connsiteX1" fmla="*/ 0 w 2698595"/>
                <a:gd name="connsiteY1" fmla="*/ 0 h 1561170"/>
                <a:gd name="connsiteX2" fmla="*/ 2698595 w 2698595"/>
                <a:gd name="connsiteY2" fmla="*/ 0 h 1561170"/>
                <a:gd name="connsiteX3" fmla="*/ 2698595 w 2698595"/>
                <a:gd name="connsiteY3" fmla="*/ 981307 h 1561170"/>
                <a:gd name="connsiteX4" fmla="*/ 903682 w 2698595"/>
                <a:gd name="connsiteY4" fmla="*/ 1059366 h 1561170"/>
                <a:gd name="connsiteX5" fmla="*/ 893504 w 2698595"/>
                <a:gd name="connsiteY5" fmla="*/ 1561170 h 1561170"/>
                <a:gd name="connsiteX6" fmla="*/ 0 w 2698595"/>
                <a:gd name="connsiteY6" fmla="*/ 1550019 h 1561170"/>
                <a:gd name="connsiteX7" fmla="*/ 0 w 2698595"/>
                <a:gd name="connsiteY7" fmla="*/ 0 h 1561170"/>
                <a:gd name="connsiteX0" fmla="*/ 0 w 2698595"/>
                <a:gd name="connsiteY0" fmla="*/ 0 h 1561170"/>
                <a:gd name="connsiteX1" fmla="*/ 0 w 2698595"/>
                <a:gd name="connsiteY1" fmla="*/ 0 h 1561170"/>
                <a:gd name="connsiteX2" fmla="*/ 2698595 w 2698595"/>
                <a:gd name="connsiteY2" fmla="*/ 0 h 1561170"/>
                <a:gd name="connsiteX3" fmla="*/ 2688418 w 2698595"/>
                <a:gd name="connsiteY3" fmla="*/ 1092819 h 1561170"/>
                <a:gd name="connsiteX4" fmla="*/ 903682 w 2698595"/>
                <a:gd name="connsiteY4" fmla="*/ 1059366 h 1561170"/>
                <a:gd name="connsiteX5" fmla="*/ 893504 w 2698595"/>
                <a:gd name="connsiteY5" fmla="*/ 1561170 h 1561170"/>
                <a:gd name="connsiteX6" fmla="*/ 0 w 2698595"/>
                <a:gd name="connsiteY6" fmla="*/ 1550019 h 1561170"/>
                <a:gd name="connsiteX7" fmla="*/ 0 w 2698595"/>
                <a:gd name="connsiteY7" fmla="*/ 0 h 1561170"/>
                <a:gd name="connsiteX0" fmla="*/ 0 w 2698595"/>
                <a:gd name="connsiteY0" fmla="*/ 0 h 1561170"/>
                <a:gd name="connsiteX1" fmla="*/ 0 w 2698595"/>
                <a:gd name="connsiteY1" fmla="*/ 0 h 1561170"/>
                <a:gd name="connsiteX2" fmla="*/ 2698595 w 2698595"/>
                <a:gd name="connsiteY2" fmla="*/ 0 h 1561170"/>
                <a:gd name="connsiteX3" fmla="*/ 2678242 w 2698595"/>
                <a:gd name="connsiteY3" fmla="*/ 1059366 h 1561170"/>
                <a:gd name="connsiteX4" fmla="*/ 903682 w 2698595"/>
                <a:gd name="connsiteY4" fmla="*/ 1059366 h 1561170"/>
                <a:gd name="connsiteX5" fmla="*/ 893504 w 2698595"/>
                <a:gd name="connsiteY5" fmla="*/ 1561170 h 1561170"/>
                <a:gd name="connsiteX6" fmla="*/ 0 w 2698595"/>
                <a:gd name="connsiteY6" fmla="*/ 1550019 h 1561170"/>
                <a:gd name="connsiteX7" fmla="*/ 0 w 2698595"/>
                <a:gd name="connsiteY7" fmla="*/ 0 h 156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8595" h="1561170">
                  <a:moveTo>
                    <a:pt x="0" y="0"/>
                  </a:moveTo>
                  <a:lnTo>
                    <a:pt x="0" y="0"/>
                  </a:lnTo>
                  <a:lnTo>
                    <a:pt x="2698595" y="0"/>
                  </a:lnTo>
                  <a:cubicBezTo>
                    <a:pt x="2695203" y="364273"/>
                    <a:pt x="2681634" y="695093"/>
                    <a:pt x="2678242" y="1059366"/>
                  </a:cubicBezTo>
                  <a:lnTo>
                    <a:pt x="903682" y="1059366"/>
                  </a:lnTo>
                  <a:lnTo>
                    <a:pt x="893504" y="1561170"/>
                  </a:lnTo>
                  <a:lnTo>
                    <a:pt x="0" y="1550019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AF3E7611-F071-4508-2ACE-377DABE28031}"/>
                </a:ext>
              </a:extLst>
            </p:cNvPr>
            <p:cNvSpPr txBox="1"/>
            <p:nvPr/>
          </p:nvSpPr>
          <p:spPr>
            <a:xfrm>
              <a:off x="2060951" y="1261730"/>
              <a:ext cx="4023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Csoportonként a különbségek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40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 – </a:t>
            </a:r>
            <a:r>
              <a:rPr lang="hu-HU" dirty="0"/>
              <a:t>Algoritmusa?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3754211" y="3343690"/>
            <a:ext cx="5153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Kód az </a:t>
            </a:r>
            <a:r>
              <a:rPr lang="hu-HU" sz="2800" b="1" dirty="0">
                <a:solidFill>
                  <a:schemeClr val="accent3"/>
                </a:solidFill>
              </a:rPr>
              <a:t>1</a:t>
            </a:r>
            <a:r>
              <a:rPr lang="hu-HU" sz="2800" dirty="0"/>
              <a:t>. Oszlop választása esetén</a:t>
            </a:r>
          </a:p>
        </p:txBody>
      </p:sp>
      <p:grpSp>
        <p:nvGrpSpPr>
          <p:cNvPr id="5" name="Csoportba foglalás 4"/>
          <p:cNvGrpSpPr/>
          <p:nvPr/>
        </p:nvGrpSpPr>
        <p:grpSpPr>
          <a:xfrm>
            <a:off x="107504" y="2204864"/>
            <a:ext cx="3312368" cy="4248472"/>
            <a:chOff x="5724128" y="2204864"/>
            <a:chExt cx="3312368" cy="4248472"/>
          </a:xfrm>
        </p:grpSpPr>
        <p:sp>
          <p:nvSpPr>
            <p:cNvPr id="18" name="Szövegdoboz 17"/>
            <p:cNvSpPr txBox="1"/>
            <p:nvPr/>
          </p:nvSpPr>
          <p:spPr>
            <a:xfrm>
              <a:off x="5868144" y="2679303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-&gt;20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-&gt;17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-&gt;14</a:t>
              </a:r>
            </a:p>
          </p:txBody>
        </p:sp>
        <p:grpSp>
          <p:nvGrpSpPr>
            <p:cNvPr id="76" name="Csoportba foglalás 75"/>
            <p:cNvGrpSpPr/>
            <p:nvPr/>
          </p:nvGrpSpPr>
          <p:grpSpPr>
            <a:xfrm>
              <a:off x="6084168" y="2204864"/>
              <a:ext cx="2448272" cy="369332"/>
              <a:chOff x="755576" y="2276872"/>
              <a:chExt cx="2448272" cy="369332"/>
            </a:xfrm>
          </p:grpSpPr>
          <p:sp>
            <p:nvSpPr>
              <p:cNvPr id="77" name="Szövegdoboz 76"/>
              <p:cNvSpPr txBox="1"/>
              <p:nvPr/>
            </p:nvSpPr>
            <p:spPr>
              <a:xfrm>
                <a:off x="75557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1.</a:t>
                </a:r>
              </a:p>
            </p:txBody>
          </p:sp>
          <p:sp>
            <p:nvSpPr>
              <p:cNvPr id="78" name="Szövegdoboz 77"/>
              <p:cNvSpPr txBox="1"/>
              <p:nvPr/>
            </p:nvSpPr>
            <p:spPr>
              <a:xfrm>
                <a:off x="1836342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2.</a:t>
                </a:r>
              </a:p>
            </p:txBody>
          </p:sp>
          <p:sp>
            <p:nvSpPr>
              <p:cNvPr id="79" name="Szövegdoboz 78"/>
              <p:cNvSpPr txBox="1"/>
              <p:nvPr/>
            </p:nvSpPr>
            <p:spPr>
              <a:xfrm>
                <a:off x="2844454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3.</a:t>
                </a:r>
              </a:p>
            </p:txBody>
          </p:sp>
        </p:grpSp>
        <p:sp>
          <p:nvSpPr>
            <p:cNvPr id="81" name="Szövegdoboz 80"/>
            <p:cNvSpPr txBox="1"/>
            <p:nvPr/>
          </p:nvSpPr>
          <p:spPr>
            <a:xfrm>
              <a:off x="5868144" y="3255367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-&gt;11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8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5</a:t>
              </a:r>
            </a:p>
          </p:txBody>
        </p:sp>
        <p:sp>
          <p:nvSpPr>
            <p:cNvPr id="82" name="Szövegdoboz 81"/>
            <p:cNvSpPr txBox="1"/>
            <p:nvPr/>
          </p:nvSpPr>
          <p:spPr>
            <a:xfrm>
              <a:off x="5868144" y="3831431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2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hu-HU" sz="2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-&gt;16</a:t>
              </a:r>
            </a:p>
          </p:txBody>
        </p:sp>
        <p:sp>
          <p:nvSpPr>
            <p:cNvPr id="83" name="Szövegdoboz 82"/>
            <p:cNvSpPr txBox="1"/>
            <p:nvPr/>
          </p:nvSpPr>
          <p:spPr>
            <a:xfrm>
              <a:off x="5724128" y="4407495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-&gt;13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-&gt;10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7</a:t>
              </a:r>
            </a:p>
          </p:txBody>
        </p:sp>
        <p:sp>
          <p:nvSpPr>
            <p:cNvPr id="85" name="Szövegdoboz 84"/>
            <p:cNvSpPr txBox="1"/>
            <p:nvPr/>
          </p:nvSpPr>
          <p:spPr>
            <a:xfrm>
              <a:off x="5724128" y="4941168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4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1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hu-HU" sz="22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</p:txBody>
        </p:sp>
        <p:sp>
          <p:nvSpPr>
            <p:cNvPr id="86" name="Szövegdoboz 85"/>
            <p:cNvSpPr txBox="1"/>
            <p:nvPr/>
          </p:nvSpPr>
          <p:spPr>
            <a:xfrm>
              <a:off x="5724128" y="5446385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-&gt;18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-&gt;15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-&gt;12</a:t>
              </a:r>
            </a:p>
          </p:txBody>
        </p:sp>
        <p:sp>
          <p:nvSpPr>
            <p:cNvPr id="87" name="Szövegdoboz 86"/>
            <p:cNvSpPr txBox="1"/>
            <p:nvPr/>
          </p:nvSpPr>
          <p:spPr>
            <a:xfrm>
              <a:off x="5742004" y="6022449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9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6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3</a:t>
              </a:r>
            </a:p>
          </p:txBody>
        </p:sp>
      </p:grpSp>
      <p:sp>
        <p:nvSpPr>
          <p:cNvPr id="70" name="Szabadkézi sokszög 69"/>
          <p:cNvSpPr/>
          <p:nvPr/>
        </p:nvSpPr>
        <p:spPr>
          <a:xfrm>
            <a:off x="197169" y="2711020"/>
            <a:ext cx="3246905" cy="1550019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678242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83840"/>
              <a:gd name="connsiteY0" fmla="*/ 0 h 1561170"/>
              <a:gd name="connsiteX1" fmla="*/ 0 w 2983840"/>
              <a:gd name="connsiteY1" fmla="*/ 0 h 1561170"/>
              <a:gd name="connsiteX2" fmla="*/ 2963193 w 2983840"/>
              <a:gd name="connsiteY2" fmla="*/ 0 h 1561170"/>
              <a:gd name="connsiteX3" fmla="*/ 2983546 w 2983840"/>
              <a:gd name="connsiteY3" fmla="*/ 1059366 h 1561170"/>
              <a:gd name="connsiteX4" fmla="*/ 903682 w 2983840"/>
              <a:gd name="connsiteY4" fmla="*/ 1059366 h 1561170"/>
              <a:gd name="connsiteX5" fmla="*/ 893504 w 2983840"/>
              <a:gd name="connsiteY5" fmla="*/ 1561170 h 1561170"/>
              <a:gd name="connsiteX6" fmla="*/ 0 w 2983840"/>
              <a:gd name="connsiteY6" fmla="*/ 1550019 h 1561170"/>
              <a:gd name="connsiteX7" fmla="*/ 0 w 2983840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953016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0368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3421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3193" h="1550019">
                <a:moveTo>
                  <a:pt x="0" y="0"/>
                </a:moveTo>
                <a:lnTo>
                  <a:pt x="0" y="0"/>
                </a:lnTo>
                <a:lnTo>
                  <a:pt x="2963193" y="0"/>
                </a:lnTo>
                <a:cubicBezTo>
                  <a:pt x="2959801" y="364273"/>
                  <a:pt x="2956408" y="695093"/>
                  <a:pt x="2953016" y="1059366"/>
                </a:cubicBezTo>
                <a:lnTo>
                  <a:pt x="934212" y="1059366"/>
                </a:lnTo>
                <a:lnTo>
                  <a:pt x="924035" y="1550019"/>
                </a:lnTo>
                <a:lnTo>
                  <a:pt x="0" y="1550019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abadkézi sokszög 71"/>
          <p:cNvSpPr/>
          <p:nvPr/>
        </p:nvSpPr>
        <p:spPr>
          <a:xfrm>
            <a:off x="179512" y="3847170"/>
            <a:ext cx="3236826" cy="1537199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678242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83840"/>
              <a:gd name="connsiteY0" fmla="*/ 0 h 1561170"/>
              <a:gd name="connsiteX1" fmla="*/ 0 w 2983840"/>
              <a:gd name="connsiteY1" fmla="*/ 0 h 1561170"/>
              <a:gd name="connsiteX2" fmla="*/ 2963193 w 2983840"/>
              <a:gd name="connsiteY2" fmla="*/ 0 h 1561170"/>
              <a:gd name="connsiteX3" fmla="*/ 2983546 w 2983840"/>
              <a:gd name="connsiteY3" fmla="*/ 1059366 h 1561170"/>
              <a:gd name="connsiteX4" fmla="*/ 903682 w 2983840"/>
              <a:gd name="connsiteY4" fmla="*/ 1059366 h 1561170"/>
              <a:gd name="connsiteX5" fmla="*/ 893504 w 2983840"/>
              <a:gd name="connsiteY5" fmla="*/ 1561170 h 1561170"/>
              <a:gd name="connsiteX6" fmla="*/ 0 w 2983840"/>
              <a:gd name="connsiteY6" fmla="*/ 1550019 h 1561170"/>
              <a:gd name="connsiteX7" fmla="*/ 0 w 2983840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953016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0368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3421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219495 w 3182688"/>
              <a:gd name="connsiteY0" fmla="*/ 670724 h 1596275"/>
              <a:gd name="connsiteX1" fmla="*/ 219495 w 3182688"/>
              <a:gd name="connsiteY1" fmla="*/ 46256 h 1596275"/>
              <a:gd name="connsiteX2" fmla="*/ 3182688 w 3182688"/>
              <a:gd name="connsiteY2" fmla="*/ 46256 h 1596275"/>
              <a:gd name="connsiteX3" fmla="*/ 3172511 w 3182688"/>
              <a:gd name="connsiteY3" fmla="*/ 1105622 h 1596275"/>
              <a:gd name="connsiteX4" fmla="*/ 1153707 w 3182688"/>
              <a:gd name="connsiteY4" fmla="*/ 1105622 h 1596275"/>
              <a:gd name="connsiteX5" fmla="*/ 1143530 w 3182688"/>
              <a:gd name="connsiteY5" fmla="*/ 1596275 h 1596275"/>
              <a:gd name="connsiteX6" fmla="*/ 219495 w 3182688"/>
              <a:gd name="connsiteY6" fmla="*/ 1596275 h 1596275"/>
              <a:gd name="connsiteX7" fmla="*/ 219495 w 3182688"/>
              <a:gd name="connsiteY7" fmla="*/ 670724 h 1596275"/>
              <a:gd name="connsiteX0" fmla="*/ 0 w 2963193"/>
              <a:gd name="connsiteY0" fmla="*/ 632444 h 1557995"/>
              <a:gd name="connsiteX1" fmla="*/ 2963193 w 2963193"/>
              <a:gd name="connsiteY1" fmla="*/ 7976 h 1557995"/>
              <a:gd name="connsiteX2" fmla="*/ 2953016 w 2963193"/>
              <a:gd name="connsiteY2" fmla="*/ 1067342 h 1557995"/>
              <a:gd name="connsiteX3" fmla="*/ 934212 w 2963193"/>
              <a:gd name="connsiteY3" fmla="*/ 1067342 h 1557995"/>
              <a:gd name="connsiteX4" fmla="*/ 924035 w 2963193"/>
              <a:gd name="connsiteY4" fmla="*/ 1557995 h 1557995"/>
              <a:gd name="connsiteX5" fmla="*/ 0 w 2963193"/>
              <a:gd name="connsiteY5" fmla="*/ 1557995 h 1557995"/>
              <a:gd name="connsiteX6" fmla="*/ 0 w 2963193"/>
              <a:gd name="connsiteY6" fmla="*/ 632444 h 1557995"/>
              <a:gd name="connsiteX0" fmla="*/ 0 w 2973370"/>
              <a:gd name="connsiteY0" fmla="*/ 180213 h 1105764"/>
              <a:gd name="connsiteX1" fmla="*/ 2973370 w 2973370"/>
              <a:gd name="connsiteY1" fmla="*/ 68701 h 1105764"/>
              <a:gd name="connsiteX2" fmla="*/ 2953016 w 2973370"/>
              <a:gd name="connsiteY2" fmla="*/ 615111 h 1105764"/>
              <a:gd name="connsiteX3" fmla="*/ 934212 w 2973370"/>
              <a:gd name="connsiteY3" fmla="*/ 615111 h 1105764"/>
              <a:gd name="connsiteX4" fmla="*/ 924035 w 2973370"/>
              <a:gd name="connsiteY4" fmla="*/ 1105764 h 1105764"/>
              <a:gd name="connsiteX5" fmla="*/ 0 w 2973370"/>
              <a:gd name="connsiteY5" fmla="*/ 1105764 h 1105764"/>
              <a:gd name="connsiteX6" fmla="*/ 0 w 2973370"/>
              <a:gd name="connsiteY6" fmla="*/ 180213 h 1105764"/>
              <a:gd name="connsiteX0" fmla="*/ 0 w 2973370"/>
              <a:gd name="connsiteY0" fmla="*/ 143641 h 1069192"/>
              <a:gd name="connsiteX1" fmla="*/ 2973370 w 2973370"/>
              <a:gd name="connsiteY1" fmla="*/ 32129 h 1069192"/>
              <a:gd name="connsiteX2" fmla="*/ 2953016 w 2973370"/>
              <a:gd name="connsiteY2" fmla="*/ 578539 h 1069192"/>
              <a:gd name="connsiteX3" fmla="*/ 934212 w 2973370"/>
              <a:gd name="connsiteY3" fmla="*/ 578539 h 1069192"/>
              <a:gd name="connsiteX4" fmla="*/ 924035 w 2973370"/>
              <a:gd name="connsiteY4" fmla="*/ 1069192 h 1069192"/>
              <a:gd name="connsiteX5" fmla="*/ 0 w 2973370"/>
              <a:gd name="connsiteY5" fmla="*/ 1069192 h 1069192"/>
              <a:gd name="connsiteX6" fmla="*/ 0 w 2973370"/>
              <a:gd name="connsiteY6" fmla="*/ 143641 h 1069192"/>
              <a:gd name="connsiteX0" fmla="*/ 0 w 2973370"/>
              <a:gd name="connsiteY0" fmla="*/ 111512 h 1037063"/>
              <a:gd name="connsiteX1" fmla="*/ 2973370 w 2973370"/>
              <a:gd name="connsiteY1" fmla="*/ 0 h 1037063"/>
              <a:gd name="connsiteX2" fmla="*/ 2953016 w 2973370"/>
              <a:gd name="connsiteY2" fmla="*/ 546410 h 1037063"/>
              <a:gd name="connsiteX3" fmla="*/ 934212 w 2973370"/>
              <a:gd name="connsiteY3" fmla="*/ 546410 h 1037063"/>
              <a:gd name="connsiteX4" fmla="*/ 924035 w 2973370"/>
              <a:gd name="connsiteY4" fmla="*/ 1037063 h 1037063"/>
              <a:gd name="connsiteX5" fmla="*/ 0 w 2973370"/>
              <a:gd name="connsiteY5" fmla="*/ 1037063 h 1037063"/>
              <a:gd name="connsiteX6" fmla="*/ 0 w 2973370"/>
              <a:gd name="connsiteY6" fmla="*/ 111512 h 1037063"/>
              <a:gd name="connsiteX0" fmla="*/ 0 w 2963193"/>
              <a:gd name="connsiteY0" fmla="*/ 44605 h 970156"/>
              <a:gd name="connsiteX1" fmla="*/ 2963193 w 2963193"/>
              <a:gd name="connsiteY1" fmla="*/ 0 h 970156"/>
              <a:gd name="connsiteX2" fmla="*/ 2953016 w 2963193"/>
              <a:gd name="connsiteY2" fmla="*/ 479503 h 970156"/>
              <a:gd name="connsiteX3" fmla="*/ 934212 w 2963193"/>
              <a:gd name="connsiteY3" fmla="*/ 479503 h 970156"/>
              <a:gd name="connsiteX4" fmla="*/ 924035 w 2963193"/>
              <a:gd name="connsiteY4" fmla="*/ 970156 h 970156"/>
              <a:gd name="connsiteX5" fmla="*/ 0 w 2963193"/>
              <a:gd name="connsiteY5" fmla="*/ 970156 h 970156"/>
              <a:gd name="connsiteX6" fmla="*/ 0 w 2963193"/>
              <a:gd name="connsiteY6" fmla="*/ 44605 h 970156"/>
              <a:gd name="connsiteX0" fmla="*/ 0 w 2963193"/>
              <a:gd name="connsiteY0" fmla="*/ 48 h 992507"/>
              <a:gd name="connsiteX1" fmla="*/ 2963193 w 2963193"/>
              <a:gd name="connsiteY1" fmla="*/ 22351 h 992507"/>
              <a:gd name="connsiteX2" fmla="*/ 2953016 w 2963193"/>
              <a:gd name="connsiteY2" fmla="*/ 501854 h 992507"/>
              <a:gd name="connsiteX3" fmla="*/ 934212 w 2963193"/>
              <a:gd name="connsiteY3" fmla="*/ 501854 h 992507"/>
              <a:gd name="connsiteX4" fmla="*/ 924035 w 2963193"/>
              <a:gd name="connsiteY4" fmla="*/ 992507 h 992507"/>
              <a:gd name="connsiteX5" fmla="*/ 0 w 2963193"/>
              <a:gd name="connsiteY5" fmla="*/ 992507 h 992507"/>
              <a:gd name="connsiteX6" fmla="*/ 0 w 2963193"/>
              <a:gd name="connsiteY6" fmla="*/ 48 h 992507"/>
              <a:gd name="connsiteX0" fmla="*/ 0 w 2953995"/>
              <a:gd name="connsiteY0" fmla="*/ 22302 h 1014761"/>
              <a:gd name="connsiteX1" fmla="*/ 2953015 w 2953995"/>
              <a:gd name="connsiteY1" fmla="*/ 0 h 1014761"/>
              <a:gd name="connsiteX2" fmla="*/ 2953016 w 2953995"/>
              <a:gd name="connsiteY2" fmla="*/ 524108 h 1014761"/>
              <a:gd name="connsiteX3" fmla="*/ 934212 w 2953995"/>
              <a:gd name="connsiteY3" fmla="*/ 524108 h 1014761"/>
              <a:gd name="connsiteX4" fmla="*/ 924035 w 2953995"/>
              <a:gd name="connsiteY4" fmla="*/ 1014761 h 1014761"/>
              <a:gd name="connsiteX5" fmla="*/ 0 w 2953995"/>
              <a:gd name="connsiteY5" fmla="*/ 1014761 h 1014761"/>
              <a:gd name="connsiteX6" fmla="*/ 0 w 2953995"/>
              <a:gd name="connsiteY6" fmla="*/ 22302 h 1014761"/>
              <a:gd name="connsiteX0" fmla="*/ 0 w 2953995"/>
              <a:gd name="connsiteY0" fmla="*/ 22302 h 1550020"/>
              <a:gd name="connsiteX1" fmla="*/ 2953015 w 2953995"/>
              <a:gd name="connsiteY1" fmla="*/ 0 h 1550020"/>
              <a:gd name="connsiteX2" fmla="*/ 2953016 w 2953995"/>
              <a:gd name="connsiteY2" fmla="*/ 524108 h 1550020"/>
              <a:gd name="connsiteX3" fmla="*/ 934212 w 2953995"/>
              <a:gd name="connsiteY3" fmla="*/ 524108 h 1550020"/>
              <a:gd name="connsiteX4" fmla="*/ 924035 w 2953995"/>
              <a:gd name="connsiteY4" fmla="*/ 1014761 h 1550020"/>
              <a:gd name="connsiteX5" fmla="*/ 0 w 2953995"/>
              <a:gd name="connsiteY5" fmla="*/ 1550020 h 1550020"/>
              <a:gd name="connsiteX6" fmla="*/ 0 w 2953995"/>
              <a:gd name="connsiteY6" fmla="*/ 22302 h 1550020"/>
              <a:gd name="connsiteX0" fmla="*/ 0 w 2953995"/>
              <a:gd name="connsiteY0" fmla="*/ 22302 h 1550020"/>
              <a:gd name="connsiteX1" fmla="*/ 2953015 w 2953995"/>
              <a:gd name="connsiteY1" fmla="*/ 0 h 1550020"/>
              <a:gd name="connsiteX2" fmla="*/ 2953016 w 2953995"/>
              <a:gd name="connsiteY2" fmla="*/ 524108 h 1550020"/>
              <a:gd name="connsiteX3" fmla="*/ 934212 w 2953995"/>
              <a:gd name="connsiteY3" fmla="*/ 524108 h 1550020"/>
              <a:gd name="connsiteX4" fmla="*/ 944388 w 2953995"/>
              <a:gd name="connsiteY4" fmla="*/ 1550019 h 1550020"/>
              <a:gd name="connsiteX5" fmla="*/ 0 w 2953995"/>
              <a:gd name="connsiteY5" fmla="*/ 1550020 h 1550020"/>
              <a:gd name="connsiteX6" fmla="*/ 0 w 2953995"/>
              <a:gd name="connsiteY6" fmla="*/ 22302 h 1550020"/>
              <a:gd name="connsiteX0" fmla="*/ 0 w 2953995"/>
              <a:gd name="connsiteY0" fmla="*/ 22302 h 1550020"/>
              <a:gd name="connsiteX1" fmla="*/ 2953015 w 2953995"/>
              <a:gd name="connsiteY1" fmla="*/ 0 h 1550020"/>
              <a:gd name="connsiteX2" fmla="*/ 2953016 w 2953995"/>
              <a:gd name="connsiteY2" fmla="*/ 524108 h 1550020"/>
              <a:gd name="connsiteX3" fmla="*/ 934212 w 2953995"/>
              <a:gd name="connsiteY3" fmla="*/ 1025913 h 1550020"/>
              <a:gd name="connsiteX4" fmla="*/ 944388 w 2953995"/>
              <a:gd name="connsiteY4" fmla="*/ 1550019 h 1550020"/>
              <a:gd name="connsiteX5" fmla="*/ 0 w 2953995"/>
              <a:gd name="connsiteY5" fmla="*/ 1550020 h 1550020"/>
              <a:gd name="connsiteX6" fmla="*/ 0 w 2953995"/>
              <a:gd name="connsiteY6" fmla="*/ 22302 h 1550020"/>
              <a:gd name="connsiteX0" fmla="*/ 0 w 2953015"/>
              <a:gd name="connsiteY0" fmla="*/ 22302 h 1550020"/>
              <a:gd name="connsiteX1" fmla="*/ 2953015 w 2953015"/>
              <a:gd name="connsiteY1" fmla="*/ 0 h 1550020"/>
              <a:gd name="connsiteX2" fmla="*/ 2942839 w 2953015"/>
              <a:gd name="connsiteY2" fmla="*/ 1025913 h 1550020"/>
              <a:gd name="connsiteX3" fmla="*/ 934212 w 2953015"/>
              <a:gd name="connsiteY3" fmla="*/ 1025913 h 1550020"/>
              <a:gd name="connsiteX4" fmla="*/ 944388 w 2953015"/>
              <a:gd name="connsiteY4" fmla="*/ 1550019 h 1550020"/>
              <a:gd name="connsiteX5" fmla="*/ 0 w 2953015"/>
              <a:gd name="connsiteY5" fmla="*/ 1550020 h 1550020"/>
              <a:gd name="connsiteX6" fmla="*/ 0 w 2953015"/>
              <a:gd name="connsiteY6" fmla="*/ 22302 h 1550020"/>
              <a:gd name="connsiteX0" fmla="*/ 0 w 2953015"/>
              <a:gd name="connsiteY0" fmla="*/ 98691 h 1626409"/>
              <a:gd name="connsiteX1" fmla="*/ 1545882 w 2953015"/>
              <a:gd name="connsiteY1" fmla="*/ 0 h 1626409"/>
              <a:gd name="connsiteX2" fmla="*/ 2953015 w 2953015"/>
              <a:gd name="connsiteY2" fmla="*/ 76389 h 1626409"/>
              <a:gd name="connsiteX3" fmla="*/ 2942839 w 2953015"/>
              <a:gd name="connsiteY3" fmla="*/ 1102302 h 1626409"/>
              <a:gd name="connsiteX4" fmla="*/ 934212 w 2953015"/>
              <a:gd name="connsiteY4" fmla="*/ 1102302 h 1626409"/>
              <a:gd name="connsiteX5" fmla="*/ 944388 w 2953015"/>
              <a:gd name="connsiteY5" fmla="*/ 1626408 h 1626409"/>
              <a:gd name="connsiteX6" fmla="*/ 0 w 2953015"/>
              <a:gd name="connsiteY6" fmla="*/ 1626409 h 1626409"/>
              <a:gd name="connsiteX7" fmla="*/ 0 w 2953015"/>
              <a:gd name="connsiteY7" fmla="*/ 98691 h 1626409"/>
              <a:gd name="connsiteX0" fmla="*/ 0 w 2953015"/>
              <a:gd name="connsiteY0" fmla="*/ 22302 h 1550020"/>
              <a:gd name="connsiteX1" fmla="*/ 1037040 w 2953015"/>
              <a:gd name="connsiteY1" fmla="*/ 12821 h 1550020"/>
              <a:gd name="connsiteX2" fmla="*/ 2953015 w 2953015"/>
              <a:gd name="connsiteY2" fmla="*/ 0 h 1550020"/>
              <a:gd name="connsiteX3" fmla="*/ 2942839 w 2953015"/>
              <a:gd name="connsiteY3" fmla="*/ 1025913 h 1550020"/>
              <a:gd name="connsiteX4" fmla="*/ 934212 w 2953015"/>
              <a:gd name="connsiteY4" fmla="*/ 1025913 h 1550020"/>
              <a:gd name="connsiteX5" fmla="*/ 944388 w 2953015"/>
              <a:gd name="connsiteY5" fmla="*/ 1550019 h 1550020"/>
              <a:gd name="connsiteX6" fmla="*/ 0 w 2953015"/>
              <a:gd name="connsiteY6" fmla="*/ 1550020 h 1550020"/>
              <a:gd name="connsiteX7" fmla="*/ 0 w 2953015"/>
              <a:gd name="connsiteY7" fmla="*/ 22302 h 1550020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511286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511286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511286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9810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6757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6757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6757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1637474 w 2953015"/>
              <a:gd name="connsiteY5" fmla="*/ 1527717 h 2061306"/>
              <a:gd name="connsiteX6" fmla="*/ 934212 w 2953015"/>
              <a:gd name="connsiteY6" fmla="*/ 1537199 h 2061306"/>
              <a:gd name="connsiteX7" fmla="*/ 944388 w 2953015"/>
              <a:gd name="connsiteY7" fmla="*/ 2061305 h 2061306"/>
              <a:gd name="connsiteX8" fmla="*/ 0 w 2953015"/>
              <a:gd name="connsiteY8" fmla="*/ 2061306 h 2061306"/>
              <a:gd name="connsiteX9" fmla="*/ 0 w 2953015"/>
              <a:gd name="connsiteY9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37474 w 2953995"/>
              <a:gd name="connsiteY5" fmla="*/ 1527717 h 2061306"/>
              <a:gd name="connsiteX6" fmla="*/ 934212 w 2953995"/>
              <a:gd name="connsiteY6" fmla="*/ 1537199 h 2061306"/>
              <a:gd name="connsiteX7" fmla="*/ 944388 w 2953995"/>
              <a:gd name="connsiteY7" fmla="*/ 2061305 h 2061306"/>
              <a:gd name="connsiteX8" fmla="*/ 0 w 2953995"/>
              <a:gd name="connsiteY8" fmla="*/ 2061306 h 2061306"/>
              <a:gd name="connsiteX9" fmla="*/ 0 w 2953995"/>
              <a:gd name="connsiteY9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79999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79999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79999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0 w 2953995"/>
              <a:gd name="connsiteY8" fmla="*/ 2061306 h 2061306"/>
              <a:gd name="connsiteX9" fmla="*/ 0 w 2953995"/>
              <a:gd name="connsiteY9" fmla="*/ 533588 h 2061306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627297 w 2953995"/>
              <a:gd name="connsiteY5" fmla="*/ 1103970 h 1559501"/>
              <a:gd name="connsiteX6" fmla="*/ 1637474 w 2953995"/>
              <a:gd name="connsiteY6" fmla="*/ 1527717 h 1559501"/>
              <a:gd name="connsiteX7" fmla="*/ 934212 w 2953995"/>
              <a:gd name="connsiteY7" fmla="*/ 1537199 h 1559501"/>
              <a:gd name="connsiteX8" fmla="*/ 0 w 2953995"/>
              <a:gd name="connsiteY8" fmla="*/ 1559501 h 1559501"/>
              <a:gd name="connsiteX9" fmla="*/ 0 w 2953995"/>
              <a:gd name="connsiteY9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627297 w 2953995"/>
              <a:gd name="connsiteY5" fmla="*/ 1103970 h 1559501"/>
              <a:gd name="connsiteX6" fmla="*/ 1637474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627297 w 2953995"/>
              <a:gd name="connsiteY5" fmla="*/ 1103970 h 1559501"/>
              <a:gd name="connsiteX6" fmla="*/ 1942779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922425 w 2953995"/>
              <a:gd name="connsiteY5" fmla="*/ 1103970 h 1559501"/>
              <a:gd name="connsiteX6" fmla="*/ 1942779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922425 w 2953995"/>
              <a:gd name="connsiteY5" fmla="*/ 1103970 h 1559501"/>
              <a:gd name="connsiteX6" fmla="*/ 1891895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881717 w 2953995"/>
              <a:gd name="connsiteY5" fmla="*/ 1103970 h 1559501"/>
              <a:gd name="connsiteX6" fmla="*/ 1891895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881717 w 2953995"/>
              <a:gd name="connsiteY5" fmla="*/ 1070517 h 1559501"/>
              <a:gd name="connsiteX6" fmla="*/ 1891895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27717"/>
              <a:gd name="connsiteX1" fmla="*/ 1077748 w 2953995"/>
              <a:gd name="connsiteY1" fmla="*/ 512956 h 1527717"/>
              <a:gd name="connsiteX2" fmla="*/ 1067571 w 2953995"/>
              <a:gd name="connsiteY2" fmla="*/ 0 h 1527717"/>
              <a:gd name="connsiteX3" fmla="*/ 2953015 w 2953995"/>
              <a:gd name="connsiteY3" fmla="*/ 20632 h 1527717"/>
              <a:gd name="connsiteX4" fmla="*/ 2953016 w 2953995"/>
              <a:gd name="connsiteY4" fmla="*/ 1079999 h 1527717"/>
              <a:gd name="connsiteX5" fmla="*/ 1881717 w 2953995"/>
              <a:gd name="connsiteY5" fmla="*/ 1070517 h 1527717"/>
              <a:gd name="connsiteX6" fmla="*/ 1891895 w 2953995"/>
              <a:gd name="connsiteY6" fmla="*/ 1527717 h 1527717"/>
              <a:gd name="connsiteX7" fmla="*/ 10177 w 2953995"/>
              <a:gd name="connsiteY7" fmla="*/ 1492594 h 1527717"/>
              <a:gd name="connsiteX8" fmla="*/ 0 w 2953995"/>
              <a:gd name="connsiteY8" fmla="*/ 533588 h 1527717"/>
              <a:gd name="connsiteX0" fmla="*/ 0 w 2953995"/>
              <a:gd name="connsiteY0" fmla="*/ 533588 h 1537199"/>
              <a:gd name="connsiteX1" fmla="*/ 1077748 w 2953995"/>
              <a:gd name="connsiteY1" fmla="*/ 512956 h 1537199"/>
              <a:gd name="connsiteX2" fmla="*/ 1067571 w 2953995"/>
              <a:gd name="connsiteY2" fmla="*/ 0 h 1537199"/>
              <a:gd name="connsiteX3" fmla="*/ 2953015 w 2953995"/>
              <a:gd name="connsiteY3" fmla="*/ 20632 h 1537199"/>
              <a:gd name="connsiteX4" fmla="*/ 2953016 w 2953995"/>
              <a:gd name="connsiteY4" fmla="*/ 1079999 h 1537199"/>
              <a:gd name="connsiteX5" fmla="*/ 1881717 w 2953995"/>
              <a:gd name="connsiteY5" fmla="*/ 1070517 h 1537199"/>
              <a:gd name="connsiteX6" fmla="*/ 1891895 w 2953995"/>
              <a:gd name="connsiteY6" fmla="*/ 1527717 h 1537199"/>
              <a:gd name="connsiteX7" fmla="*/ 10177 w 2953995"/>
              <a:gd name="connsiteY7" fmla="*/ 1537199 h 1537199"/>
              <a:gd name="connsiteX8" fmla="*/ 0 w 2953995"/>
              <a:gd name="connsiteY8" fmla="*/ 533588 h 1537199"/>
              <a:gd name="connsiteX0" fmla="*/ 0 w 2953995"/>
              <a:gd name="connsiteY0" fmla="*/ 533588 h 1537199"/>
              <a:gd name="connsiteX1" fmla="*/ 1077748 w 2953995"/>
              <a:gd name="connsiteY1" fmla="*/ 512956 h 1537199"/>
              <a:gd name="connsiteX2" fmla="*/ 1067571 w 2953995"/>
              <a:gd name="connsiteY2" fmla="*/ 0 h 1537199"/>
              <a:gd name="connsiteX3" fmla="*/ 2953015 w 2953995"/>
              <a:gd name="connsiteY3" fmla="*/ 20632 h 1537199"/>
              <a:gd name="connsiteX4" fmla="*/ 2953016 w 2953995"/>
              <a:gd name="connsiteY4" fmla="*/ 1079999 h 1537199"/>
              <a:gd name="connsiteX5" fmla="*/ 1881717 w 2953995"/>
              <a:gd name="connsiteY5" fmla="*/ 1070517 h 1537199"/>
              <a:gd name="connsiteX6" fmla="*/ 1891895 w 2953995"/>
              <a:gd name="connsiteY6" fmla="*/ 1527717 h 1537199"/>
              <a:gd name="connsiteX7" fmla="*/ 10177 w 2953995"/>
              <a:gd name="connsiteY7" fmla="*/ 1537199 h 1537199"/>
              <a:gd name="connsiteX8" fmla="*/ 0 w 2953995"/>
              <a:gd name="connsiteY8" fmla="*/ 533588 h 153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3995" h="1537199">
                <a:moveTo>
                  <a:pt x="0" y="533588"/>
                </a:moveTo>
                <a:lnTo>
                  <a:pt x="1077748" y="512956"/>
                </a:lnTo>
                <a:cubicBezTo>
                  <a:pt x="1057395" y="297366"/>
                  <a:pt x="1087924" y="282497"/>
                  <a:pt x="1067571" y="0"/>
                </a:cubicBezTo>
                <a:lnTo>
                  <a:pt x="2953015" y="20632"/>
                </a:lnTo>
                <a:cubicBezTo>
                  <a:pt x="2949623" y="384905"/>
                  <a:pt x="2956408" y="715726"/>
                  <a:pt x="2953016" y="1079999"/>
                </a:cubicBezTo>
                <a:cubicBezTo>
                  <a:pt x="2331319" y="1084272"/>
                  <a:pt x="2411823" y="1066245"/>
                  <a:pt x="1881717" y="1070517"/>
                </a:cubicBezTo>
                <a:lnTo>
                  <a:pt x="1891895" y="1527717"/>
                </a:lnTo>
                <a:lnTo>
                  <a:pt x="10177" y="1537199"/>
                </a:lnTo>
                <a:lnTo>
                  <a:pt x="0" y="53358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Szabadkézi sokszög 72"/>
          <p:cNvSpPr/>
          <p:nvPr/>
        </p:nvSpPr>
        <p:spPr>
          <a:xfrm flipH="1" flipV="1">
            <a:off x="171894" y="4998018"/>
            <a:ext cx="3247978" cy="1455317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678242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83840"/>
              <a:gd name="connsiteY0" fmla="*/ 0 h 1561170"/>
              <a:gd name="connsiteX1" fmla="*/ 0 w 2983840"/>
              <a:gd name="connsiteY1" fmla="*/ 0 h 1561170"/>
              <a:gd name="connsiteX2" fmla="*/ 2963193 w 2983840"/>
              <a:gd name="connsiteY2" fmla="*/ 0 h 1561170"/>
              <a:gd name="connsiteX3" fmla="*/ 2983546 w 2983840"/>
              <a:gd name="connsiteY3" fmla="*/ 1059366 h 1561170"/>
              <a:gd name="connsiteX4" fmla="*/ 903682 w 2983840"/>
              <a:gd name="connsiteY4" fmla="*/ 1059366 h 1561170"/>
              <a:gd name="connsiteX5" fmla="*/ 893504 w 2983840"/>
              <a:gd name="connsiteY5" fmla="*/ 1561170 h 1561170"/>
              <a:gd name="connsiteX6" fmla="*/ 0 w 2983840"/>
              <a:gd name="connsiteY6" fmla="*/ 1550019 h 1561170"/>
              <a:gd name="connsiteX7" fmla="*/ 0 w 2983840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953016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0368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3421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4172"/>
              <a:gd name="connsiteY0" fmla="*/ 0 h 1550019"/>
              <a:gd name="connsiteX1" fmla="*/ 0 w 2964172"/>
              <a:gd name="connsiteY1" fmla="*/ 0 h 1550019"/>
              <a:gd name="connsiteX2" fmla="*/ 2963193 w 2964172"/>
              <a:gd name="connsiteY2" fmla="*/ 0 h 1550019"/>
              <a:gd name="connsiteX3" fmla="*/ 2963193 w 2964172"/>
              <a:gd name="connsiteY3" fmla="*/ 1025913 h 1550019"/>
              <a:gd name="connsiteX4" fmla="*/ 934212 w 2964172"/>
              <a:gd name="connsiteY4" fmla="*/ 1059366 h 1550019"/>
              <a:gd name="connsiteX5" fmla="*/ 924035 w 2964172"/>
              <a:gd name="connsiteY5" fmla="*/ 1550019 h 1550019"/>
              <a:gd name="connsiteX6" fmla="*/ 0 w 2964172"/>
              <a:gd name="connsiteY6" fmla="*/ 1550019 h 1550019"/>
              <a:gd name="connsiteX7" fmla="*/ 0 w 2964172"/>
              <a:gd name="connsiteY7" fmla="*/ 0 h 1550019"/>
              <a:gd name="connsiteX0" fmla="*/ 0 w 2964172"/>
              <a:gd name="connsiteY0" fmla="*/ 0 h 1550019"/>
              <a:gd name="connsiteX1" fmla="*/ 0 w 2964172"/>
              <a:gd name="connsiteY1" fmla="*/ 0 h 1550019"/>
              <a:gd name="connsiteX2" fmla="*/ 2963193 w 2964172"/>
              <a:gd name="connsiteY2" fmla="*/ 0 h 1550019"/>
              <a:gd name="connsiteX3" fmla="*/ 2963193 w 2964172"/>
              <a:gd name="connsiteY3" fmla="*/ 1025913 h 1550019"/>
              <a:gd name="connsiteX4" fmla="*/ 964742 w 2964172"/>
              <a:gd name="connsiteY4" fmla="*/ 1014762 h 1550019"/>
              <a:gd name="connsiteX5" fmla="*/ 924035 w 2964172"/>
              <a:gd name="connsiteY5" fmla="*/ 1550019 h 1550019"/>
              <a:gd name="connsiteX6" fmla="*/ 0 w 2964172"/>
              <a:gd name="connsiteY6" fmla="*/ 1550019 h 1550019"/>
              <a:gd name="connsiteX7" fmla="*/ 0 w 2964172"/>
              <a:gd name="connsiteY7" fmla="*/ 0 h 1550019"/>
              <a:gd name="connsiteX0" fmla="*/ 0 w 2964172"/>
              <a:gd name="connsiteY0" fmla="*/ 0 h 1550019"/>
              <a:gd name="connsiteX1" fmla="*/ 0 w 2964172"/>
              <a:gd name="connsiteY1" fmla="*/ 0 h 1550019"/>
              <a:gd name="connsiteX2" fmla="*/ 2963193 w 2964172"/>
              <a:gd name="connsiteY2" fmla="*/ 0 h 1550019"/>
              <a:gd name="connsiteX3" fmla="*/ 2963193 w 2964172"/>
              <a:gd name="connsiteY3" fmla="*/ 1025913 h 1550019"/>
              <a:gd name="connsiteX4" fmla="*/ 964742 w 2964172"/>
              <a:gd name="connsiteY4" fmla="*/ 1014762 h 1550019"/>
              <a:gd name="connsiteX5" fmla="*/ 964742 w 2964172"/>
              <a:gd name="connsiteY5" fmla="*/ 1505415 h 1550019"/>
              <a:gd name="connsiteX6" fmla="*/ 0 w 2964172"/>
              <a:gd name="connsiteY6" fmla="*/ 1550019 h 1550019"/>
              <a:gd name="connsiteX7" fmla="*/ 0 w 2964172"/>
              <a:gd name="connsiteY7" fmla="*/ 0 h 1550019"/>
              <a:gd name="connsiteX0" fmla="*/ 0 w 2964172"/>
              <a:gd name="connsiteY0" fmla="*/ 0 h 1505415"/>
              <a:gd name="connsiteX1" fmla="*/ 0 w 2964172"/>
              <a:gd name="connsiteY1" fmla="*/ 0 h 1505415"/>
              <a:gd name="connsiteX2" fmla="*/ 2963193 w 2964172"/>
              <a:gd name="connsiteY2" fmla="*/ 0 h 1505415"/>
              <a:gd name="connsiteX3" fmla="*/ 2963193 w 2964172"/>
              <a:gd name="connsiteY3" fmla="*/ 1025913 h 1505415"/>
              <a:gd name="connsiteX4" fmla="*/ 964742 w 2964172"/>
              <a:gd name="connsiteY4" fmla="*/ 1014762 h 1505415"/>
              <a:gd name="connsiteX5" fmla="*/ 964742 w 2964172"/>
              <a:gd name="connsiteY5" fmla="*/ 1505415 h 1505415"/>
              <a:gd name="connsiteX6" fmla="*/ 0 w 2964172"/>
              <a:gd name="connsiteY6" fmla="*/ 1505414 h 1505415"/>
              <a:gd name="connsiteX7" fmla="*/ 0 w 2964172"/>
              <a:gd name="connsiteY7" fmla="*/ 0 h 1505415"/>
              <a:gd name="connsiteX0" fmla="*/ 219495 w 3183667"/>
              <a:gd name="connsiteY0" fmla="*/ 131750 h 1514501"/>
              <a:gd name="connsiteX1" fmla="*/ 219495 w 3183667"/>
              <a:gd name="connsiteY1" fmla="*/ 9086 h 1514501"/>
              <a:gd name="connsiteX2" fmla="*/ 3182688 w 3183667"/>
              <a:gd name="connsiteY2" fmla="*/ 9086 h 1514501"/>
              <a:gd name="connsiteX3" fmla="*/ 3182688 w 3183667"/>
              <a:gd name="connsiteY3" fmla="*/ 1034999 h 1514501"/>
              <a:gd name="connsiteX4" fmla="*/ 1184237 w 3183667"/>
              <a:gd name="connsiteY4" fmla="*/ 1023848 h 1514501"/>
              <a:gd name="connsiteX5" fmla="*/ 1184237 w 3183667"/>
              <a:gd name="connsiteY5" fmla="*/ 1514501 h 1514501"/>
              <a:gd name="connsiteX6" fmla="*/ 219495 w 3183667"/>
              <a:gd name="connsiteY6" fmla="*/ 1514500 h 1514501"/>
              <a:gd name="connsiteX7" fmla="*/ 219495 w 3183667"/>
              <a:gd name="connsiteY7" fmla="*/ 131750 h 1514501"/>
              <a:gd name="connsiteX0" fmla="*/ 0 w 2964172"/>
              <a:gd name="connsiteY0" fmla="*/ 216823 h 1599574"/>
              <a:gd name="connsiteX1" fmla="*/ 2963193 w 2964172"/>
              <a:gd name="connsiteY1" fmla="*/ 94159 h 1599574"/>
              <a:gd name="connsiteX2" fmla="*/ 2963193 w 2964172"/>
              <a:gd name="connsiteY2" fmla="*/ 1120072 h 1599574"/>
              <a:gd name="connsiteX3" fmla="*/ 964742 w 2964172"/>
              <a:gd name="connsiteY3" fmla="*/ 1108921 h 1599574"/>
              <a:gd name="connsiteX4" fmla="*/ 964742 w 2964172"/>
              <a:gd name="connsiteY4" fmla="*/ 1599574 h 1599574"/>
              <a:gd name="connsiteX5" fmla="*/ 0 w 2964172"/>
              <a:gd name="connsiteY5" fmla="*/ 1599573 h 1599574"/>
              <a:gd name="connsiteX6" fmla="*/ 0 w 2964172"/>
              <a:gd name="connsiteY6" fmla="*/ 216823 h 1599574"/>
              <a:gd name="connsiteX0" fmla="*/ 0 w 2964172"/>
              <a:gd name="connsiteY0" fmla="*/ 172874 h 1555625"/>
              <a:gd name="connsiteX1" fmla="*/ 2963193 w 2964172"/>
              <a:gd name="connsiteY1" fmla="*/ 128268 h 1555625"/>
              <a:gd name="connsiteX2" fmla="*/ 2963193 w 2964172"/>
              <a:gd name="connsiteY2" fmla="*/ 1076123 h 1555625"/>
              <a:gd name="connsiteX3" fmla="*/ 964742 w 2964172"/>
              <a:gd name="connsiteY3" fmla="*/ 1064972 h 1555625"/>
              <a:gd name="connsiteX4" fmla="*/ 964742 w 2964172"/>
              <a:gd name="connsiteY4" fmla="*/ 1555625 h 1555625"/>
              <a:gd name="connsiteX5" fmla="*/ 0 w 2964172"/>
              <a:gd name="connsiteY5" fmla="*/ 1555624 h 1555625"/>
              <a:gd name="connsiteX6" fmla="*/ 0 w 2964172"/>
              <a:gd name="connsiteY6" fmla="*/ 172874 h 1555625"/>
              <a:gd name="connsiteX0" fmla="*/ 0 w 2964172"/>
              <a:gd name="connsiteY0" fmla="*/ 125880 h 1508631"/>
              <a:gd name="connsiteX1" fmla="*/ 2963193 w 2964172"/>
              <a:gd name="connsiteY1" fmla="*/ 81274 h 1508631"/>
              <a:gd name="connsiteX2" fmla="*/ 2963193 w 2964172"/>
              <a:gd name="connsiteY2" fmla="*/ 1029129 h 1508631"/>
              <a:gd name="connsiteX3" fmla="*/ 964742 w 2964172"/>
              <a:gd name="connsiteY3" fmla="*/ 1017978 h 1508631"/>
              <a:gd name="connsiteX4" fmla="*/ 964742 w 2964172"/>
              <a:gd name="connsiteY4" fmla="*/ 1508631 h 1508631"/>
              <a:gd name="connsiteX5" fmla="*/ 0 w 2964172"/>
              <a:gd name="connsiteY5" fmla="*/ 1508630 h 1508631"/>
              <a:gd name="connsiteX6" fmla="*/ 0 w 2964172"/>
              <a:gd name="connsiteY6" fmla="*/ 125880 h 1508631"/>
              <a:gd name="connsiteX0" fmla="*/ 0 w 2964172"/>
              <a:gd name="connsiteY0" fmla="*/ 45467 h 1428218"/>
              <a:gd name="connsiteX1" fmla="*/ 2963193 w 2964172"/>
              <a:gd name="connsiteY1" fmla="*/ 861 h 1428218"/>
              <a:gd name="connsiteX2" fmla="*/ 2963193 w 2964172"/>
              <a:gd name="connsiteY2" fmla="*/ 948716 h 1428218"/>
              <a:gd name="connsiteX3" fmla="*/ 964742 w 2964172"/>
              <a:gd name="connsiteY3" fmla="*/ 937565 h 1428218"/>
              <a:gd name="connsiteX4" fmla="*/ 964742 w 2964172"/>
              <a:gd name="connsiteY4" fmla="*/ 1428218 h 1428218"/>
              <a:gd name="connsiteX5" fmla="*/ 0 w 2964172"/>
              <a:gd name="connsiteY5" fmla="*/ 1428217 h 1428218"/>
              <a:gd name="connsiteX6" fmla="*/ 0 w 2964172"/>
              <a:gd name="connsiteY6" fmla="*/ 45467 h 1428218"/>
              <a:gd name="connsiteX0" fmla="*/ 0 w 2964172"/>
              <a:gd name="connsiteY0" fmla="*/ 45467 h 1428218"/>
              <a:gd name="connsiteX1" fmla="*/ 2963193 w 2964172"/>
              <a:gd name="connsiteY1" fmla="*/ 861 h 1428218"/>
              <a:gd name="connsiteX2" fmla="*/ 2963193 w 2964172"/>
              <a:gd name="connsiteY2" fmla="*/ 948716 h 1428218"/>
              <a:gd name="connsiteX3" fmla="*/ 995273 w 2964172"/>
              <a:gd name="connsiteY3" fmla="*/ 937565 h 1428218"/>
              <a:gd name="connsiteX4" fmla="*/ 964742 w 2964172"/>
              <a:gd name="connsiteY4" fmla="*/ 1428218 h 1428218"/>
              <a:gd name="connsiteX5" fmla="*/ 0 w 2964172"/>
              <a:gd name="connsiteY5" fmla="*/ 1428217 h 1428218"/>
              <a:gd name="connsiteX6" fmla="*/ 0 w 2964172"/>
              <a:gd name="connsiteY6" fmla="*/ 45467 h 1428218"/>
              <a:gd name="connsiteX0" fmla="*/ 0 w 2964172"/>
              <a:gd name="connsiteY0" fmla="*/ 45467 h 1439369"/>
              <a:gd name="connsiteX1" fmla="*/ 2963193 w 2964172"/>
              <a:gd name="connsiteY1" fmla="*/ 861 h 1439369"/>
              <a:gd name="connsiteX2" fmla="*/ 2963193 w 2964172"/>
              <a:gd name="connsiteY2" fmla="*/ 948716 h 1439369"/>
              <a:gd name="connsiteX3" fmla="*/ 995273 w 2964172"/>
              <a:gd name="connsiteY3" fmla="*/ 937565 h 1439369"/>
              <a:gd name="connsiteX4" fmla="*/ 995273 w 2964172"/>
              <a:gd name="connsiteY4" fmla="*/ 1439369 h 1439369"/>
              <a:gd name="connsiteX5" fmla="*/ 0 w 2964172"/>
              <a:gd name="connsiteY5" fmla="*/ 1428217 h 1439369"/>
              <a:gd name="connsiteX6" fmla="*/ 0 w 2964172"/>
              <a:gd name="connsiteY6" fmla="*/ 45467 h 143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4172" h="1439369">
                <a:moveTo>
                  <a:pt x="0" y="45467"/>
                </a:moveTo>
                <a:cubicBezTo>
                  <a:pt x="575281" y="17589"/>
                  <a:pt x="2428622" y="-4715"/>
                  <a:pt x="2963193" y="861"/>
                </a:cubicBezTo>
                <a:cubicBezTo>
                  <a:pt x="2959801" y="365134"/>
                  <a:pt x="2966585" y="584443"/>
                  <a:pt x="2963193" y="948716"/>
                </a:cubicBezTo>
                <a:lnTo>
                  <a:pt x="995273" y="937565"/>
                </a:lnTo>
                <a:lnTo>
                  <a:pt x="995273" y="1439369"/>
                </a:lnTo>
                <a:lnTo>
                  <a:pt x="0" y="1428217"/>
                </a:lnTo>
                <a:lnTo>
                  <a:pt x="0" y="45467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B050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501A082-B8DD-9D88-0AD8-3D2E14BB4A5A}"/>
              </a:ext>
            </a:extLst>
          </p:cNvPr>
          <p:cNvSpPr txBox="1"/>
          <p:nvPr/>
        </p:nvSpPr>
        <p:spPr>
          <a:xfrm>
            <a:off x="125380" y="1569385"/>
            <a:ext cx="880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Hogyan állítjuk elő a </a:t>
            </a:r>
            <a:r>
              <a:rPr lang="hu-HU" sz="2800" dirty="0">
                <a:solidFill>
                  <a:srgbClr val="00B0F0"/>
                </a:solidFill>
              </a:rPr>
              <a:t>régi</a:t>
            </a:r>
            <a:r>
              <a:rPr lang="hu-HU" sz="2800" dirty="0"/>
              <a:t> indexéből az </a:t>
            </a:r>
            <a:r>
              <a:rPr lang="hu-HU" sz="2800" b="1" dirty="0"/>
              <a:t>új</a:t>
            </a:r>
            <a:r>
              <a:rPr lang="hu-HU" sz="2800" dirty="0"/>
              <a:t> indexet?</a:t>
            </a:r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B6D5F2F2-8AEC-AA6A-0E71-3E5D9E33961D}"/>
              </a:ext>
            </a:extLst>
          </p:cNvPr>
          <p:cNvGrpSpPr/>
          <p:nvPr/>
        </p:nvGrpSpPr>
        <p:grpSpPr>
          <a:xfrm>
            <a:off x="3516082" y="3756339"/>
            <a:ext cx="5609974" cy="2705639"/>
            <a:chOff x="3516082" y="3756339"/>
            <a:chExt cx="5609974" cy="2705639"/>
          </a:xfrm>
        </p:grpSpPr>
        <p:sp>
          <p:nvSpPr>
            <p:cNvPr id="10" name="Szövegdoboz 9"/>
            <p:cNvSpPr txBox="1"/>
            <p:nvPr/>
          </p:nvSpPr>
          <p:spPr>
            <a:xfrm>
              <a:off x="3823609" y="4215209"/>
              <a:ext cx="530244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switch</a:t>
              </a:r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hu-HU" sz="2800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hu-HU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hu-HU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(i = 1 .. 7)  </a:t>
              </a:r>
            </a:p>
            <a:p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[i]    = 20-(i-1)*3</a:t>
              </a:r>
            </a:p>
            <a:p>
              <a:r>
                <a:rPr lang="hu-HU" sz="2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[i+7]  = 19-(i-1)*3</a:t>
              </a:r>
              <a:endParaRPr lang="hu-HU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hu-HU" sz="28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[i+14] = 21-(i-1)*3</a:t>
              </a:r>
            </a:p>
          </p:txBody>
        </p:sp>
        <p:cxnSp>
          <p:nvCxnSpPr>
            <p:cNvPr id="12" name="Egyenes összekötő nyíllal 11"/>
            <p:cNvCxnSpPr>
              <a:cxnSpLocks/>
            </p:cNvCxnSpPr>
            <p:nvPr/>
          </p:nvCxnSpPr>
          <p:spPr>
            <a:xfrm>
              <a:off x="5004048" y="3756339"/>
              <a:ext cx="350314" cy="555800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8660FD7B-E419-976A-59A8-BEA11B51E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6082" y="4407495"/>
              <a:ext cx="1487966" cy="132096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F10E34B2-538A-6F36-CDCB-E01D73C79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5174" y="5658942"/>
              <a:ext cx="1478874" cy="5789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AAB5A9E-B3B3-D0B0-50FF-747C5E8EF0CC}"/>
              </a:ext>
            </a:extLst>
          </p:cNvPr>
          <p:cNvSpPr txBox="1"/>
          <p:nvPr/>
        </p:nvSpPr>
        <p:spPr>
          <a:xfrm>
            <a:off x="4260065" y="2074853"/>
            <a:ext cx="3696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7*3-1   6*3-1  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DF905AC7-2ABF-299F-0B78-ADB4A6A3D384}"/>
              </a:ext>
            </a:extLst>
          </p:cNvPr>
          <p:cNvSpPr txBox="1"/>
          <p:nvPr/>
        </p:nvSpPr>
        <p:spPr>
          <a:xfrm>
            <a:off x="4295162" y="2555344"/>
            <a:ext cx="4146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x (7</a:t>
            </a:r>
            <a:r>
              <a:rPr lang="hu-HU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hu-HU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b="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8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+ 2</a:t>
            </a:r>
          </a:p>
        </p:txBody>
      </p:sp>
    </p:spTree>
    <p:extLst>
      <p:ext uri="{BB962C8B-B14F-4D97-AF65-F5344CB8AC3E}">
        <p14:creationId xmlns:p14="http://schemas.microsoft.com/office/powerpoint/2010/main" val="31957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/>
        </p:nvGrpSpPr>
        <p:grpSpPr>
          <a:xfrm>
            <a:off x="251520" y="2627620"/>
            <a:ext cx="2160240" cy="369332"/>
            <a:chOff x="755576" y="2276872"/>
            <a:chExt cx="2160240" cy="369332"/>
          </a:xfrm>
        </p:grpSpPr>
        <p:sp>
          <p:nvSpPr>
            <p:cNvPr id="6" name="Szövegdoboz 5"/>
            <p:cNvSpPr txBox="1"/>
            <p:nvPr/>
          </p:nvSpPr>
          <p:spPr>
            <a:xfrm>
              <a:off x="75557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1.</a:t>
              </a:r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169232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2.</a:t>
              </a:r>
            </a:p>
          </p:txBody>
        </p:sp>
        <p:sp>
          <p:nvSpPr>
            <p:cNvPr id="8" name="Szövegdoboz 7"/>
            <p:cNvSpPr txBox="1"/>
            <p:nvPr/>
          </p:nvSpPr>
          <p:spPr>
            <a:xfrm>
              <a:off x="2556422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3.</a:t>
              </a:r>
            </a:p>
          </p:txBody>
        </p:sp>
      </p:grpSp>
      <p:grpSp>
        <p:nvGrpSpPr>
          <p:cNvPr id="13" name="Csoportba foglalás 12"/>
          <p:cNvGrpSpPr/>
          <p:nvPr/>
        </p:nvGrpSpPr>
        <p:grpSpPr>
          <a:xfrm>
            <a:off x="3163750" y="2627620"/>
            <a:ext cx="2160240" cy="369332"/>
            <a:chOff x="755576" y="2276872"/>
            <a:chExt cx="2160240" cy="369332"/>
          </a:xfrm>
        </p:grpSpPr>
        <p:sp>
          <p:nvSpPr>
            <p:cNvPr id="14" name="Szövegdoboz 13"/>
            <p:cNvSpPr txBox="1"/>
            <p:nvPr/>
          </p:nvSpPr>
          <p:spPr>
            <a:xfrm>
              <a:off x="75557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1.</a:t>
              </a:r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1692326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2.</a:t>
              </a:r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2556422" y="2276872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b="1" dirty="0"/>
                <a:t>3.</a:t>
              </a:r>
            </a:p>
          </p:txBody>
        </p:sp>
      </p:grpSp>
      <p:grpSp>
        <p:nvGrpSpPr>
          <p:cNvPr id="22" name="Csoportba foglalás 21"/>
          <p:cNvGrpSpPr/>
          <p:nvPr/>
        </p:nvGrpSpPr>
        <p:grpSpPr>
          <a:xfrm>
            <a:off x="107504" y="3089285"/>
            <a:ext cx="2376264" cy="3681700"/>
            <a:chOff x="899592" y="2771636"/>
            <a:chExt cx="2376264" cy="3681700"/>
          </a:xfrm>
        </p:grpSpPr>
        <p:sp>
          <p:nvSpPr>
            <p:cNvPr id="4" name="Szövegdoboz 3"/>
            <p:cNvSpPr txBox="1"/>
            <p:nvPr/>
          </p:nvSpPr>
          <p:spPr>
            <a:xfrm>
              <a:off x="1012574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2022556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2941280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1035846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2007046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2964552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1035846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2007046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2964552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33" name="Szövegdoboz 32"/>
            <p:cNvSpPr txBox="1"/>
            <p:nvPr/>
          </p:nvSpPr>
          <p:spPr>
            <a:xfrm>
              <a:off x="89959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190181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837916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899592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1901812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2837916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89959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190181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2837916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42" name="Szövegdoboz 41"/>
            <p:cNvSpPr txBox="1"/>
            <p:nvPr/>
          </p:nvSpPr>
          <p:spPr>
            <a:xfrm>
              <a:off x="899592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43" name="Szövegdoboz 42"/>
            <p:cNvSpPr txBox="1"/>
            <p:nvPr/>
          </p:nvSpPr>
          <p:spPr>
            <a:xfrm>
              <a:off x="1907704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sp>
          <p:nvSpPr>
            <p:cNvPr id="44" name="Szövegdoboz 43"/>
            <p:cNvSpPr txBox="1"/>
            <p:nvPr/>
          </p:nvSpPr>
          <p:spPr>
            <a:xfrm>
              <a:off x="2837916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2987824" y="3098577"/>
            <a:ext cx="2389918" cy="3681700"/>
            <a:chOff x="885938" y="2771636"/>
            <a:chExt cx="2389918" cy="3681700"/>
          </a:xfrm>
        </p:grpSpPr>
        <p:sp>
          <p:nvSpPr>
            <p:cNvPr id="46" name="Szövegdoboz 45"/>
            <p:cNvSpPr txBox="1"/>
            <p:nvPr/>
          </p:nvSpPr>
          <p:spPr>
            <a:xfrm>
              <a:off x="885938" y="27716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47" name="Szövegdoboz 46"/>
            <p:cNvSpPr txBox="1"/>
            <p:nvPr/>
          </p:nvSpPr>
          <p:spPr>
            <a:xfrm>
              <a:off x="1895920" y="27716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48" name="Szövegdoboz 47"/>
            <p:cNvSpPr txBox="1"/>
            <p:nvPr/>
          </p:nvSpPr>
          <p:spPr>
            <a:xfrm>
              <a:off x="2814644" y="27716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  <p:sp>
          <p:nvSpPr>
            <p:cNvPr id="49" name="Szövegdoboz 48"/>
            <p:cNvSpPr txBox="1"/>
            <p:nvPr/>
          </p:nvSpPr>
          <p:spPr>
            <a:xfrm>
              <a:off x="909210" y="32849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0" name="Szövegdoboz 49"/>
            <p:cNvSpPr txBox="1"/>
            <p:nvPr/>
          </p:nvSpPr>
          <p:spPr>
            <a:xfrm>
              <a:off x="2007046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2964552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52" name="Szövegdoboz 51"/>
            <p:cNvSpPr txBox="1"/>
            <p:nvPr/>
          </p:nvSpPr>
          <p:spPr>
            <a:xfrm>
              <a:off x="1035846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53" name="Szövegdoboz 52"/>
            <p:cNvSpPr txBox="1"/>
            <p:nvPr/>
          </p:nvSpPr>
          <p:spPr>
            <a:xfrm>
              <a:off x="1880410" y="386104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sp>
          <p:nvSpPr>
            <p:cNvPr id="54" name="Szövegdoboz 53"/>
            <p:cNvSpPr txBox="1"/>
            <p:nvPr/>
          </p:nvSpPr>
          <p:spPr>
            <a:xfrm>
              <a:off x="2837916" y="386104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89959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1901812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7" name="Szövegdoboz 56"/>
            <p:cNvSpPr txBox="1"/>
            <p:nvPr/>
          </p:nvSpPr>
          <p:spPr>
            <a:xfrm>
              <a:off x="2964553" y="4427820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8" name="Szövegdoboz 57"/>
            <p:cNvSpPr txBox="1"/>
            <p:nvPr/>
          </p:nvSpPr>
          <p:spPr>
            <a:xfrm>
              <a:off x="1026228" y="50038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Szövegdoboz 58"/>
            <p:cNvSpPr txBox="1"/>
            <p:nvPr/>
          </p:nvSpPr>
          <p:spPr>
            <a:xfrm>
              <a:off x="2028449" y="500388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60" name="Szövegdoboz 59"/>
            <p:cNvSpPr txBox="1"/>
            <p:nvPr/>
          </p:nvSpPr>
          <p:spPr>
            <a:xfrm>
              <a:off x="2837916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</p:txBody>
        </p:sp>
        <p:sp>
          <p:nvSpPr>
            <p:cNvPr id="61" name="Szövegdoboz 60"/>
            <p:cNvSpPr txBox="1"/>
            <p:nvPr/>
          </p:nvSpPr>
          <p:spPr>
            <a:xfrm>
              <a:off x="89959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62" name="Szövegdoboz 61"/>
            <p:cNvSpPr txBox="1"/>
            <p:nvPr/>
          </p:nvSpPr>
          <p:spPr>
            <a:xfrm>
              <a:off x="190181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</p:txBody>
        </p:sp>
        <p:sp>
          <p:nvSpPr>
            <p:cNvPr id="63" name="Szövegdoboz 62"/>
            <p:cNvSpPr txBox="1"/>
            <p:nvPr/>
          </p:nvSpPr>
          <p:spPr>
            <a:xfrm>
              <a:off x="2837916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64" name="Szövegdoboz 63"/>
            <p:cNvSpPr txBox="1"/>
            <p:nvPr/>
          </p:nvSpPr>
          <p:spPr>
            <a:xfrm>
              <a:off x="1026229" y="608400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65" name="Szövegdoboz 64"/>
            <p:cNvSpPr txBox="1"/>
            <p:nvPr/>
          </p:nvSpPr>
          <p:spPr>
            <a:xfrm>
              <a:off x="2034341" y="608400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66" name="Szövegdoboz 65"/>
            <p:cNvSpPr txBox="1"/>
            <p:nvPr/>
          </p:nvSpPr>
          <p:spPr>
            <a:xfrm>
              <a:off x="2964553" y="6084004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3" name="Szövegdoboz 2"/>
          <p:cNvSpPr txBox="1"/>
          <p:nvPr/>
        </p:nvSpPr>
        <p:spPr>
          <a:xfrm>
            <a:off x="443020" y="1681644"/>
            <a:ext cx="4513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A </a:t>
            </a:r>
            <a:r>
              <a:rPr lang="hu-HU" sz="2800" b="1" dirty="0"/>
              <a:t>2</a:t>
            </a:r>
            <a:r>
              <a:rPr lang="hu-HU" sz="2800" dirty="0"/>
              <a:t>. Oszlop választása esetén</a:t>
            </a:r>
          </a:p>
        </p:txBody>
      </p:sp>
      <p:cxnSp>
        <p:nvCxnSpPr>
          <p:cNvPr id="24" name="Egyenes összekötő 23"/>
          <p:cNvCxnSpPr/>
          <p:nvPr/>
        </p:nvCxnSpPr>
        <p:spPr>
          <a:xfrm>
            <a:off x="2699791" y="2492896"/>
            <a:ext cx="1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83"/>
          <p:cNvCxnSpPr/>
          <p:nvPr/>
        </p:nvCxnSpPr>
        <p:spPr>
          <a:xfrm>
            <a:off x="5580112" y="2492896"/>
            <a:ext cx="0" cy="4301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Csoportba foglalás 95"/>
          <p:cNvGrpSpPr/>
          <p:nvPr/>
        </p:nvGrpSpPr>
        <p:grpSpPr>
          <a:xfrm>
            <a:off x="5724128" y="2627620"/>
            <a:ext cx="3312368" cy="4143365"/>
            <a:chOff x="5724128" y="2627620"/>
            <a:chExt cx="3312368" cy="4143365"/>
          </a:xfrm>
        </p:grpSpPr>
        <p:sp>
          <p:nvSpPr>
            <p:cNvPr id="18" name="Szövegdoboz 17"/>
            <p:cNvSpPr txBox="1"/>
            <p:nvPr/>
          </p:nvSpPr>
          <p:spPr>
            <a:xfrm>
              <a:off x="5868144" y="2996952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-&gt;19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-&gt;16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-&gt;13</a:t>
              </a:r>
            </a:p>
          </p:txBody>
        </p:sp>
        <p:grpSp>
          <p:nvGrpSpPr>
            <p:cNvPr id="76" name="Csoportba foglalás 75"/>
            <p:cNvGrpSpPr/>
            <p:nvPr/>
          </p:nvGrpSpPr>
          <p:grpSpPr>
            <a:xfrm>
              <a:off x="6084168" y="2627620"/>
              <a:ext cx="2448272" cy="369332"/>
              <a:chOff x="755576" y="2276872"/>
              <a:chExt cx="2448272" cy="369332"/>
            </a:xfrm>
          </p:grpSpPr>
          <p:sp>
            <p:nvSpPr>
              <p:cNvPr id="77" name="Szövegdoboz 76"/>
              <p:cNvSpPr txBox="1"/>
              <p:nvPr/>
            </p:nvSpPr>
            <p:spPr>
              <a:xfrm>
                <a:off x="75557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1.</a:t>
                </a:r>
              </a:p>
            </p:txBody>
          </p:sp>
          <p:sp>
            <p:nvSpPr>
              <p:cNvPr id="78" name="Szövegdoboz 77"/>
              <p:cNvSpPr txBox="1"/>
              <p:nvPr/>
            </p:nvSpPr>
            <p:spPr>
              <a:xfrm>
                <a:off x="1836342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2.</a:t>
                </a:r>
              </a:p>
            </p:txBody>
          </p:sp>
          <p:sp>
            <p:nvSpPr>
              <p:cNvPr id="79" name="Szövegdoboz 78"/>
              <p:cNvSpPr txBox="1"/>
              <p:nvPr/>
            </p:nvSpPr>
            <p:spPr>
              <a:xfrm>
                <a:off x="2844454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3.</a:t>
                </a:r>
              </a:p>
            </p:txBody>
          </p:sp>
        </p:grpSp>
        <p:sp>
          <p:nvSpPr>
            <p:cNvPr id="81" name="Szövegdoboz 80"/>
            <p:cNvSpPr txBox="1"/>
            <p:nvPr/>
          </p:nvSpPr>
          <p:spPr>
            <a:xfrm>
              <a:off x="5868144" y="3573016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-&gt;10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7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4</a:t>
              </a:r>
            </a:p>
          </p:txBody>
        </p:sp>
        <p:sp>
          <p:nvSpPr>
            <p:cNvPr id="82" name="Szövegdoboz 81"/>
            <p:cNvSpPr txBox="1"/>
            <p:nvPr/>
          </p:nvSpPr>
          <p:spPr>
            <a:xfrm>
              <a:off x="5868144" y="4149080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1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-&gt;20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-&gt;17</a:t>
              </a:r>
            </a:p>
          </p:txBody>
        </p:sp>
        <p:sp>
          <p:nvSpPr>
            <p:cNvPr id="83" name="Szövegdoboz 82"/>
            <p:cNvSpPr txBox="1"/>
            <p:nvPr/>
          </p:nvSpPr>
          <p:spPr>
            <a:xfrm>
              <a:off x="5724128" y="4725144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-&gt;14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-&gt;11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8</a:t>
              </a:r>
            </a:p>
          </p:txBody>
        </p:sp>
        <p:sp>
          <p:nvSpPr>
            <p:cNvPr id="85" name="Szövegdoboz 84"/>
            <p:cNvSpPr txBox="1"/>
            <p:nvPr/>
          </p:nvSpPr>
          <p:spPr>
            <a:xfrm>
              <a:off x="5724128" y="5258817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5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2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-&gt;21</a:t>
              </a:r>
            </a:p>
          </p:txBody>
        </p:sp>
        <p:sp>
          <p:nvSpPr>
            <p:cNvPr id="86" name="Szövegdoboz 85"/>
            <p:cNvSpPr txBox="1"/>
            <p:nvPr/>
          </p:nvSpPr>
          <p:spPr>
            <a:xfrm>
              <a:off x="5724128" y="5764034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-&gt;18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-&gt;15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-&gt;12</a:t>
              </a:r>
            </a:p>
          </p:txBody>
        </p:sp>
        <p:sp>
          <p:nvSpPr>
            <p:cNvPr id="87" name="Szövegdoboz 86"/>
            <p:cNvSpPr txBox="1"/>
            <p:nvPr/>
          </p:nvSpPr>
          <p:spPr>
            <a:xfrm>
              <a:off x="5742004" y="6340098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9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6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3</a:t>
              </a:r>
            </a:p>
          </p:txBody>
        </p:sp>
      </p:grpSp>
      <p:sp>
        <p:nvSpPr>
          <p:cNvPr id="88" name="Szövegdoboz 87"/>
          <p:cNvSpPr txBox="1"/>
          <p:nvPr/>
        </p:nvSpPr>
        <p:spPr>
          <a:xfrm>
            <a:off x="5796136" y="119675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1 ..  7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hu-HU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-3</a:t>
            </a:r>
          </a:p>
        </p:txBody>
      </p:sp>
      <p:sp>
        <p:nvSpPr>
          <p:cNvPr id="89" name="Szövegdoboz 88"/>
          <p:cNvSpPr txBox="1"/>
          <p:nvPr/>
        </p:nvSpPr>
        <p:spPr>
          <a:xfrm>
            <a:off x="5940152" y="160963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8 .. 14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hu-HU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-3</a:t>
            </a:r>
          </a:p>
        </p:txBody>
      </p:sp>
      <p:sp>
        <p:nvSpPr>
          <p:cNvPr id="90" name="Szövegdoboz 89"/>
          <p:cNvSpPr txBox="1"/>
          <p:nvPr/>
        </p:nvSpPr>
        <p:spPr>
          <a:xfrm>
            <a:off x="5868144" y="204168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15 .. 21 </a:t>
            </a:r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hu-HU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-3</a:t>
            </a:r>
          </a:p>
        </p:txBody>
      </p:sp>
      <p:sp>
        <p:nvSpPr>
          <p:cNvPr id="95" name="Cím 1"/>
          <p:cNvSpPr txBox="1">
            <a:spLocks/>
          </p:cNvSpPr>
          <p:nvPr/>
        </p:nvSpPr>
        <p:spPr>
          <a:xfrm>
            <a:off x="59087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 – </a:t>
            </a:r>
            <a:r>
              <a:rPr lang="hu-HU" dirty="0"/>
              <a:t>Melyik lap, hova került?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 – </a:t>
            </a:r>
            <a:r>
              <a:rPr lang="hu-HU" dirty="0"/>
              <a:t>Algoritmusa?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2362713" y="1268760"/>
            <a:ext cx="5012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Kód a </a:t>
            </a:r>
            <a:r>
              <a:rPr lang="hu-HU" sz="2800" b="1" dirty="0">
                <a:solidFill>
                  <a:schemeClr val="accent3"/>
                </a:solidFill>
              </a:rPr>
              <a:t>2</a:t>
            </a:r>
            <a:r>
              <a:rPr lang="hu-HU" sz="2800" dirty="0"/>
              <a:t>. Oszlop választása esetén</a:t>
            </a:r>
          </a:p>
        </p:txBody>
      </p:sp>
      <p:sp>
        <p:nvSpPr>
          <p:cNvPr id="70" name="Szabadkézi sokszög 69"/>
          <p:cNvSpPr/>
          <p:nvPr/>
        </p:nvSpPr>
        <p:spPr>
          <a:xfrm>
            <a:off x="197169" y="2711020"/>
            <a:ext cx="3246905" cy="1550019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678242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83840"/>
              <a:gd name="connsiteY0" fmla="*/ 0 h 1561170"/>
              <a:gd name="connsiteX1" fmla="*/ 0 w 2983840"/>
              <a:gd name="connsiteY1" fmla="*/ 0 h 1561170"/>
              <a:gd name="connsiteX2" fmla="*/ 2963193 w 2983840"/>
              <a:gd name="connsiteY2" fmla="*/ 0 h 1561170"/>
              <a:gd name="connsiteX3" fmla="*/ 2983546 w 2983840"/>
              <a:gd name="connsiteY3" fmla="*/ 1059366 h 1561170"/>
              <a:gd name="connsiteX4" fmla="*/ 903682 w 2983840"/>
              <a:gd name="connsiteY4" fmla="*/ 1059366 h 1561170"/>
              <a:gd name="connsiteX5" fmla="*/ 893504 w 2983840"/>
              <a:gd name="connsiteY5" fmla="*/ 1561170 h 1561170"/>
              <a:gd name="connsiteX6" fmla="*/ 0 w 2983840"/>
              <a:gd name="connsiteY6" fmla="*/ 1550019 h 1561170"/>
              <a:gd name="connsiteX7" fmla="*/ 0 w 2983840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953016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0368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3421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3193" h="1550019">
                <a:moveTo>
                  <a:pt x="0" y="0"/>
                </a:moveTo>
                <a:lnTo>
                  <a:pt x="0" y="0"/>
                </a:lnTo>
                <a:lnTo>
                  <a:pt x="2963193" y="0"/>
                </a:lnTo>
                <a:cubicBezTo>
                  <a:pt x="2959801" y="364273"/>
                  <a:pt x="2956408" y="695093"/>
                  <a:pt x="2953016" y="1059366"/>
                </a:cubicBezTo>
                <a:lnTo>
                  <a:pt x="934212" y="1059366"/>
                </a:lnTo>
                <a:lnTo>
                  <a:pt x="924035" y="1550019"/>
                </a:lnTo>
                <a:lnTo>
                  <a:pt x="0" y="1550019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" name="Szabadkézi sokszög 71"/>
          <p:cNvSpPr/>
          <p:nvPr/>
        </p:nvSpPr>
        <p:spPr>
          <a:xfrm>
            <a:off x="179512" y="3847170"/>
            <a:ext cx="3236826" cy="1537199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678242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83840"/>
              <a:gd name="connsiteY0" fmla="*/ 0 h 1561170"/>
              <a:gd name="connsiteX1" fmla="*/ 0 w 2983840"/>
              <a:gd name="connsiteY1" fmla="*/ 0 h 1561170"/>
              <a:gd name="connsiteX2" fmla="*/ 2963193 w 2983840"/>
              <a:gd name="connsiteY2" fmla="*/ 0 h 1561170"/>
              <a:gd name="connsiteX3" fmla="*/ 2983546 w 2983840"/>
              <a:gd name="connsiteY3" fmla="*/ 1059366 h 1561170"/>
              <a:gd name="connsiteX4" fmla="*/ 903682 w 2983840"/>
              <a:gd name="connsiteY4" fmla="*/ 1059366 h 1561170"/>
              <a:gd name="connsiteX5" fmla="*/ 893504 w 2983840"/>
              <a:gd name="connsiteY5" fmla="*/ 1561170 h 1561170"/>
              <a:gd name="connsiteX6" fmla="*/ 0 w 2983840"/>
              <a:gd name="connsiteY6" fmla="*/ 1550019 h 1561170"/>
              <a:gd name="connsiteX7" fmla="*/ 0 w 2983840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953016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0368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3421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219495 w 3182688"/>
              <a:gd name="connsiteY0" fmla="*/ 670724 h 1596275"/>
              <a:gd name="connsiteX1" fmla="*/ 219495 w 3182688"/>
              <a:gd name="connsiteY1" fmla="*/ 46256 h 1596275"/>
              <a:gd name="connsiteX2" fmla="*/ 3182688 w 3182688"/>
              <a:gd name="connsiteY2" fmla="*/ 46256 h 1596275"/>
              <a:gd name="connsiteX3" fmla="*/ 3172511 w 3182688"/>
              <a:gd name="connsiteY3" fmla="*/ 1105622 h 1596275"/>
              <a:gd name="connsiteX4" fmla="*/ 1153707 w 3182688"/>
              <a:gd name="connsiteY4" fmla="*/ 1105622 h 1596275"/>
              <a:gd name="connsiteX5" fmla="*/ 1143530 w 3182688"/>
              <a:gd name="connsiteY5" fmla="*/ 1596275 h 1596275"/>
              <a:gd name="connsiteX6" fmla="*/ 219495 w 3182688"/>
              <a:gd name="connsiteY6" fmla="*/ 1596275 h 1596275"/>
              <a:gd name="connsiteX7" fmla="*/ 219495 w 3182688"/>
              <a:gd name="connsiteY7" fmla="*/ 670724 h 1596275"/>
              <a:gd name="connsiteX0" fmla="*/ 0 w 2963193"/>
              <a:gd name="connsiteY0" fmla="*/ 632444 h 1557995"/>
              <a:gd name="connsiteX1" fmla="*/ 2963193 w 2963193"/>
              <a:gd name="connsiteY1" fmla="*/ 7976 h 1557995"/>
              <a:gd name="connsiteX2" fmla="*/ 2953016 w 2963193"/>
              <a:gd name="connsiteY2" fmla="*/ 1067342 h 1557995"/>
              <a:gd name="connsiteX3" fmla="*/ 934212 w 2963193"/>
              <a:gd name="connsiteY3" fmla="*/ 1067342 h 1557995"/>
              <a:gd name="connsiteX4" fmla="*/ 924035 w 2963193"/>
              <a:gd name="connsiteY4" fmla="*/ 1557995 h 1557995"/>
              <a:gd name="connsiteX5" fmla="*/ 0 w 2963193"/>
              <a:gd name="connsiteY5" fmla="*/ 1557995 h 1557995"/>
              <a:gd name="connsiteX6" fmla="*/ 0 w 2963193"/>
              <a:gd name="connsiteY6" fmla="*/ 632444 h 1557995"/>
              <a:gd name="connsiteX0" fmla="*/ 0 w 2973370"/>
              <a:gd name="connsiteY0" fmla="*/ 180213 h 1105764"/>
              <a:gd name="connsiteX1" fmla="*/ 2973370 w 2973370"/>
              <a:gd name="connsiteY1" fmla="*/ 68701 h 1105764"/>
              <a:gd name="connsiteX2" fmla="*/ 2953016 w 2973370"/>
              <a:gd name="connsiteY2" fmla="*/ 615111 h 1105764"/>
              <a:gd name="connsiteX3" fmla="*/ 934212 w 2973370"/>
              <a:gd name="connsiteY3" fmla="*/ 615111 h 1105764"/>
              <a:gd name="connsiteX4" fmla="*/ 924035 w 2973370"/>
              <a:gd name="connsiteY4" fmla="*/ 1105764 h 1105764"/>
              <a:gd name="connsiteX5" fmla="*/ 0 w 2973370"/>
              <a:gd name="connsiteY5" fmla="*/ 1105764 h 1105764"/>
              <a:gd name="connsiteX6" fmla="*/ 0 w 2973370"/>
              <a:gd name="connsiteY6" fmla="*/ 180213 h 1105764"/>
              <a:gd name="connsiteX0" fmla="*/ 0 w 2973370"/>
              <a:gd name="connsiteY0" fmla="*/ 143641 h 1069192"/>
              <a:gd name="connsiteX1" fmla="*/ 2973370 w 2973370"/>
              <a:gd name="connsiteY1" fmla="*/ 32129 h 1069192"/>
              <a:gd name="connsiteX2" fmla="*/ 2953016 w 2973370"/>
              <a:gd name="connsiteY2" fmla="*/ 578539 h 1069192"/>
              <a:gd name="connsiteX3" fmla="*/ 934212 w 2973370"/>
              <a:gd name="connsiteY3" fmla="*/ 578539 h 1069192"/>
              <a:gd name="connsiteX4" fmla="*/ 924035 w 2973370"/>
              <a:gd name="connsiteY4" fmla="*/ 1069192 h 1069192"/>
              <a:gd name="connsiteX5" fmla="*/ 0 w 2973370"/>
              <a:gd name="connsiteY5" fmla="*/ 1069192 h 1069192"/>
              <a:gd name="connsiteX6" fmla="*/ 0 w 2973370"/>
              <a:gd name="connsiteY6" fmla="*/ 143641 h 1069192"/>
              <a:gd name="connsiteX0" fmla="*/ 0 w 2973370"/>
              <a:gd name="connsiteY0" fmla="*/ 111512 h 1037063"/>
              <a:gd name="connsiteX1" fmla="*/ 2973370 w 2973370"/>
              <a:gd name="connsiteY1" fmla="*/ 0 h 1037063"/>
              <a:gd name="connsiteX2" fmla="*/ 2953016 w 2973370"/>
              <a:gd name="connsiteY2" fmla="*/ 546410 h 1037063"/>
              <a:gd name="connsiteX3" fmla="*/ 934212 w 2973370"/>
              <a:gd name="connsiteY3" fmla="*/ 546410 h 1037063"/>
              <a:gd name="connsiteX4" fmla="*/ 924035 w 2973370"/>
              <a:gd name="connsiteY4" fmla="*/ 1037063 h 1037063"/>
              <a:gd name="connsiteX5" fmla="*/ 0 w 2973370"/>
              <a:gd name="connsiteY5" fmla="*/ 1037063 h 1037063"/>
              <a:gd name="connsiteX6" fmla="*/ 0 w 2973370"/>
              <a:gd name="connsiteY6" fmla="*/ 111512 h 1037063"/>
              <a:gd name="connsiteX0" fmla="*/ 0 w 2963193"/>
              <a:gd name="connsiteY0" fmla="*/ 44605 h 970156"/>
              <a:gd name="connsiteX1" fmla="*/ 2963193 w 2963193"/>
              <a:gd name="connsiteY1" fmla="*/ 0 h 970156"/>
              <a:gd name="connsiteX2" fmla="*/ 2953016 w 2963193"/>
              <a:gd name="connsiteY2" fmla="*/ 479503 h 970156"/>
              <a:gd name="connsiteX3" fmla="*/ 934212 w 2963193"/>
              <a:gd name="connsiteY3" fmla="*/ 479503 h 970156"/>
              <a:gd name="connsiteX4" fmla="*/ 924035 w 2963193"/>
              <a:gd name="connsiteY4" fmla="*/ 970156 h 970156"/>
              <a:gd name="connsiteX5" fmla="*/ 0 w 2963193"/>
              <a:gd name="connsiteY5" fmla="*/ 970156 h 970156"/>
              <a:gd name="connsiteX6" fmla="*/ 0 w 2963193"/>
              <a:gd name="connsiteY6" fmla="*/ 44605 h 970156"/>
              <a:gd name="connsiteX0" fmla="*/ 0 w 2963193"/>
              <a:gd name="connsiteY0" fmla="*/ 48 h 992507"/>
              <a:gd name="connsiteX1" fmla="*/ 2963193 w 2963193"/>
              <a:gd name="connsiteY1" fmla="*/ 22351 h 992507"/>
              <a:gd name="connsiteX2" fmla="*/ 2953016 w 2963193"/>
              <a:gd name="connsiteY2" fmla="*/ 501854 h 992507"/>
              <a:gd name="connsiteX3" fmla="*/ 934212 w 2963193"/>
              <a:gd name="connsiteY3" fmla="*/ 501854 h 992507"/>
              <a:gd name="connsiteX4" fmla="*/ 924035 w 2963193"/>
              <a:gd name="connsiteY4" fmla="*/ 992507 h 992507"/>
              <a:gd name="connsiteX5" fmla="*/ 0 w 2963193"/>
              <a:gd name="connsiteY5" fmla="*/ 992507 h 992507"/>
              <a:gd name="connsiteX6" fmla="*/ 0 w 2963193"/>
              <a:gd name="connsiteY6" fmla="*/ 48 h 992507"/>
              <a:gd name="connsiteX0" fmla="*/ 0 w 2953995"/>
              <a:gd name="connsiteY0" fmla="*/ 22302 h 1014761"/>
              <a:gd name="connsiteX1" fmla="*/ 2953015 w 2953995"/>
              <a:gd name="connsiteY1" fmla="*/ 0 h 1014761"/>
              <a:gd name="connsiteX2" fmla="*/ 2953016 w 2953995"/>
              <a:gd name="connsiteY2" fmla="*/ 524108 h 1014761"/>
              <a:gd name="connsiteX3" fmla="*/ 934212 w 2953995"/>
              <a:gd name="connsiteY3" fmla="*/ 524108 h 1014761"/>
              <a:gd name="connsiteX4" fmla="*/ 924035 w 2953995"/>
              <a:gd name="connsiteY4" fmla="*/ 1014761 h 1014761"/>
              <a:gd name="connsiteX5" fmla="*/ 0 w 2953995"/>
              <a:gd name="connsiteY5" fmla="*/ 1014761 h 1014761"/>
              <a:gd name="connsiteX6" fmla="*/ 0 w 2953995"/>
              <a:gd name="connsiteY6" fmla="*/ 22302 h 1014761"/>
              <a:gd name="connsiteX0" fmla="*/ 0 w 2953995"/>
              <a:gd name="connsiteY0" fmla="*/ 22302 h 1550020"/>
              <a:gd name="connsiteX1" fmla="*/ 2953015 w 2953995"/>
              <a:gd name="connsiteY1" fmla="*/ 0 h 1550020"/>
              <a:gd name="connsiteX2" fmla="*/ 2953016 w 2953995"/>
              <a:gd name="connsiteY2" fmla="*/ 524108 h 1550020"/>
              <a:gd name="connsiteX3" fmla="*/ 934212 w 2953995"/>
              <a:gd name="connsiteY3" fmla="*/ 524108 h 1550020"/>
              <a:gd name="connsiteX4" fmla="*/ 924035 w 2953995"/>
              <a:gd name="connsiteY4" fmla="*/ 1014761 h 1550020"/>
              <a:gd name="connsiteX5" fmla="*/ 0 w 2953995"/>
              <a:gd name="connsiteY5" fmla="*/ 1550020 h 1550020"/>
              <a:gd name="connsiteX6" fmla="*/ 0 w 2953995"/>
              <a:gd name="connsiteY6" fmla="*/ 22302 h 1550020"/>
              <a:gd name="connsiteX0" fmla="*/ 0 w 2953995"/>
              <a:gd name="connsiteY0" fmla="*/ 22302 h 1550020"/>
              <a:gd name="connsiteX1" fmla="*/ 2953015 w 2953995"/>
              <a:gd name="connsiteY1" fmla="*/ 0 h 1550020"/>
              <a:gd name="connsiteX2" fmla="*/ 2953016 w 2953995"/>
              <a:gd name="connsiteY2" fmla="*/ 524108 h 1550020"/>
              <a:gd name="connsiteX3" fmla="*/ 934212 w 2953995"/>
              <a:gd name="connsiteY3" fmla="*/ 524108 h 1550020"/>
              <a:gd name="connsiteX4" fmla="*/ 944388 w 2953995"/>
              <a:gd name="connsiteY4" fmla="*/ 1550019 h 1550020"/>
              <a:gd name="connsiteX5" fmla="*/ 0 w 2953995"/>
              <a:gd name="connsiteY5" fmla="*/ 1550020 h 1550020"/>
              <a:gd name="connsiteX6" fmla="*/ 0 w 2953995"/>
              <a:gd name="connsiteY6" fmla="*/ 22302 h 1550020"/>
              <a:gd name="connsiteX0" fmla="*/ 0 w 2953995"/>
              <a:gd name="connsiteY0" fmla="*/ 22302 h 1550020"/>
              <a:gd name="connsiteX1" fmla="*/ 2953015 w 2953995"/>
              <a:gd name="connsiteY1" fmla="*/ 0 h 1550020"/>
              <a:gd name="connsiteX2" fmla="*/ 2953016 w 2953995"/>
              <a:gd name="connsiteY2" fmla="*/ 524108 h 1550020"/>
              <a:gd name="connsiteX3" fmla="*/ 934212 w 2953995"/>
              <a:gd name="connsiteY3" fmla="*/ 1025913 h 1550020"/>
              <a:gd name="connsiteX4" fmla="*/ 944388 w 2953995"/>
              <a:gd name="connsiteY4" fmla="*/ 1550019 h 1550020"/>
              <a:gd name="connsiteX5" fmla="*/ 0 w 2953995"/>
              <a:gd name="connsiteY5" fmla="*/ 1550020 h 1550020"/>
              <a:gd name="connsiteX6" fmla="*/ 0 w 2953995"/>
              <a:gd name="connsiteY6" fmla="*/ 22302 h 1550020"/>
              <a:gd name="connsiteX0" fmla="*/ 0 w 2953015"/>
              <a:gd name="connsiteY0" fmla="*/ 22302 h 1550020"/>
              <a:gd name="connsiteX1" fmla="*/ 2953015 w 2953015"/>
              <a:gd name="connsiteY1" fmla="*/ 0 h 1550020"/>
              <a:gd name="connsiteX2" fmla="*/ 2942839 w 2953015"/>
              <a:gd name="connsiteY2" fmla="*/ 1025913 h 1550020"/>
              <a:gd name="connsiteX3" fmla="*/ 934212 w 2953015"/>
              <a:gd name="connsiteY3" fmla="*/ 1025913 h 1550020"/>
              <a:gd name="connsiteX4" fmla="*/ 944388 w 2953015"/>
              <a:gd name="connsiteY4" fmla="*/ 1550019 h 1550020"/>
              <a:gd name="connsiteX5" fmla="*/ 0 w 2953015"/>
              <a:gd name="connsiteY5" fmla="*/ 1550020 h 1550020"/>
              <a:gd name="connsiteX6" fmla="*/ 0 w 2953015"/>
              <a:gd name="connsiteY6" fmla="*/ 22302 h 1550020"/>
              <a:gd name="connsiteX0" fmla="*/ 0 w 2953015"/>
              <a:gd name="connsiteY0" fmla="*/ 98691 h 1626409"/>
              <a:gd name="connsiteX1" fmla="*/ 1545882 w 2953015"/>
              <a:gd name="connsiteY1" fmla="*/ 0 h 1626409"/>
              <a:gd name="connsiteX2" fmla="*/ 2953015 w 2953015"/>
              <a:gd name="connsiteY2" fmla="*/ 76389 h 1626409"/>
              <a:gd name="connsiteX3" fmla="*/ 2942839 w 2953015"/>
              <a:gd name="connsiteY3" fmla="*/ 1102302 h 1626409"/>
              <a:gd name="connsiteX4" fmla="*/ 934212 w 2953015"/>
              <a:gd name="connsiteY4" fmla="*/ 1102302 h 1626409"/>
              <a:gd name="connsiteX5" fmla="*/ 944388 w 2953015"/>
              <a:gd name="connsiteY5" fmla="*/ 1626408 h 1626409"/>
              <a:gd name="connsiteX6" fmla="*/ 0 w 2953015"/>
              <a:gd name="connsiteY6" fmla="*/ 1626409 h 1626409"/>
              <a:gd name="connsiteX7" fmla="*/ 0 w 2953015"/>
              <a:gd name="connsiteY7" fmla="*/ 98691 h 1626409"/>
              <a:gd name="connsiteX0" fmla="*/ 0 w 2953015"/>
              <a:gd name="connsiteY0" fmla="*/ 22302 h 1550020"/>
              <a:gd name="connsiteX1" fmla="*/ 1037040 w 2953015"/>
              <a:gd name="connsiteY1" fmla="*/ 12821 h 1550020"/>
              <a:gd name="connsiteX2" fmla="*/ 2953015 w 2953015"/>
              <a:gd name="connsiteY2" fmla="*/ 0 h 1550020"/>
              <a:gd name="connsiteX3" fmla="*/ 2942839 w 2953015"/>
              <a:gd name="connsiteY3" fmla="*/ 1025913 h 1550020"/>
              <a:gd name="connsiteX4" fmla="*/ 934212 w 2953015"/>
              <a:gd name="connsiteY4" fmla="*/ 1025913 h 1550020"/>
              <a:gd name="connsiteX5" fmla="*/ 944388 w 2953015"/>
              <a:gd name="connsiteY5" fmla="*/ 1550019 h 1550020"/>
              <a:gd name="connsiteX6" fmla="*/ 0 w 2953015"/>
              <a:gd name="connsiteY6" fmla="*/ 1550020 h 1550020"/>
              <a:gd name="connsiteX7" fmla="*/ 0 w 2953015"/>
              <a:gd name="connsiteY7" fmla="*/ 22302 h 1550020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511286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511286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511286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37040 w 2953015"/>
              <a:gd name="connsiteY1" fmla="*/ 524107 h 2061306"/>
              <a:gd name="connsiteX2" fmla="*/ 109810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9810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6757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6757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934212 w 2953015"/>
              <a:gd name="connsiteY5" fmla="*/ 1537199 h 2061306"/>
              <a:gd name="connsiteX6" fmla="*/ 944388 w 2953015"/>
              <a:gd name="connsiteY6" fmla="*/ 2061305 h 2061306"/>
              <a:gd name="connsiteX7" fmla="*/ 0 w 2953015"/>
              <a:gd name="connsiteY7" fmla="*/ 2061306 h 2061306"/>
              <a:gd name="connsiteX8" fmla="*/ 0 w 2953015"/>
              <a:gd name="connsiteY8" fmla="*/ 533588 h 2061306"/>
              <a:gd name="connsiteX0" fmla="*/ 0 w 2953015"/>
              <a:gd name="connsiteY0" fmla="*/ 533588 h 2061306"/>
              <a:gd name="connsiteX1" fmla="*/ 1077748 w 2953015"/>
              <a:gd name="connsiteY1" fmla="*/ 512956 h 2061306"/>
              <a:gd name="connsiteX2" fmla="*/ 1067571 w 2953015"/>
              <a:gd name="connsiteY2" fmla="*/ 0 h 2061306"/>
              <a:gd name="connsiteX3" fmla="*/ 2953015 w 2953015"/>
              <a:gd name="connsiteY3" fmla="*/ 20632 h 2061306"/>
              <a:gd name="connsiteX4" fmla="*/ 2942839 w 2953015"/>
              <a:gd name="connsiteY4" fmla="*/ 1537199 h 2061306"/>
              <a:gd name="connsiteX5" fmla="*/ 1637474 w 2953015"/>
              <a:gd name="connsiteY5" fmla="*/ 1527717 h 2061306"/>
              <a:gd name="connsiteX6" fmla="*/ 934212 w 2953015"/>
              <a:gd name="connsiteY6" fmla="*/ 1537199 h 2061306"/>
              <a:gd name="connsiteX7" fmla="*/ 944388 w 2953015"/>
              <a:gd name="connsiteY7" fmla="*/ 2061305 h 2061306"/>
              <a:gd name="connsiteX8" fmla="*/ 0 w 2953015"/>
              <a:gd name="connsiteY8" fmla="*/ 2061306 h 2061306"/>
              <a:gd name="connsiteX9" fmla="*/ 0 w 2953015"/>
              <a:gd name="connsiteY9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37474 w 2953995"/>
              <a:gd name="connsiteY5" fmla="*/ 1527717 h 2061306"/>
              <a:gd name="connsiteX6" fmla="*/ 934212 w 2953995"/>
              <a:gd name="connsiteY6" fmla="*/ 1537199 h 2061306"/>
              <a:gd name="connsiteX7" fmla="*/ 944388 w 2953995"/>
              <a:gd name="connsiteY7" fmla="*/ 2061305 h 2061306"/>
              <a:gd name="connsiteX8" fmla="*/ 0 w 2953995"/>
              <a:gd name="connsiteY8" fmla="*/ 2061306 h 2061306"/>
              <a:gd name="connsiteX9" fmla="*/ 0 w 2953995"/>
              <a:gd name="connsiteY9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35394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79999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79999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944388 w 2953995"/>
              <a:gd name="connsiteY8" fmla="*/ 2061305 h 2061306"/>
              <a:gd name="connsiteX9" fmla="*/ 0 w 2953995"/>
              <a:gd name="connsiteY9" fmla="*/ 2061306 h 2061306"/>
              <a:gd name="connsiteX10" fmla="*/ 0 w 2953995"/>
              <a:gd name="connsiteY10" fmla="*/ 533588 h 2061306"/>
              <a:gd name="connsiteX0" fmla="*/ 0 w 2953995"/>
              <a:gd name="connsiteY0" fmla="*/ 533588 h 2061306"/>
              <a:gd name="connsiteX1" fmla="*/ 1077748 w 2953995"/>
              <a:gd name="connsiteY1" fmla="*/ 512956 h 2061306"/>
              <a:gd name="connsiteX2" fmla="*/ 1067571 w 2953995"/>
              <a:gd name="connsiteY2" fmla="*/ 0 h 2061306"/>
              <a:gd name="connsiteX3" fmla="*/ 2953015 w 2953995"/>
              <a:gd name="connsiteY3" fmla="*/ 20632 h 2061306"/>
              <a:gd name="connsiteX4" fmla="*/ 2953016 w 2953995"/>
              <a:gd name="connsiteY4" fmla="*/ 1079999 h 2061306"/>
              <a:gd name="connsiteX5" fmla="*/ 1627297 w 2953995"/>
              <a:gd name="connsiteY5" fmla="*/ 1103970 h 2061306"/>
              <a:gd name="connsiteX6" fmla="*/ 1637474 w 2953995"/>
              <a:gd name="connsiteY6" fmla="*/ 1527717 h 2061306"/>
              <a:gd name="connsiteX7" fmla="*/ 934212 w 2953995"/>
              <a:gd name="connsiteY7" fmla="*/ 1537199 h 2061306"/>
              <a:gd name="connsiteX8" fmla="*/ 0 w 2953995"/>
              <a:gd name="connsiteY8" fmla="*/ 2061306 h 2061306"/>
              <a:gd name="connsiteX9" fmla="*/ 0 w 2953995"/>
              <a:gd name="connsiteY9" fmla="*/ 533588 h 2061306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627297 w 2953995"/>
              <a:gd name="connsiteY5" fmla="*/ 1103970 h 1559501"/>
              <a:gd name="connsiteX6" fmla="*/ 1637474 w 2953995"/>
              <a:gd name="connsiteY6" fmla="*/ 1527717 h 1559501"/>
              <a:gd name="connsiteX7" fmla="*/ 934212 w 2953995"/>
              <a:gd name="connsiteY7" fmla="*/ 1537199 h 1559501"/>
              <a:gd name="connsiteX8" fmla="*/ 0 w 2953995"/>
              <a:gd name="connsiteY8" fmla="*/ 1559501 h 1559501"/>
              <a:gd name="connsiteX9" fmla="*/ 0 w 2953995"/>
              <a:gd name="connsiteY9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627297 w 2953995"/>
              <a:gd name="connsiteY5" fmla="*/ 1103970 h 1559501"/>
              <a:gd name="connsiteX6" fmla="*/ 1637474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627297 w 2953995"/>
              <a:gd name="connsiteY5" fmla="*/ 1103970 h 1559501"/>
              <a:gd name="connsiteX6" fmla="*/ 1942779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922425 w 2953995"/>
              <a:gd name="connsiteY5" fmla="*/ 1103970 h 1559501"/>
              <a:gd name="connsiteX6" fmla="*/ 1942779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922425 w 2953995"/>
              <a:gd name="connsiteY5" fmla="*/ 1103970 h 1559501"/>
              <a:gd name="connsiteX6" fmla="*/ 1891895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881717 w 2953995"/>
              <a:gd name="connsiteY5" fmla="*/ 1103970 h 1559501"/>
              <a:gd name="connsiteX6" fmla="*/ 1891895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59501"/>
              <a:gd name="connsiteX1" fmla="*/ 1077748 w 2953995"/>
              <a:gd name="connsiteY1" fmla="*/ 512956 h 1559501"/>
              <a:gd name="connsiteX2" fmla="*/ 1067571 w 2953995"/>
              <a:gd name="connsiteY2" fmla="*/ 0 h 1559501"/>
              <a:gd name="connsiteX3" fmla="*/ 2953015 w 2953995"/>
              <a:gd name="connsiteY3" fmla="*/ 20632 h 1559501"/>
              <a:gd name="connsiteX4" fmla="*/ 2953016 w 2953995"/>
              <a:gd name="connsiteY4" fmla="*/ 1079999 h 1559501"/>
              <a:gd name="connsiteX5" fmla="*/ 1881717 w 2953995"/>
              <a:gd name="connsiteY5" fmla="*/ 1070517 h 1559501"/>
              <a:gd name="connsiteX6" fmla="*/ 1891895 w 2953995"/>
              <a:gd name="connsiteY6" fmla="*/ 1527717 h 1559501"/>
              <a:gd name="connsiteX7" fmla="*/ 0 w 2953995"/>
              <a:gd name="connsiteY7" fmla="*/ 1559501 h 1559501"/>
              <a:gd name="connsiteX8" fmla="*/ 0 w 2953995"/>
              <a:gd name="connsiteY8" fmla="*/ 533588 h 1559501"/>
              <a:gd name="connsiteX0" fmla="*/ 0 w 2953995"/>
              <a:gd name="connsiteY0" fmla="*/ 533588 h 1527717"/>
              <a:gd name="connsiteX1" fmla="*/ 1077748 w 2953995"/>
              <a:gd name="connsiteY1" fmla="*/ 512956 h 1527717"/>
              <a:gd name="connsiteX2" fmla="*/ 1067571 w 2953995"/>
              <a:gd name="connsiteY2" fmla="*/ 0 h 1527717"/>
              <a:gd name="connsiteX3" fmla="*/ 2953015 w 2953995"/>
              <a:gd name="connsiteY3" fmla="*/ 20632 h 1527717"/>
              <a:gd name="connsiteX4" fmla="*/ 2953016 w 2953995"/>
              <a:gd name="connsiteY4" fmla="*/ 1079999 h 1527717"/>
              <a:gd name="connsiteX5" fmla="*/ 1881717 w 2953995"/>
              <a:gd name="connsiteY5" fmla="*/ 1070517 h 1527717"/>
              <a:gd name="connsiteX6" fmla="*/ 1891895 w 2953995"/>
              <a:gd name="connsiteY6" fmla="*/ 1527717 h 1527717"/>
              <a:gd name="connsiteX7" fmla="*/ 10177 w 2953995"/>
              <a:gd name="connsiteY7" fmla="*/ 1492594 h 1527717"/>
              <a:gd name="connsiteX8" fmla="*/ 0 w 2953995"/>
              <a:gd name="connsiteY8" fmla="*/ 533588 h 1527717"/>
              <a:gd name="connsiteX0" fmla="*/ 0 w 2953995"/>
              <a:gd name="connsiteY0" fmla="*/ 533588 h 1537199"/>
              <a:gd name="connsiteX1" fmla="*/ 1077748 w 2953995"/>
              <a:gd name="connsiteY1" fmla="*/ 512956 h 1537199"/>
              <a:gd name="connsiteX2" fmla="*/ 1067571 w 2953995"/>
              <a:gd name="connsiteY2" fmla="*/ 0 h 1537199"/>
              <a:gd name="connsiteX3" fmla="*/ 2953015 w 2953995"/>
              <a:gd name="connsiteY3" fmla="*/ 20632 h 1537199"/>
              <a:gd name="connsiteX4" fmla="*/ 2953016 w 2953995"/>
              <a:gd name="connsiteY4" fmla="*/ 1079999 h 1537199"/>
              <a:gd name="connsiteX5" fmla="*/ 1881717 w 2953995"/>
              <a:gd name="connsiteY5" fmla="*/ 1070517 h 1537199"/>
              <a:gd name="connsiteX6" fmla="*/ 1891895 w 2953995"/>
              <a:gd name="connsiteY6" fmla="*/ 1527717 h 1537199"/>
              <a:gd name="connsiteX7" fmla="*/ 10177 w 2953995"/>
              <a:gd name="connsiteY7" fmla="*/ 1537199 h 1537199"/>
              <a:gd name="connsiteX8" fmla="*/ 0 w 2953995"/>
              <a:gd name="connsiteY8" fmla="*/ 533588 h 1537199"/>
              <a:gd name="connsiteX0" fmla="*/ 0 w 2953995"/>
              <a:gd name="connsiteY0" fmla="*/ 533588 h 1537199"/>
              <a:gd name="connsiteX1" fmla="*/ 1077748 w 2953995"/>
              <a:gd name="connsiteY1" fmla="*/ 512956 h 1537199"/>
              <a:gd name="connsiteX2" fmla="*/ 1067571 w 2953995"/>
              <a:gd name="connsiteY2" fmla="*/ 0 h 1537199"/>
              <a:gd name="connsiteX3" fmla="*/ 2953015 w 2953995"/>
              <a:gd name="connsiteY3" fmla="*/ 20632 h 1537199"/>
              <a:gd name="connsiteX4" fmla="*/ 2953016 w 2953995"/>
              <a:gd name="connsiteY4" fmla="*/ 1079999 h 1537199"/>
              <a:gd name="connsiteX5" fmla="*/ 1881717 w 2953995"/>
              <a:gd name="connsiteY5" fmla="*/ 1070517 h 1537199"/>
              <a:gd name="connsiteX6" fmla="*/ 1891895 w 2953995"/>
              <a:gd name="connsiteY6" fmla="*/ 1527717 h 1537199"/>
              <a:gd name="connsiteX7" fmla="*/ 10177 w 2953995"/>
              <a:gd name="connsiteY7" fmla="*/ 1537199 h 1537199"/>
              <a:gd name="connsiteX8" fmla="*/ 0 w 2953995"/>
              <a:gd name="connsiteY8" fmla="*/ 533588 h 153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3995" h="1537199">
                <a:moveTo>
                  <a:pt x="0" y="533588"/>
                </a:moveTo>
                <a:lnTo>
                  <a:pt x="1077748" y="512956"/>
                </a:lnTo>
                <a:cubicBezTo>
                  <a:pt x="1057395" y="297366"/>
                  <a:pt x="1087924" y="282497"/>
                  <a:pt x="1067571" y="0"/>
                </a:cubicBezTo>
                <a:lnTo>
                  <a:pt x="2953015" y="20632"/>
                </a:lnTo>
                <a:cubicBezTo>
                  <a:pt x="2949623" y="384905"/>
                  <a:pt x="2956408" y="715726"/>
                  <a:pt x="2953016" y="1079999"/>
                </a:cubicBezTo>
                <a:cubicBezTo>
                  <a:pt x="2331319" y="1084272"/>
                  <a:pt x="2411823" y="1066245"/>
                  <a:pt x="1881717" y="1070517"/>
                </a:cubicBezTo>
                <a:lnTo>
                  <a:pt x="1891895" y="1527717"/>
                </a:lnTo>
                <a:lnTo>
                  <a:pt x="10177" y="1537199"/>
                </a:lnTo>
                <a:lnTo>
                  <a:pt x="0" y="53358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" name="Szabadkézi sokszög 72"/>
          <p:cNvSpPr/>
          <p:nvPr/>
        </p:nvSpPr>
        <p:spPr>
          <a:xfrm flipH="1" flipV="1">
            <a:off x="171894" y="5008777"/>
            <a:ext cx="3247978" cy="1439369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678242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83840"/>
              <a:gd name="connsiteY0" fmla="*/ 0 h 1561170"/>
              <a:gd name="connsiteX1" fmla="*/ 0 w 2983840"/>
              <a:gd name="connsiteY1" fmla="*/ 0 h 1561170"/>
              <a:gd name="connsiteX2" fmla="*/ 2963193 w 2983840"/>
              <a:gd name="connsiteY2" fmla="*/ 0 h 1561170"/>
              <a:gd name="connsiteX3" fmla="*/ 2983546 w 2983840"/>
              <a:gd name="connsiteY3" fmla="*/ 1059366 h 1561170"/>
              <a:gd name="connsiteX4" fmla="*/ 903682 w 2983840"/>
              <a:gd name="connsiteY4" fmla="*/ 1059366 h 1561170"/>
              <a:gd name="connsiteX5" fmla="*/ 893504 w 2983840"/>
              <a:gd name="connsiteY5" fmla="*/ 1561170 h 1561170"/>
              <a:gd name="connsiteX6" fmla="*/ 0 w 2983840"/>
              <a:gd name="connsiteY6" fmla="*/ 1550019 h 1561170"/>
              <a:gd name="connsiteX7" fmla="*/ 0 w 2983840"/>
              <a:gd name="connsiteY7" fmla="*/ 0 h 1561170"/>
              <a:gd name="connsiteX0" fmla="*/ 0 w 2963193"/>
              <a:gd name="connsiteY0" fmla="*/ 0 h 1561170"/>
              <a:gd name="connsiteX1" fmla="*/ 0 w 2963193"/>
              <a:gd name="connsiteY1" fmla="*/ 0 h 1561170"/>
              <a:gd name="connsiteX2" fmla="*/ 2963193 w 2963193"/>
              <a:gd name="connsiteY2" fmla="*/ 0 h 1561170"/>
              <a:gd name="connsiteX3" fmla="*/ 2953016 w 2963193"/>
              <a:gd name="connsiteY3" fmla="*/ 1059366 h 1561170"/>
              <a:gd name="connsiteX4" fmla="*/ 903682 w 2963193"/>
              <a:gd name="connsiteY4" fmla="*/ 1059366 h 1561170"/>
              <a:gd name="connsiteX5" fmla="*/ 893504 w 2963193"/>
              <a:gd name="connsiteY5" fmla="*/ 1561170 h 1561170"/>
              <a:gd name="connsiteX6" fmla="*/ 0 w 2963193"/>
              <a:gd name="connsiteY6" fmla="*/ 1550019 h 1561170"/>
              <a:gd name="connsiteX7" fmla="*/ 0 w 2963193"/>
              <a:gd name="connsiteY7" fmla="*/ 0 h 1561170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0368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3193"/>
              <a:gd name="connsiteY0" fmla="*/ 0 h 1550019"/>
              <a:gd name="connsiteX1" fmla="*/ 0 w 2963193"/>
              <a:gd name="connsiteY1" fmla="*/ 0 h 1550019"/>
              <a:gd name="connsiteX2" fmla="*/ 2963193 w 2963193"/>
              <a:gd name="connsiteY2" fmla="*/ 0 h 1550019"/>
              <a:gd name="connsiteX3" fmla="*/ 2953016 w 2963193"/>
              <a:gd name="connsiteY3" fmla="*/ 1059366 h 1550019"/>
              <a:gd name="connsiteX4" fmla="*/ 934212 w 2963193"/>
              <a:gd name="connsiteY4" fmla="*/ 1059366 h 1550019"/>
              <a:gd name="connsiteX5" fmla="*/ 924035 w 2963193"/>
              <a:gd name="connsiteY5" fmla="*/ 1550019 h 1550019"/>
              <a:gd name="connsiteX6" fmla="*/ 0 w 2963193"/>
              <a:gd name="connsiteY6" fmla="*/ 1550019 h 1550019"/>
              <a:gd name="connsiteX7" fmla="*/ 0 w 2963193"/>
              <a:gd name="connsiteY7" fmla="*/ 0 h 1550019"/>
              <a:gd name="connsiteX0" fmla="*/ 0 w 2964172"/>
              <a:gd name="connsiteY0" fmla="*/ 0 h 1550019"/>
              <a:gd name="connsiteX1" fmla="*/ 0 w 2964172"/>
              <a:gd name="connsiteY1" fmla="*/ 0 h 1550019"/>
              <a:gd name="connsiteX2" fmla="*/ 2963193 w 2964172"/>
              <a:gd name="connsiteY2" fmla="*/ 0 h 1550019"/>
              <a:gd name="connsiteX3" fmla="*/ 2963193 w 2964172"/>
              <a:gd name="connsiteY3" fmla="*/ 1025913 h 1550019"/>
              <a:gd name="connsiteX4" fmla="*/ 934212 w 2964172"/>
              <a:gd name="connsiteY4" fmla="*/ 1059366 h 1550019"/>
              <a:gd name="connsiteX5" fmla="*/ 924035 w 2964172"/>
              <a:gd name="connsiteY5" fmla="*/ 1550019 h 1550019"/>
              <a:gd name="connsiteX6" fmla="*/ 0 w 2964172"/>
              <a:gd name="connsiteY6" fmla="*/ 1550019 h 1550019"/>
              <a:gd name="connsiteX7" fmla="*/ 0 w 2964172"/>
              <a:gd name="connsiteY7" fmla="*/ 0 h 1550019"/>
              <a:gd name="connsiteX0" fmla="*/ 0 w 2964172"/>
              <a:gd name="connsiteY0" fmla="*/ 0 h 1550019"/>
              <a:gd name="connsiteX1" fmla="*/ 0 w 2964172"/>
              <a:gd name="connsiteY1" fmla="*/ 0 h 1550019"/>
              <a:gd name="connsiteX2" fmla="*/ 2963193 w 2964172"/>
              <a:gd name="connsiteY2" fmla="*/ 0 h 1550019"/>
              <a:gd name="connsiteX3" fmla="*/ 2963193 w 2964172"/>
              <a:gd name="connsiteY3" fmla="*/ 1025913 h 1550019"/>
              <a:gd name="connsiteX4" fmla="*/ 964742 w 2964172"/>
              <a:gd name="connsiteY4" fmla="*/ 1014762 h 1550019"/>
              <a:gd name="connsiteX5" fmla="*/ 924035 w 2964172"/>
              <a:gd name="connsiteY5" fmla="*/ 1550019 h 1550019"/>
              <a:gd name="connsiteX6" fmla="*/ 0 w 2964172"/>
              <a:gd name="connsiteY6" fmla="*/ 1550019 h 1550019"/>
              <a:gd name="connsiteX7" fmla="*/ 0 w 2964172"/>
              <a:gd name="connsiteY7" fmla="*/ 0 h 1550019"/>
              <a:gd name="connsiteX0" fmla="*/ 0 w 2964172"/>
              <a:gd name="connsiteY0" fmla="*/ 0 h 1550019"/>
              <a:gd name="connsiteX1" fmla="*/ 0 w 2964172"/>
              <a:gd name="connsiteY1" fmla="*/ 0 h 1550019"/>
              <a:gd name="connsiteX2" fmla="*/ 2963193 w 2964172"/>
              <a:gd name="connsiteY2" fmla="*/ 0 h 1550019"/>
              <a:gd name="connsiteX3" fmla="*/ 2963193 w 2964172"/>
              <a:gd name="connsiteY3" fmla="*/ 1025913 h 1550019"/>
              <a:gd name="connsiteX4" fmla="*/ 964742 w 2964172"/>
              <a:gd name="connsiteY4" fmla="*/ 1014762 h 1550019"/>
              <a:gd name="connsiteX5" fmla="*/ 964742 w 2964172"/>
              <a:gd name="connsiteY5" fmla="*/ 1505415 h 1550019"/>
              <a:gd name="connsiteX6" fmla="*/ 0 w 2964172"/>
              <a:gd name="connsiteY6" fmla="*/ 1550019 h 1550019"/>
              <a:gd name="connsiteX7" fmla="*/ 0 w 2964172"/>
              <a:gd name="connsiteY7" fmla="*/ 0 h 1550019"/>
              <a:gd name="connsiteX0" fmla="*/ 0 w 2964172"/>
              <a:gd name="connsiteY0" fmla="*/ 0 h 1505415"/>
              <a:gd name="connsiteX1" fmla="*/ 0 w 2964172"/>
              <a:gd name="connsiteY1" fmla="*/ 0 h 1505415"/>
              <a:gd name="connsiteX2" fmla="*/ 2963193 w 2964172"/>
              <a:gd name="connsiteY2" fmla="*/ 0 h 1505415"/>
              <a:gd name="connsiteX3" fmla="*/ 2963193 w 2964172"/>
              <a:gd name="connsiteY3" fmla="*/ 1025913 h 1505415"/>
              <a:gd name="connsiteX4" fmla="*/ 964742 w 2964172"/>
              <a:gd name="connsiteY4" fmla="*/ 1014762 h 1505415"/>
              <a:gd name="connsiteX5" fmla="*/ 964742 w 2964172"/>
              <a:gd name="connsiteY5" fmla="*/ 1505415 h 1505415"/>
              <a:gd name="connsiteX6" fmla="*/ 0 w 2964172"/>
              <a:gd name="connsiteY6" fmla="*/ 1505414 h 1505415"/>
              <a:gd name="connsiteX7" fmla="*/ 0 w 2964172"/>
              <a:gd name="connsiteY7" fmla="*/ 0 h 1505415"/>
              <a:gd name="connsiteX0" fmla="*/ 219495 w 3183667"/>
              <a:gd name="connsiteY0" fmla="*/ 131750 h 1514501"/>
              <a:gd name="connsiteX1" fmla="*/ 219495 w 3183667"/>
              <a:gd name="connsiteY1" fmla="*/ 9086 h 1514501"/>
              <a:gd name="connsiteX2" fmla="*/ 3182688 w 3183667"/>
              <a:gd name="connsiteY2" fmla="*/ 9086 h 1514501"/>
              <a:gd name="connsiteX3" fmla="*/ 3182688 w 3183667"/>
              <a:gd name="connsiteY3" fmla="*/ 1034999 h 1514501"/>
              <a:gd name="connsiteX4" fmla="*/ 1184237 w 3183667"/>
              <a:gd name="connsiteY4" fmla="*/ 1023848 h 1514501"/>
              <a:gd name="connsiteX5" fmla="*/ 1184237 w 3183667"/>
              <a:gd name="connsiteY5" fmla="*/ 1514501 h 1514501"/>
              <a:gd name="connsiteX6" fmla="*/ 219495 w 3183667"/>
              <a:gd name="connsiteY6" fmla="*/ 1514500 h 1514501"/>
              <a:gd name="connsiteX7" fmla="*/ 219495 w 3183667"/>
              <a:gd name="connsiteY7" fmla="*/ 131750 h 1514501"/>
              <a:gd name="connsiteX0" fmla="*/ 0 w 2964172"/>
              <a:gd name="connsiteY0" fmla="*/ 216823 h 1599574"/>
              <a:gd name="connsiteX1" fmla="*/ 2963193 w 2964172"/>
              <a:gd name="connsiteY1" fmla="*/ 94159 h 1599574"/>
              <a:gd name="connsiteX2" fmla="*/ 2963193 w 2964172"/>
              <a:gd name="connsiteY2" fmla="*/ 1120072 h 1599574"/>
              <a:gd name="connsiteX3" fmla="*/ 964742 w 2964172"/>
              <a:gd name="connsiteY3" fmla="*/ 1108921 h 1599574"/>
              <a:gd name="connsiteX4" fmla="*/ 964742 w 2964172"/>
              <a:gd name="connsiteY4" fmla="*/ 1599574 h 1599574"/>
              <a:gd name="connsiteX5" fmla="*/ 0 w 2964172"/>
              <a:gd name="connsiteY5" fmla="*/ 1599573 h 1599574"/>
              <a:gd name="connsiteX6" fmla="*/ 0 w 2964172"/>
              <a:gd name="connsiteY6" fmla="*/ 216823 h 1599574"/>
              <a:gd name="connsiteX0" fmla="*/ 0 w 2964172"/>
              <a:gd name="connsiteY0" fmla="*/ 172874 h 1555625"/>
              <a:gd name="connsiteX1" fmla="*/ 2963193 w 2964172"/>
              <a:gd name="connsiteY1" fmla="*/ 128268 h 1555625"/>
              <a:gd name="connsiteX2" fmla="*/ 2963193 w 2964172"/>
              <a:gd name="connsiteY2" fmla="*/ 1076123 h 1555625"/>
              <a:gd name="connsiteX3" fmla="*/ 964742 w 2964172"/>
              <a:gd name="connsiteY3" fmla="*/ 1064972 h 1555625"/>
              <a:gd name="connsiteX4" fmla="*/ 964742 w 2964172"/>
              <a:gd name="connsiteY4" fmla="*/ 1555625 h 1555625"/>
              <a:gd name="connsiteX5" fmla="*/ 0 w 2964172"/>
              <a:gd name="connsiteY5" fmla="*/ 1555624 h 1555625"/>
              <a:gd name="connsiteX6" fmla="*/ 0 w 2964172"/>
              <a:gd name="connsiteY6" fmla="*/ 172874 h 1555625"/>
              <a:gd name="connsiteX0" fmla="*/ 0 w 2964172"/>
              <a:gd name="connsiteY0" fmla="*/ 125880 h 1508631"/>
              <a:gd name="connsiteX1" fmla="*/ 2963193 w 2964172"/>
              <a:gd name="connsiteY1" fmla="*/ 81274 h 1508631"/>
              <a:gd name="connsiteX2" fmla="*/ 2963193 w 2964172"/>
              <a:gd name="connsiteY2" fmla="*/ 1029129 h 1508631"/>
              <a:gd name="connsiteX3" fmla="*/ 964742 w 2964172"/>
              <a:gd name="connsiteY3" fmla="*/ 1017978 h 1508631"/>
              <a:gd name="connsiteX4" fmla="*/ 964742 w 2964172"/>
              <a:gd name="connsiteY4" fmla="*/ 1508631 h 1508631"/>
              <a:gd name="connsiteX5" fmla="*/ 0 w 2964172"/>
              <a:gd name="connsiteY5" fmla="*/ 1508630 h 1508631"/>
              <a:gd name="connsiteX6" fmla="*/ 0 w 2964172"/>
              <a:gd name="connsiteY6" fmla="*/ 125880 h 1508631"/>
              <a:gd name="connsiteX0" fmla="*/ 0 w 2964172"/>
              <a:gd name="connsiteY0" fmla="*/ 45467 h 1428218"/>
              <a:gd name="connsiteX1" fmla="*/ 2963193 w 2964172"/>
              <a:gd name="connsiteY1" fmla="*/ 861 h 1428218"/>
              <a:gd name="connsiteX2" fmla="*/ 2963193 w 2964172"/>
              <a:gd name="connsiteY2" fmla="*/ 948716 h 1428218"/>
              <a:gd name="connsiteX3" fmla="*/ 964742 w 2964172"/>
              <a:gd name="connsiteY3" fmla="*/ 937565 h 1428218"/>
              <a:gd name="connsiteX4" fmla="*/ 964742 w 2964172"/>
              <a:gd name="connsiteY4" fmla="*/ 1428218 h 1428218"/>
              <a:gd name="connsiteX5" fmla="*/ 0 w 2964172"/>
              <a:gd name="connsiteY5" fmla="*/ 1428217 h 1428218"/>
              <a:gd name="connsiteX6" fmla="*/ 0 w 2964172"/>
              <a:gd name="connsiteY6" fmla="*/ 45467 h 1428218"/>
              <a:gd name="connsiteX0" fmla="*/ 0 w 2964172"/>
              <a:gd name="connsiteY0" fmla="*/ 45467 h 1428218"/>
              <a:gd name="connsiteX1" fmla="*/ 2963193 w 2964172"/>
              <a:gd name="connsiteY1" fmla="*/ 861 h 1428218"/>
              <a:gd name="connsiteX2" fmla="*/ 2963193 w 2964172"/>
              <a:gd name="connsiteY2" fmla="*/ 948716 h 1428218"/>
              <a:gd name="connsiteX3" fmla="*/ 995273 w 2964172"/>
              <a:gd name="connsiteY3" fmla="*/ 937565 h 1428218"/>
              <a:gd name="connsiteX4" fmla="*/ 964742 w 2964172"/>
              <a:gd name="connsiteY4" fmla="*/ 1428218 h 1428218"/>
              <a:gd name="connsiteX5" fmla="*/ 0 w 2964172"/>
              <a:gd name="connsiteY5" fmla="*/ 1428217 h 1428218"/>
              <a:gd name="connsiteX6" fmla="*/ 0 w 2964172"/>
              <a:gd name="connsiteY6" fmla="*/ 45467 h 1428218"/>
              <a:gd name="connsiteX0" fmla="*/ 0 w 2964172"/>
              <a:gd name="connsiteY0" fmla="*/ 45467 h 1439369"/>
              <a:gd name="connsiteX1" fmla="*/ 2963193 w 2964172"/>
              <a:gd name="connsiteY1" fmla="*/ 861 h 1439369"/>
              <a:gd name="connsiteX2" fmla="*/ 2963193 w 2964172"/>
              <a:gd name="connsiteY2" fmla="*/ 948716 h 1439369"/>
              <a:gd name="connsiteX3" fmla="*/ 995273 w 2964172"/>
              <a:gd name="connsiteY3" fmla="*/ 937565 h 1439369"/>
              <a:gd name="connsiteX4" fmla="*/ 995273 w 2964172"/>
              <a:gd name="connsiteY4" fmla="*/ 1439369 h 1439369"/>
              <a:gd name="connsiteX5" fmla="*/ 0 w 2964172"/>
              <a:gd name="connsiteY5" fmla="*/ 1428217 h 1439369"/>
              <a:gd name="connsiteX6" fmla="*/ 0 w 2964172"/>
              <a:gd name="connsiteY6" fmla="*/ 45467 h 143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4172" h="1439369">
                <a:moveTo>
                  <a:pt x="0" y="45467"/>
                </a:moveTo>
                <a:cubicBezTo>
                  <a:pt x="575281" y="17589"/>
                  <a:pt x="2428622" y="-4715"/>
                  <a:pt x="2963193" y="861"/>
                </a:cubicBezTo>
                <a:cubicBezTo>
                  <a:pt x="2959801" y="365134"/>
                  <a:pt x="2966585" y="584443"/>
                  <a:pt x="2963193" y="948716"/>
                </a:cubicBezTo>
                <a:lnTo>
                  <a:pt x="995273" y="937565"/>
                </a:lnTo>
                <a:lnTo>
                  <a:pt x="995273" y="1439369"/>
                </a:lnTo>
                <a:lnTo>
                  <a:pt x="0" y="1428217"/>
                </a:lnTo>
                <a:lnTo>
                  <a:pt x="0" y="45467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B050"/>
              </a:solidFill>
            </a:endParaRPr>
          </a:p>
        </p:txBody>
      </p:sp>
      <p:cxnSp>
        <p:nvCxnSpPr>
          <p:cNvPr id="12" name="Egyenes összekötő nyíllal 11"/>
          <p:cNvCxnSpPr>
            <a:cxnSpLocks/>
          </p:cNvCxnSpPr>
          <p:nvPr/>
        </p:nvCxnSpPr>
        <p:spPr>
          <a:xfrm>
            <a:off x="3491880" y="1791980"/>
            <a:ext cx="1656184" cy="1276980"/>
          </a:xfrm>
          <a:prstGeom prst="straightConnector1">
            <a:avLst/>
          </a:prstGeom>
          <a:ln w="25400"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Csoportba foglalás 20"/>
          <p:cNvGrpSpPr/>
          <p:nvPr/>
        </p:nvGrpSpPr>
        <p:grpSpPr>
          <a:xfrm>
            <a:off x="107504" y="2348880"/>
            <a:ext cx="3312368" cy="4143365"/>
            <a:chOff x="5724128" y="2627620"/>
            <a:chExt cx="3312368" cy="4143365"/>
          </a:xfrm>
        </p:grpSpPr>
        <p:sp>
          <p:nvSpPr>
            <p:cNvPr id="22" name="Szövegdoboz 21"/>
            <p:cNvSpPr txBox="1"/>
            <p:nvPr/>
          </p:nvSpPr>
          <p:spPr>
            <a:xfrm>
              <a:off x="5868144" y="2996952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-&gt;19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-&gt;16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-&gt;13</a:t>
              </a:r>
            </a:p>
          </p:txBody>
        </p:sp>
        <p:grpSp>
          <p:nvGrpSpPr>
            <p:cNvPr id="23" name="Csoportba foglalás 22"/>
            <p:cNvGrpSpPr/>
            <p:nvPr/>
          </p:nvGrpSpPr>
          <p:grpSpPr>
            <a:xfrm>
              <a:off x="6084168" y="2627620"/>
              <a:ext cx="2448272" cy="369332"/>
              <a:chOff x="755576" y="2276872"/>
              <a:chExt cx="2448272" cy="369332"/>
            </a:xfrm>
          </p:grpSpPr>
          <p:sp>
            <p:nvSpPr>
              <p:cNvPr id="30" name="Szövegdoboz 29"/>
              <p:cNvSpPr txBox="1"/>
              <p:nvPr/>
            </p:nvSpPr>
            <p:spPr>
              <a:xfrm>
                <a:off x="75557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1.</a:t>
                </a:r>
              </a:p>
            </p:txBody>
          </p:sp>
          <p:sp>
            <p:nvSpPr>
              <p:cNvPr id="31" name="Szövegdoboz 30"/>
              <p:cNvSpPr txBox="1"/>
              <p:nvPr/>
            </p:nvSpPr>
            <p:spPr>
              <a:xfrm>
                <a:off x="1836342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2.</a:t>
                </a:r>
              </a:p>
            </p:txBody>
          </p:sp>
          <p:sp>
            <p:nvSpPr>
              <p:cNvPr id="32" name="Szövegdoboz 31"/>
              <p:cNvSpPr txBox="1"/>
              <p:nvPr/>
            </p:nvSpPr>
            <p:spPr>
              <a:xfrm>
                <a:off x="2844454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3.</a:t>
                </a:r>
              </a:p>
            </p:txBody>
          </p:sp>
        </p:grpSp>
        <p:sp>
          <p:nvSpPr>
            <p:cNvPr id="24" name="Szövegdoboz 23"/>
            <p:cNvSpPr txBox="1"/>
            <p:nvPr/>
          </p:nvSpPr>
          <p:spPr>
            <a:xfrm>
              <a:off x="5868144" y="3573016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-&gt;10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7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4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5868144" y="4149080"/>
              <a:ext cx="3139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1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-&gt;20 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-&gt;17</a:t>
              </a:r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5724128" y="4725144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-&gt;14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-&gt;11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8</a:t>
              </a:r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5724128" y="5258817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5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2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-&gt;21</a:t>
              </a: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5724128" y="5764034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-&gt;18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-&gt;15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-&gt;12</a:t>
              </a:r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5742004" y="6340098"/>
              <a:ext cx="329449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9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6 </a:t>
              </a:r>
              <a:r>
                <a:rPr lang="hu-HU" sz="2200" b="1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  <a:r>
                <a:rPr lang="hu-HU" sz="2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-&gt; 3</a:t>
              </a:r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64B9B694-CDDF-BDB4-34C9-C5E32D59CD6A}"/>
              </a:ext>
            </a:extLst>
          </p:cNvPr>
          <p:cNvGrpSpPr/>
          <p:nvPr/>
        </p:nvGrpSpPr>
        <p:grpSpPr>
          <a:xfrm>
            <a:off x="3516082" y="2923489"/>
            <a:ext cx="5422261" cy="2786972"/>
            <a:chOff x="3516082" y="2923489"/>
            <a:chExt cx="5422261" cy="2786972"/>
          </a:xfrm>
        </p:grpSpPr>
        <p:sp>
          <p:nvSpPr>
            <p:cNvPr id="10" name="Szövegdoboz 9"/>
            <p:cNvSpPr txBox="1"/>
            <p:nvPr/>
          </p:nvSpPr>
          <p:spPr>
            <a:xfrm>
              <a:off x="3635896" y="2923489"/>
              <a:ext cx="530244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switch</a:t>
              </a:r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hu-HU" sz="2800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hu-HU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hu-HU" sz="2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(i = 1 .. 7)  </a:t>
              </a:r>
            </a:p>
            <a:p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[i]    = 19-(i-1)*3</a:t>
              </a:r>
            </a:p>
            <a:p>
              <a:r>
                <a:rPr lang="hu-HU" sz="28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[i+7]  = 20-(i-1)*3</a:t>
              </a:r>
              <a:endParaRPr lang="hu-HU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hu-HU" sz="28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[i+14] = 21-(i-1)*3</a:t>
              </a:r>
            </a:p>
          </p:txBody>
        </p:sp>
        <p:cxnSp>
          <p:nvCxnSpPr>
            <p:cNvPr id="5" name="Egyenes összekötő nyíllal 4">
              <a:extLst>
                <a:ext uri="{FF2B5EF4-FFF2-40B4-BE49-F238E27FC236}">
                  <a16:creationId xmlns:a16="http://schemas.microsoft.com/office/drawing/2014/main" id="{3078EB4B-3D7F-F98F-D084-3FC03238D0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6082" y="4439874"/>
              <a:ext cx="1362405" cy="512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Egyenes összekötő nyíllal 5">
              <a:extLst>
                <a:ext uri="{FF2B5EF4-FFF2-40B4-BE49-F238E27FC236}">
                  <a16:creationId xmlns:a16="http://schemas.microsoft.com/office/drawing/2014/main" id="{7B95CE9C-97B0-F37C-731E-1B3CEAAAD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6012" y="4911433"/>
              <a:ext cx="1332475" cy="79902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C6462606-9EB3-FA1C-ACA8-F34B3891E8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6082" y="3429000"/>
              <a:ext cx="1362405" cy="664972"/>
            </a:xfrm>
            <a:prstGeom prst="straightConnector1">
              <a:avLst/>
            </a:prstGeom>
            <a:ln w="25400">
              <a:solidFill>
                <a:srgbClr val="385D8A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64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36702-26AA-BE6A-6735-B682E48A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gyakorlás: konfliktus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32B6CF-D2B0-2964-8950-903CAACD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kever algoritmus </a:t>
            </a:r>
            <a:r>
              <a:rPr lang="hu-HU" dirty="0" err="1"/>
              <a:t>belsejét</a:t>
            </a:r>
            <a:r>
              <a:rPr lang="hu-HU" dirty="0"/>
              <a:t> a {} közötti részt egyszerre kell írni, mindenkinek másik </a:t>
            </a:r>
            <a:r>
              <a:rPr lang="hu-HU" dirty="0" err="1"/>
              <a:t>case</a:t>
            </a:r>
            <a:r>
              <a:rPr lang="hu-HU" dirty="0"/>
              <a:t> ágat!</a:t>
            </a:r>
          </a:p>
          <a:p>
            <a:r>
              <a:rPr lang="hu-HU" dirty="0"/>
              <a:t>Mindenki írja a </a:t>
            </a:r>
            <a:r>
              <a:rPr lang="hu-HU" dirty="0" err="1"/>
              <a:t>switch-et</a:t>
            </a:r>
            <a:r>
              <a:rPr lang="hu-HU" dirty="0"/>
              <a:t>, de csak 1 </a:t>
            </a:r>
            <a:r>
              <a:rPr lang="hu-HU" dirty="0" err="1"/>
              <a:t>case</a:t>
            </a:r>
            <a:r>
              <a:rPr lang="hu-HU" dirty="0"/>
              <a:t> ággal!</a:t>
            </a:r>
          </a:p>
          <a:p>
            <a:r>
              <a:rPr lang="hu-HU" dirty="0" err="1"/>
              <a:t>Push</a:t>
            </a:r>
            <a:r>
              <a:rPr lang="hu-HU" dirty="0"/>
              <a:t> csak </a:t>
            </a:r>
            <a:r>
              <a:rPr lang="hu-HU" dirty="0" err="1"/>
              <a:t>pull</a:t>
            </a:r>
            <a:r>
              <a:rPr lang="hu-HU" dirty="0"/>
              <a:t> után, de ott konfliktus, hiszen más már mást írt.</a:t>
            </a:r>
          </a:p>
          <a:p>
            <a:endParaRPr lang="hu-HU" dirty="0"/>
          </a:p>
          <a:p>
            <a:r>
              <a:rPr lang="hu-HU" dirty="0"/>
              <a:t>Ne feledjétek: a tömböt meg kell keverni, a régi állapotból álltjuk elő az új állapotot!</a:t>
            </a:r>
          </a:p>
        </p:txBody>
      </p:sp>
    </p:spTree>
    <p:extLst>
      <p:ext uri="{BB962C8B-B14F-4D97-AF65-F5344CB8AC3E}">
        <p14:creationId xmlns:p14="http://schemas.microsoft.com/office/powerpoint/2010/main" val="383176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 – Teljes a</a:t>
            </a:r>
            <a:r>
              <a:rPr lang="hu-HU" dirty="0"/>
              <a:t>lgoritmusa?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151055" y="4213482"/>
            <a:ext cx="63105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(i = 1 .. 7)  </a:t>
            </a:r>
          </a:p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[i]    = 19-(i-1)*3</a:t>
            </a:r>
          </a:p>
          <a:p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hu-HU" sz="2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[i+7]  = 20-(i-1)*3</a:t>
            </a:r>
            <a:endParaRPr lang="hu-HU" sz="28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[i+14] = 21-(i-1)*3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151055" y="1412776"/>
            <a:ext cx="6365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28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hu-HU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hu-HU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(i = 1 .. 7)  </a:t>
            </a:r>
          </a:p>
          <a:p>
            <a:r>
              <a:rPr lang="hu-HU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[i]    = 20-(i-1)*3</a:t>
            </a:r>
          </a:p>
          <a:p>
            <a:r>
              <a:rPr lang="hu-HU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hu-HU" sz="2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[i+7]  = 19-(i-1)*3</a:t>
            </a:r>
            <a:endParaRPr lang="hu-HU" sz="2800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[i+14] = 21-(i-1)*3</a:t>
            </a:r>
          </a:p>
        </p:txBody>
      </p:sp>
      <p:sp>
        <p:nvSpPr>
          <p:cNvPr id="4" name="Téglalap 3"/>
          <p:cNvSpPr/>
          <p:nvPr/>
        </p:nvSpPr>
        <p:spPr>
          <a:xfrm>
            <a:off x="5406223" y="3782656"/>
            <a:ext cx="36182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54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hu-HU" sz="5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hu-HU" sz="5400" b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hu-HU" sz="5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55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6806AF-029F-1C8D-7D63-909B0843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OOP 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9EC74F-8D8B-DB3D-9A56-6FFA6D06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7031"/>
          </a:xfrm>
        </p:spPr>
        <p:txBody>
          <a:bodyPr>
            <a:normAutofit/>
          </a:bodyPr>
          <a:lstStyle/>
          <a:p>
            <a:r>
              <a:rPr lang="hu-HU" dirty="0"/>
              <a:t>Ne használjunk felesleges </a:t>
            </a:r>
            <a:r>
              <a:rPr lang="hu-HU" dirty="0" err="1"/>
              <a:t>static</a:t>
            </a:r>
            <a:r>
              <a:rPr lang="hu-HU" dirty="0"/>
              <a:t> metódust</a:t>
            </a:r>
          </a:p>
          <a:p>
            <a:r>
              <a:rPr lang="hu-HU" dirty="0"/>
              <a:t>Legyen alapértelmezett konstruktor</a:t>
            </a:r>
          </a:p>
          <a:p>
            <a:r>
              <a:rPr lang="hu-HU" dirty="0"/>
              <a:t>Hozzuk létre a Lap osztályt, a jelenlegi tulajdonsággal</a:t>
            </a:r>
          </a:p>
          <a:p>
            <a:r>
              <a:rPr lang="hu-HU" dirty="0"/>
              <a:t>A </a:t>
            </a:r>
            <a:r>
              <a:rPr lang="hu-HU" dirty="0" err="1"/>
              <a:t>KartyaTrukk</a:t>
            </a:r>
            <a:r>
              <a:rPr lang="hu-HU" dirty="0"/>
              <a:t> osztály használja a Lap osztályt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09F6D10-71E5-F4F8-1D1A-095AC4B2897F}"/>
              </a:ext>
            </a:extLst>
          </p:cNvPr>
          <p:cNvSpPr txBox="1"/>
          <p:nvPr/>
        </p:nvSpPr>
        <p:spPr>
          <a:xfrm rot="19884708">
            <a:off x="5649158" y="4802144"/>
            <a:ext cx="1162498" cy="584775"/>
          </a:xfrm>
          <a:custGeom>
            <a:avLst/>
            <a:gdLst>
              <a:gd name="connsiteX0" fmla="*/ 0 w 1162498"/>
              <a:gd name="connsiteY0" fmla="*/ 0 h 584775"/>
              <a:gd name="connsiteX1" fmla="*/ 569624 w 1162498"/>
              <a:gd name="connsiteY1" fmla="*/ 0 h 584775"/>
              <a:gd name="connsiteX2" fmla="*/ 1162498 w 1162498"/>
              <a:gd name="connsiteY2" fmla="*/ 0 h 584775"/>
              <a:gd name="connsiteX3" fmla="*/ 1162498 w 1162498"/>
              <a:gd name="connsiteY3" fmla="*/ 584775 h 584775"/>
              <a:gd name="connsiteX4" fmla="*/ 581249 w 1162498"/>
              <a:gd name="connsiteY4" fmla="*/ 584775 h 584775"/>
              <a:gd name="connsiteX5" fmla="*/ 0 w 1162498"/>
              <a:gd name="connsiteY5" fmla="*/ 584775 h 584775"/>
              <a:gd name="connsiteX6" fmla="*/ 0 w 1162498"/>
              <a:gd name="connsiteY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2498" h="584775" extrusionOk="0">
                <a:moveTo>
                  <a:pt x="0" y="0"/>
                </a:moveTo>
                <a:cubicBezTo>
                  <a:pt x="207822" y="-56997"/>
                  <a:pt x="319570" y="7864"/>
                  <a:pt x="569624" y="0"/>
                </a:cubicBezTo>
                <a:cubicBezTo>
                  <a:pt x="819678" y="-7864"/>
                  <a:pt x="903457" y="10136"/>
                  <a:pt x="1162498" y="0"/>
                </a:cubicBezTo>
                <a:cubicBezTo>
                  <a:pt x="1171817" y="175068"/>
                  <a:pt x="1148904" y="355742"/>
                  <a:pt x="1162498" y="584775"/>
                </a:cubicBezTo>
                <a:cubicBezTo>
                  <a:pt x="991287" y="624498"/>
                  <a:pt x="816769" y="571921"/>
                  <a:pt x="581249" y="584775"/>
                </a:cubicBezTo>
                <a:cubicBezTo>
                  <a:pt x="345729" y="597629"/>
                  <a:pt x="154685" y="564609"/>
                  <a:pt x="0" y="584775"/>
                </a:cubicBezTo>
                <a:cubicBezTo>
                  <a:pt x="-39583" y="384123"/>
                  <a:pt x="16368" y="220445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hu-HU" sz="3200" dirty="0"/>
              <a:t>UML?</a:t>
            </a:r>
          </a:p>
        </p:txBody>
      </p:sp>
    </p:spTree>
    <p:extLst>
      <p:ext uri="{BB962C8B-B14F-4D97-AF65-F5344CB8AC3E}">
        <p14:creationId xmlns:p14="http://schemas.microsoft.com/office/powerpoint/2010/main" val="117911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25A84-8C3E-58D8-8D10-0669D801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F0C8F-F3E4-C496-779C-B90D5AB7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48" y="4221088"/>
            <a:ext cx="5032540" cy="2016224"/>
          </a:xfrm>
        </p:spPr>
        <p:txBody>
          <a:bodyPr>
            <a:normAutofit/>
          </a:bodyPr>
          <a:lstStyle/>
          <a:p>
            <a:r>
              <a:rPr lang="hu-HU" dirty="0"/>
              <a:t>Van adattagja a </a:t>
            </a:r>
            <a:r>
              <a:rPr lang="hu-HU" dirty="0" err="1"/>
              <a:t>KartyaTrukk</a:t>
            </a:r>
            <a:r>
              <a:rPr lang="hu-HU" dirty="0"/>
              <a:t> osztálynak?</a:t>
            </a:r>
          </a:p>
          <a:p>
            <a:r>
              <a:rPr lang="hu-HU" dirty="0"/>
              <a:t>Egyéb szereplő?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380D2E6-6CFA-14CE-D1E2-497D3322DA5A}"/>
              </a:ext>
            </a:extLst>
          </p:cNvPr>
          <p:cNvGrpSpPr/>
          <p:nvPr/>
        </p:nvGrpSpPr>
        <p:grpSpPr>
          <a:xfrm>
            <a:off x="323528" y="1340768"/>
            <a:ext cx="3024336" cy="2088232"/>
            <a:chOff x="827584" y="1628800"/>
            <a:chExt cx="3024336" cy="2088232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C3DF0679-7689-11EB-3CC5-CA871E9EF3CE}"/>
                </a:ext>
              </a:extLst>
            </p:cNvPr>
            <p:cNvSpPr/>
            <p:nvPr/>
          </p:nvSpPr>
          <p:spPr>
            <a:xfrm>
              <a:off x="827584" y="1628800"/>
              <a:ext cx="30243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b="1" dirty="0">
                  <a:solidFill>
                    <a:schemeClr val="tx1"/>
                  </a:solidFill>
                </a:rPr>
                <a:t>Lap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48D0EF33-2868-E477-2E9C-FF69C955CAD7}"/>
                </a:ext>
              </a:extLst>
            </p:cNvPr>
            <p:cNvSpPr/>
            <p:nvPr/>
          </p:nvSpPr>
          <p:spPr>
            <a:xfrm>
              <a:off x="835604" y="2204864"/>
              <a:ext cx="301631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</a:rPr>
                <a:t>- </a:t>
              </a:r>
              <a:r>
                <a:rPr lang="hu-HU" sz="2800" dirty="0" err="1">
                  <a:solidFill>
                    <a:schemeClr val="tx1"/>
                  </a:solidFill>
                </a:rPr>
                <a:t>leiras</a:t>
              </a:r>
              <a:r>
                <a:rPr lang="hu-HU" sz="2800" dirty="0">
                  <a:solidFill>
                    <a:schemeClr val="tx1"/>
                  </a:solidFill>
                </a:rPr>
                <a:t>: </a:t>
              </a:r>
              <a:r>
                <a:rPr lang="hu-HU" sz="2800" dirty="0" err="1">
                  <a:solidFill>
                    <a:schemeClr val="tx1"/>
                  </a:solidFill>
                </a:rPr>
                <a:t>String</a:t>
              </a:r>
              <a:endParaRPr lang="hu-HU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CDC5FF31-9ED1-709A-CA09-0D04ECA7D73F}"/>
                </a:ext>
              </a:extLst>
            </p:cNvPr>
            <p:cNvSpPr/>
            <p:nvPr/>
          </p:nvSpPr>
          <p:spPr>
            <a:xfrm>
              <a:off x="827584" y="2780928"/>
              <a:ext cx="302433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</a:rPr>
                <a:t>+ Lap(</a:t>
              </a:r>
              <a:r>
                <a:rPr lang="hu-HU" sz="2800" dirty="0" err="1">
                  <a:solidFill>
                    <a:schemeClr val="tx1"/>
                  </a:solidFill>
                </a:rPr>
                <a:t>leiras</a:t>
              </a:r>
              <a:r>
                <a:rPr lang="hu-HU" sz="28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+ </a:t>
              </a:r>
              <a:r>
                <a:rPr lang="hu-HU" sz="2800" dirty="0" err="1">
                  <a:solidFill>
                    <a:schemeClr val="tx1"/>
                  </a:solidFill>
                </a:rPr>
                <a:t>getLeiras</a:t>
              </a:r>
              <a:r>
                <a:rPr lang="hu-HU" sz="2800" dirty="0">
                  <a:solidFill>
                    <a:schemeClr val="tx1"/>
                  </a:solidFill>
                </a:rPr>
                <a:t>(): </a:t>
              </a:r>
              <a:r>
                <a:rPr lang="hu-HU" sz="2800" dirty="0" err="1">
                  <a:solidFill>
                    <a:schemeClr val="tx1"/>
                  </a:solidFill>
                </a:rPr>
                <a:t>String</a:t>
              </a:r>
              <a:endParaRPr lang="hu-HU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BBEFF4C7-FE66-0D57-DEFA-A1EE260FB0C0}"/>
              </a:ext>
            </a:extLst>
          </p:cNvPr>
          <p:cNvGrpSpPr/>
          <p:nvPr/>
        </p:nvGrpSpPr>
        <p:grpSpPr>
          <a:xfrm>
            <a:off x="5796138" y="1340768"/>
            <a:ext cx="3024336" cy="4747964"/>
            <a:chOff x="827584" y="1628800"/>
            <a:chExt cx="3024336" cy="4747964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01B746FD-31DD-75E6-25D7-3390D78BD09B}"/>
                </a:ext>
              </a:extLst>
            </p:cNvPr>
            <p:cNvSpPr/>
            <p:nvPr/>
          </p:nvSpPr>
          <p:spPr>
            <a:xfrm>
              <a:off x="827584" y="1628800"/>
              <a:ext cx="30243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b="1" dirty="0" err="1">
                  <a:solidFill>
                    <a:schemeClr val="tx1"/>
                  </a:solidFill>
                </a:rPr>
                <a:t>KartyaTrukk</a:t>
              </a:r>
              <a:endParaRPr lang="hu-HU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10922B32-E70B-63D9-A4D3-9FB64B8AE3DE}"/>
                </a:ext>
              </a:extLst>
            </p:cNvPr>
            <p:cNvSpPr/>
            <p:nvPr/>
          </p:nvSpPr>
          <p:spPr>
            <a:xfrm>
              <a:off x="835604" y="2204864"/>
              <a:ext cx="301631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E119189-17CE-405C-C70D-FDF9D210ACC8}"/>
                </a:ext>
              </a:extLst>
            </p:cNvPr>
            <p:cNvSpPr/>
            <p:nvPr/>
          </p:nvSpPr>
          <p:spPr>
            <a:xfrm>
              <a:off x="827584" y="2780928"/>
              <a:ext cx="3024336" cy="35958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u="sng" dirty="0">
                  <a:solidFill>
                    <a:schemeClr val="tx1"/>
                  </a:solidFill>
                </a:rPr>
                <a:t>- </a:t>
              </a:r>
              <a:r>
                <a:rPr lang="hu-HU" sz="2800" u="sng" dirty="0" err="1">
                  <a:solidFill>
                    <a:schemeClr val="tx1"/>
                  </a:solidFill>
                </a:rPr>
                <a:t>sc</a:t>
              </a:r>
              <a:r>
                <a:rPr lang="hu-HU" sz="2800" u="sng" dirty="0">
                  <a:solidFill>
                    <a:schemeClr val="tx1"/>
                  </a:solidFill>
                </a:rPr>
                <a:t>: </a:t>
              </a:r>
              <a:r>
                <a:rPr lang="hu-HU" sz="2800" u="sng" dirty="0" err="1">
                  <a:solidFill>
                    <a:schemeClr val="tx1"/>
                  </a:solidFill>
                </a:rPr>
                <a:t>Scanner</a:t>
              </a:r>
              <a:endParaRPr lang="hu-HU" sz="2800" u="sng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+ </a:t>
              </a:r>
              <a:r>
                <a:rPr lang="hu-HU" sz="2800" dirty="0" err="1">
                  <a:solidFill>
                    <a:schemeClr val="tx1"/>
                  </a:solidFill>
                </a:rPr>
                <a:t>KartyaTrukk</a:t>
              </a:r>
              <a:r>
                <a:rPr lang="hu-HU" sz="28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- </a:t>
              </a:r>
              <a:r>
                <a:rPr lang="hu-HU" sz="2800" dirty="0" err="1">
                  <a:solidFill>
                    <a:schemeClr val="tx1"/>
                  </a:solidFill>
                </a:rPr>
                <a:t>indit</a:t>
              </a:r>
              <a:r>
                <a:rPr lang="hu-HU" sz="2800" dirty="0">
                  <a:solidFill>
                    <a:schemeClr val="tx1"/>
                  </a:solidFill>
                </a:rPr>
                <a:t>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- feltolt():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- kirak():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- melyik(oszlop: int)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- kever(oszlop)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- </a:t>
              </a:r>
              <a:r>
                <a:rPr lang="hu-HU" sz="2800" dirty="0" err="1">
                  <a:solidFill>
                    <a:schemeClr val="tx1"/>
                  </a:solidFill>
                </a:rPr>
                <a:t>ezVolt</a:t>
              </a:r>
              <a:r>
                <a:rPr lang="hu-HU" sz="2800" dirty="0">
                  <a:solidFill>
                    <a:schemeClr val="tx1"/>
                  </a:solidFill>
                </a:rPr>
                <a:t>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FEA754ED-B4A7-8CE3-C163-6D542C5CF8B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3347864" y="2204864"/>
            <a:ext cx="24562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90B1AB8-EC20-775B-61D4-41E30747BDD7}"/>
              </a:ext>
            </a:extLst>
          </p:cNvPr>
          <p:cNvSpPr txBox="1"/>
          <p:nvPr/>
        </p:nvSpPr>
        <p:spPr>
          <a:xfrm>
            <a:off x="3403400" y="1740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22</a:t>
            </a:r>
          </a:p>
        </p:txBody>
      </p:sp>
      <p:sp>
        <p:nvSpPr>
          <p:cNvPr id="16" name="Rombusz 15">
            <a:extLst>
              <a:ext uri="{FF2B5EF4-FFF2-40B4-BE49-F238E27FC236}">
                <a16:creationId xmlns:a16="http://schemas.microsoft.com/office/drawing/2014/main" id="{E42BA954-EB9D-8083-21F2-16DC5F246FE6}"/>
              </a:ext>
            </a:extLst>
          </p:cNvPr>
          <p:cNvSpPr/>
          <p:nvPr/>
        </p:nvSpPr>
        <p:spPr>
          <a:xfrm>
            <a:off x="5177443" y="1907704"/>
            <a:ext cx="614685" cy="57606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0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25A84-8C3E-58D8-8D10-0669D801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380D2E6-6CFA-14CE-D1E2-497D3322DA5A}"/>
              </a:ext>
            </a:extLst>
          </p:cNvPr>
          <p:cNvGrpSpPr/>
          <p:nvPr/>
        </p:nvGrpSpPr>
        <p:grpSpPr>
          <a:xfrm>
            <a:off x="323528" y="1340768"/>
            <a:ext cx="3024336" cy="2088232"/>
            <a:chOff x="827584" y="1628800"/>
            <a:chExt cx="3024336" cy="2088232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C3DF0679-7689-11EB-3CC5-CA871E9EF3CE}"/>
                </a:ext>
              </a:extLst>
            </p:cNvPr>
            <p:cNvSpPr/>
            <p:nvPr/>
          </p:nvSpPr>
          <p:spPr>
            <a:xfrm>
              <a:off x="827584" y="1628800"/>
              <a:ext cx="30243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b="1" dirty="0">
                  <a:solidFill>
                    <a:schemeClr val="tx1"/>
                  </a:solidFill>
                </a:rPr>
                <a:t>Lap</a:t>
              </a:r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48D0EF33-2868-E477-2E9C-FF69C955CAD7}"/>
                </a:ext>
              </a:extLst>
            </p:cNvPr>
            <p:cNvSpPr/>
            <p:nvPr/>
          </p:nvSpPr>
          <p:spPr>
            <a:xfrm>
              <a:off x="835604" y="2204864"/>
              <a:ext cx="301631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</a:rPr>
                <a:t>- </a:t>
              </a:r>
              <a:r>
                <a:rPr lang="hu-HU" sz="2800" dirty="0" err="1">
                  <a:solidFill>
                    <a:schemeClr val="tx1"/>
                  </a:solidFill>
                </a:rPr>
                <a:t>leiras</a:t>
              </a:r>
              <a:r>
                <a:rPr lang="hu-HU" sz="2800" dirty="0">
                  <a:solidFill>
                    <a:schemeClr val="tx1"/>
                  </a:solidFill>
                </a:rPr>
                <a:t>: </a:t>
              </a:r>
              <a:r>
                <a:rPr lang="hu-HU" sz="2800" dirty="0" err="1">
                  <a:solidFill>
                    <a:schemeClr val="tx1"/>
                  </a:solidFill>
                </a:rPr>
                <a:t>String</a:t>
              </a:r>
              <a:endParaRPr lang="hu-HU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CDC5FF31-9ED1-709A-CA09-0D04ECA7D73F}"/>
                </a:ext>
              </a:extLst>
            </p:cNvPr>
            <p:cNvSpPr/>
            <p:nvPr/>
          </p:nvSpPr>
          <p:spPr>
            <a:xfrm>
              <a:off x="827584" y="2780928"/>
              <a:ext cx="3024336" cy="936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</a:rPr>
                <a:t>+ Lap(</a:t>
              </a:r>
              <a:r>
                <a:rPr lang="hu-HU" sz="2800" dirty="0" err="1">
                  <a:solidFill>
                    <a:schemeClr val="tx1"/>
                  </a:solidFill>
                </a:rPr>
                <a:t>leiras</a:t>
              </a:r>
              <a:r>
                <a:rPr lang="hu-HU" sz="28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+ </a:t>
              </a:r>
              <a:r>
                <a:rPr lang="hu-HU" sz="2800" dirty="0" err="1">
                  <a:solidFill>
                    <a:schemeClr val="tx1"/>
                  </a:solidFill>
                </a:rPr>
                <a:t>getLeiras</a:t>
              </a:r>
              <a:r>
                <a:rPr lang="hu-HU" sz="2800" dirty="0">
                  <a:solidFill>
                    <a:schemeClr val="tx1"/>
                  </a:solidFill>
                </a:rPr>
                <a:t>(): </a:t>
              </a:r>
              <a:r>
                <a:rPr lang="hu-HU" sz="2800" dirty="0" err="1">
                  <a:solidFill>
                    <a:schemeClr val="tx1"/>
                  </a:solidFill>
                </a:rPr>
                <a:t>String</a:t>
              </a:r>
              <a:endParaRPr lang="hu-HU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BBEFF4C7-FE66-0D57-DEFA-A1EE260FB0C0}"/>
              </a:ext>
            </a:extLst>
          </p:cNvPr>
          <p:cNvGrpSpPr/>
          <p:nvPr/>
        </p:nvGrpSpPr>
        <p:grpSpPr>
          <a:xfrm>
            <a:off x="1547664" y="3789040"/>
            <a:ext cx="3024336" cy="2852936"/>
            <a:chOff x="827584" y="1628800"/>
            <a:chExt cx="3024336" cy="2852936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01B746FD-31DD-75E6-25D7-3390D78BD09B}"/>
                </a:ext>
              </a:extLst>
            </p:cNvPr>
            <p:cNvSpPr/>
            <p:nvPr/>
          </p:nvSpPr>
          <p:spPr>
            <a:xfrm>
              <a:off x="827584" y="1628800"/>
              <a:ext cx="30243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b="1" dirty="0" err="1">
                  <a:solidFill>
                    <a:schemeClr val="tx1"/>
                  </a:solidFill>
                </a:rPr>
                <a:t>KartyaTrukk</a:t>
              </a:r>
              <a:endParaRPr lang="hu-HU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10922B32-E70B-63D9-A4D3-9FB64B8AE3DE}"/>
                </a:ext>
              </a:extLst>
            </p:cNvPr>
            <p:cNvSpPr/>
            <p:nvPr/>
          </p:nvSpPr>
          <p:spPr>
            <a:xfrm>
              <a:off x="835604" y="2204864"/>
              <a:ext cx="301631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E119189-17CE-405C-C70D-FDF9D210ACC8}"/>
                </a:ext>
              </a:extLst>
            </p:cNvPr>
            <p:cNvSpPr/>
            <p:nvPr/>
          </p:nvSpPr>
          <p:spPr>
            <a:xfrm>
              <a:off x="827584" y="2780928"/>
              <a:ext cx="3024336" cy="17008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u="sng" dirty="0">
                  <a:solidFill>
                    <a:schemeClr val="tx1"/>
                  </a:solidFill>
                </a:rPr>
                <a:t>- </a:t>
              </a:r>
              <a:r>
                <a:rPr lang="hu-HU" sz="2800" u="sng" dirty="0" err="1">
                  <a:solidFill>
                    <a:schemeClr val="tx1"/>
                  </a:solidFill>
                </a:rPr>
                <a:t>sc</a:t>
              </a:r>
              <a:r>
                <a:rPr lang="hu-HU" sz="2800" u="sng" dirty="0">
                  <a:solidFill>
                    <a:schemeClr val="tx1"/>
                  </a:solidFill>
                </a:rPr>
                <a:t>: </a:t>
              </a:r>
              <a:r>
                <a:rPr lang="hu-HU" sz="2800" u="sng" dirty="0" err="1">
                  <a:solidFill>
                    <a:schemeClr val="tx1"/>
                  </a:solidFill>
                </a:rPr>
                <a:t>Scanner</a:t>
              </a:r>
              <a:endParaRPr lang="hu-HU" sz="2800" u="sng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+ </a:t>
              </a:r>
              <a:r>
                <a:rPr lang="hu-HU" sz="2800" dirty="0" err="1">
                  <a:solidFill>
                    <a:schemeClr val="tx1"/>
                  </a:solidFill>
                </a:rPr>
                <a:t>KartyaTrukk</a:t>
              </a:r>
              <a:r>
                <a:rPr lang="hu-HU" sz="28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- </a:t>
              </a:r>
              <a:r>
                <a:rPr lang="hu-HU" sz="2800" dirty="0" err="1">
                  <a:solidFill>
                    <a:schemeClr val="tx1"/>
                  </a:solidFill>
                </a:rPr>
                <a:t>indit</a:t>
              </a:r>
              <a:r>
                <a:rPr lang="hu-HU" sz="2800" dirty="0">
                  <a:solidFill>
                    <a:schemeClr val="tx1"/>
                  </a:solidFill>
                </a:rPr>
                <a:t>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- melyik(oszlop: int)</a:t>
              </a:r>
            </a:p>
          </p:txBody>
        </p:sp>
      </p:grp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FEA754ED-B4A7-8CE3-C163-6D542C5CF8BB}"/>
              </a:ext>
            </a:extLst>
          </p:cNvPr>
          <p:cNvCxnSpPr>
            <a:cxnSpLocks/>
            <a:stCxn id="19" idx="1"/>
            <a:endCxn id="5" idx="3"/>
          </p:cNvCxnSpPr>
          <p:nvPr/>
        </p:nvCxnSpPr>
        <p:spPr>
          <a:xfrm flipH="1">
            <a:off x="3347864" y="2204864"/>
            <a:ext cx="2600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mbusz 13">
            <a:extLst>
              <a:ext uri="{FF2B5EF4-FFF2-40B4-BE49-F238E27FC236}">
                <a16:creationId xmlns:a16="http://schemas.microsoft.com/office/drawing/2014/main" id="{7A75454A-AFD3-A996-3890-7B062760FE6B}"/>
              </a:ext>
            </a:extLst>
          </p:cNvPr>
          <p:cNvSpPr/>
          <p:nvPr/>
        </p:nvSpPr>
        <p:spPr>
          <a:xfrm>
            <a:off x="5333487" y="1925230"/>
            <a:ext cx="614685" cy="576064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90B1AB8-EC20-775B-61D4-41E30747BDD7}"/>
              </a:ext>
            </a:extLst>
          </p:cNvPr>
          <p:cNvSpPr txBox="1"/>
          <p:nvPr/>
        </p:nvSpPr>
        <p:spPr>
          <a:xfrm>
            <a:off x="3403400" y="17405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22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64DB8CE2-D2F8-7818-635E-D3C2F024E8CF}"/>
              </a:ext>
            </a:extLst>
          </p:cNvPr>
          <p:cNvGrpSpPr/>
          <p:nvPr/>
        </p:nvGrpSpPr>
        <p:grpSpPr>
          <a:xfrm>
            <a:off x="5940152" y="1340768"/>
            <a:ext cx="3024336" cy="3528391"/>
            <a:chOff x="827584" y="1628800"/>
            <a:chExt cx="3024336" cy="3528391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952172E0-C3D0-2B50-8196-4CB60FE51477}"/>
                </a:ext>
              </a:extLst>
            </p:cNvPr>
            <p:cNvSpPr/>
            <p:nvPr/>
          </p:nvSpPr>
          <p:spPr>
            <a:xfrm>
              <a:off x="827584" y="1628800"/>
              <a:ext cx="302433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800" b="1" dirty="0">
                  <a:solidFill>
                    <a:schemeClr val="tx1"/>
                  </a:solidFill>
                </a:rPr>
                <a:t>Pakli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6FD7E7AB-D21B-539D-05DD-D792AEFF15E4}"/>
                </a:ext>
              </a:extLst>
            </p:cNvPr>
            <p:cNvSpPr/>
            <p:nvPr/>
          </p:nvSpPr>
          <p:spPr>
            <a:xfrm>
              <a:off x="835604" y="2204864"/>
              <a:ext cx="301631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hu-HU" sz="2800" dirty="0">
                <a:solidFill>
                  <a:schemeClr val="tx1"/>
                </a:solidFill>
              </a:endParaRPr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0DA6A2B-1298-FC7D-FECC-385148A8D07E}"/>
                </a:ext>
              </a:extLst>
            </p:cNvPr>
            <p:cNvSpPr/>
            <p:nvPr/>
          </p:nvSpPr>
          <p:spPr>
            <a:xfrm>
              <a:off x="827584" y="2780928"/>
              <a:ext cx="3024336" cy="2376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sz="2800" dirty="0">
                  <a:solidFill>
                    <a:schemeClr val="tx1"/>
                  </a:solidFill>
                </a:rPr>
                <a:t>+ Pakli()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- feltolt():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- kirak():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  <a:p>
              <a:r>
                <a:rPr lang="hu-HU" sz="2800" dirty="0">
                  <a:solidFill>
                    <a:schemeClr val="tx1"/>
                  </a:solidFill>
                </a:rPr>
                <a:t>- kever(oszlop)</a:t>
              </a:r>
            </a:p>
            <a:p>
              <a:r>
                <a:rPr lang="hu-HU" sz="2800" dirty="0">
                  <a:solidFill>
                    <a:schemeClr val="tx1"/>
                  </a:solidFill>
                </a:rPr>
                <a:t>- </a:t>
              </a:r>
              <a:r>
                <a:rPr lang="hu-HU" sz="2800" dirty="0" err="1">
                  <a:solidFill>
                    <a:schemeClr val="tx1"/>
                  </a:solidFill>
                </a:rPr>
                <a:t>ezVolt</a:t>
              </a:r>
              <a:r>
                <a:rPr lang="hu-HU" sz="2800" dirty="0">
                  <a:solidFill>
                    <a:schemeClr val="tx1"/>
                  </a:solidFill>
                </a:rPr>
                <a:t>(): </a:t>
              </a:r>
              <a:r>
                <a:rPr lang="hu-HU" sz="2800" dirty="0" err="1">
                  <a:solidFill>
                    <a:schemeClr val="tx1"/>
                  </a:solidFill>
                </a:rPr>
                <a:t>void</a:t>
              </a:r>
              <a:endParaRPr lang="hu-HU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80A8DD39-40ED-AC1B-54EB-839E2C62D364}"/>
              </a:ext>
            </a:extLst>
          </p:cNvPr>
          <p:cNvCxnSpPr>
            <a:stCxn id="11" idx="3"/>
            <a:endCxn id="20" idx="2"/>
          </p:cNvCxnSpPr>
          <p:nvPr/>
        </p:nvCxnSpPr>
        <p:spPr>
          <a:xfrm flipV="1">
            <a:off x="4572000" y="4869159"/>
            <a:ext cx="2880320" cy="922413"/>
          </a:xfrm>
          <a:prstGeom prst="bentConnector2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7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7E0D73-C138-5C4A-7190-A6987656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hu-HU" dirty="0" err="1"/>
              <a:t>Refactorizálás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F57123-1410-17F4-EB5C-90F765F8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59" y="1124744"/>
            <a:ext cx="7526501" cy="1656184"/>
          </a:xfrm>
        </p:spPr>
        <p:txBody>
          <a:bodyPr>
            <a:normAutofit/>
          </a:bodyPr>
          <a:lstStyle/>
          <a:p>
            <a:r>
              <a:rPr lang="hu-HU" dirty="0"/>
              <a:t>Mi lenne, ha GUI is kellene?</a:t>
            </a:r>
          </a:p>
          <a:p>
            <a:pPr lvl="1"/>
            <a:r>
              <a:rPr lang="hu-HU" dirty="0"/>
              <a:t>Az index alapú keverés miatt nem gond, de a </a:t>
            </a:r>
            <a:r>
              <a:rPr lang="hu-HU" dirty="0" err="1"/>
              <a:t>sout</a:t>
            </a:r>
            <a:r>
              <a:rPr lang="hu-HU" dirty="0"/>
              <a:t>- sorokat át kell írni, a bekérést is!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3515C97-A2FC-5946-998E-C7A3D976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372" y="2780928"/>
            <a:ext cx="4718189" cy="393816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974E48D-BD49-8919-CF6B-3AA546796451}"/>
              </a:ext>
            </a:extLst>
          </p:cNvPr>
          <p:cNvSpPr txBox="1"/>
          <p:nvPr/>
        </p:nvSpPr>
        <p:spPr>
          <a:xfrm>
            <a:off x="273101" y="2909161"/>
            <a:ext cx="38668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3200" dirty="0"/>
              <a:t>Legyen megjelenítés független modellünk!</a:t>
            </a:r>
          </a:p>
        </p:txBody>
      </p:sp>
    </p:spTree>
    <p:extLst>
      <p:ext uri="{BB962C8B-B14F-4D97-AF65-F5344CB8AC3E}">
        <p14:creationId xmlns:p14="http://schemas.microsoft.com/office/powerpoint/2010/main" val="90275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menete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1923933"/>
          </a:xfrm>
        </p:spPr>
        <p:txBody>
          <a:bodyPr/>
          <a:lstStyle/>
          <a:p>
            <a:r>
              <a:rPr lang="hu-HU" dirty="0"/>
              <a:t>Melyik oszlopban van?</a:t>
            </a:r>
          </a:p>
          <a:p>
            <a:r>
              <a:rPr lang="hu-HU" dirty="0"/>
              <a:t>Keverések és újra a kérdés</a:t>
            </a:r>
          </a:p>
          <a:p>
            <a:r>
              <a:rPr lang="hu-HU" b="1" dirty="0">
                <a:solidFill>
                  <a:srgbClr val="0070C0"/>
                </a:solidFill>
              </a:rPr>
              <a:t>Ez volt a Gondolt lap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96040"/>
            <a:ext cx="2895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églalap 3"/>
          <p:cNvSpPr/>
          <p:nvPr/>
        </p:nvSpPr>
        <p:spPr>
          <a:xfrm>
            <a:off x="6919900" y="3524133"/>
            <a:ext cx="936104" cy="79208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C033A4-8FA6-69D3-4D04-96C55DCC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hu-HU" dirty="0"/>
              <a:t>GUI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F22E06-3F9B-8465-E9A5-A9858452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648072"/>
          </a:xfrm>
        </p:spPr>
        <p:txBody>
          <a:bodyPr/>
          <a:lstStyle/>
          <a:p>
            <a:r>
              <a:rPr lang="hu-HU" dirty="0"/>
              <a:t>Készítsük el a megjelenítésre alkalmas GUI-t!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AEDB5B0-8361-2F45-99F3-DDA358E0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6" y="1757355"/>
            <a:ext cx="3272376" cy="348320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6701A54-C59D-BCF5-EB18-9CF3460A9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019" y="1780138"/>
            <a:ext cx="5380120" cy="280099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D2DCBBC-56A0-057A-9CFF-0F0616EC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019" y="4720035"/>
            <a:ext cx="3546269" cy="2026439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E636DA8-9EB2-753D-6D7A-5A9ED1D3B2C4}"/>
              </a:ext>
            </a:extLst>
          </p:cNvPr>
          <p:cNvSpPr txBox="1"/>
          <p:nvPr/>
        </p:nvSpPr>
        <p:spPr>
          <a:xfrm rot="19347811">
            <a:off x="-39113" y="3563403"/>
            <a:ext cx="3528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rgbClr val="FF0000"/>
                </a:solidFill>
              </a:rPr>
              <a:t>21 db </a:t>
            </a:r>
            <a:r>
              <a:rPr lang="hu-HU" sz="2200" dirty="0" err="1">
                <a:solidFill>
                  <a:srgbClr val="FF0000"/>
                </a:solidFill>
              </a:rPr>
              <a:t>jLabel</a:t>
            </a:r>
            <a:r>
              <a:rPr lang="hu-HU" sz="2200" dirty="0">
                <a:solidFill>
                  <a:srgbClr val="FF0000"/>
                </a:solidFill>
              </a:rPr>
              <a:t> kézzel macerás…</a:t>
            </a:r>
          </a:p>
        </p:txBody>
      </p:sp>
    </p:spTree>
    <p:extLst>
      <p:ext uri="{BB962C8B-B14F-4D97-AF65-F5344CB8AC3E}">
        <p14:creationId xmlns:p14="http://schemas.microsoft.com/office/powerpoint/2010/main" val="132212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446D31-29E7-0924-266F-836AE53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GUI kód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43F0B8-57B3-B55A-80D2-A77C4DFA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Ugyanazokat a metódus elnevezéseket használjuk, mint a konzolos nézetnél, illetve bővítsük, ha kell (</a:t>
            </a:r>
            <a:r>
              <a:rPr lang="hu-HU" dirty="0" err="1"/>
              <a:t>Label</a:t>
            </a:r>
            <a:r>
              <a:rPr lang="hu-HU" dirty="0"/>
              <a:t> feltöltés)!</a:t>
            </a:r>
          </a:p>
          <a:p>
            <a:r>
              <a:rPr lang="hu-HU" dirty="0"/>
              <a:t>Konzol helyett </a:t>
            </a:r>
            <a:r>
              <a:rPr lang="hu-HU" dirty="0" err="1"/>
              <a:t>form</a:t>
            </a:r>
            <a:endParaRPr lang="hu-HU" dirty="0"/>
          </a:p>
          <a:p>
            <a:r>
              <a:rPr lang="hu-HU" dirty="0"/>
              <a:t>Bekérésnél a választott oszlop legyen adattag, amit a gomb kattintás állít!</a:t>
            </a:r>
          </a:p>
          <a:p>
            <a:r>
              <a:rPr lang="hu-HU" dirty="0"/>
              <a:t>Ciklus sem kell, a 3. kattintásra jelenjen meg a választott lap!</a:t>
            </a:r>
          </a:p>
        </p:txBody>
      </p:sp>
    </p:spTree>
    <p:extLst>
      <p:ext uri="{BB962C8B-B14F-4D97-AF65-F5344CB8AC3E}">
        <p14:creationId xmlns:p14="http://schemas.microsoft.com/office/powerpoint/2010/main" val="340095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53D68E-76DA-D00D-F2F1-78084A8D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Kezdő kép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7754E4-0F10-72B8-1681-A5F0B31A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600200"/>
            <a:ext cx="3394720" cy="1143001"/>
          </a:xfrm>
        </p:spPr>
        <p:txBody>
          <a:bodyPr/>
          <a:lstStyle/>
          <a:p>
            <a:r>
              <a:rPr lang="hu-HU" dirty="0"/>
              <a:t>Majd kattintásra keverjen!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8C5E74-720A-A3C6-9ADC-4A1055A7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96" y="1196752"/>
            <a:ext cx="4473022" cy="538661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2A00D10-7024-807C-A271-BD5C9479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801219"/>
            <a:ext cx="4132565" cy="37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683AAB-0607-1160-F831-271442F0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Továbbiak?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4F9EB4-A7B5-A813-6541-3092F39F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 indítsa a megfelelő nézetet!</a:t>
            </a:r>
          </a:p>
          <a:p>
            <a:pPr lvl="1"/>
            <a:r>
              <a:rPr lang="hu-HU" dirty="0"/>
              <a:t>Szálkezelés nélkül is próbáljuk ki!</a:t>
            </a:r>
          </a:p>
          <a:p>
            <a:r>
              <a:rPr lang="hu-HU" dirty="0"/>
              <a:t>Új játék, 3. klikk után letiltás</a:t>
            </a:r>
          </a:p>
          <a:p>
            <a:r>
              <a:rPr lang="hu-HU" dirty="0"/>
              <a:t>Közös nézet osztály:</a:t>
            </a:r>
          </a:p>
          <a:p>
            <a:pPr lvl="1"/>
            <a:r>
              <a:rPr lang="hu-HU" dirty="0" err="1"/>
              <a:t>Abstract</a:t>
            </a:r>
            <a:endParaRPr lang="hu-HU" dirty="0"/>
          </a:p>
          <a:p>
            <a:pPr lvl="1"/>
            <a:r>
              <a:rPr lang="hu-HU"/>
              <a:t>Interface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296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57102"/>
          </a:xfrm>
        </p:spPr>
        <p:txBody>
          <a:bodyPr/>
          <a:lstStyle/>
          <a:p>
            <a:r>
              <a:rPr lang="hu-HU" dirty="0"/>
              <a:t>Algoritmizálás 1.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04401" y="3056063"/>
            <a:ext cx="2530624" cy="2448272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Kirak();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Melyik();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Kever();</a:t>
            </a:r>
          </a:p>
          <a:p>
            <a:pPr marL="0" indent="0"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EzVolt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33" name="Csoportba foglalás 32"/>
          <p:cNvGrpSpPr/>
          <p:nvPr/>
        </p:nvGrpSpPr>
        <p:grpSpPr>
          <a:xfrm>
            <a:off x="1763170" y="3064202"/>
            <a:ext cx="1011053" cy="1800200"/>
            <a:chOff x="1040667" y="1700808"/>
            <a:chExt cx="1011053" cy="1800200"/>
          </a:xfrm>
        </p:grpSpPr>
        <p:grpSp>
          <p:nvGrpSpPr>
            <p:cNvPr id="28" name="Csoportba foglalás 27"/>
            <p:cNvGrpSpPr/>
            <p:nvPr/>
          </p:nvGrpSpPr>
          <p:grpSpPr>
            <a:xfrm>
              <a:off x="1331640" y="1700808"/>
              <a:ext cx="720080" cy="1800200"/>
              <a:chOff x="1115616" y="1700808"/>
              <a:chExt cx="720080" cy="1800200"/>
            </a:xfrm>
          </p:grpSpPr>
          <p:cxnSp>
            <p:nvCxnSpPr>
              <p:cNvPr id="23" name="Egyenes összekötő 22"/>
              <p:cNvCxnSpPr/>
              <p:nvPr/>
            </p:nvCxnSpPr>
            <p:spPr>
              <a:xfrm flipH="1">
                <a:off x="1115616" y="1700808"/>
                <a:ext cx="720080" cy="0"/>
              </a:xfrm>
              <a:prstGeom prst="line">
                <a:avLst/>
              </a:prstGeom>
              <a:ln w="25400"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gyenes összekötő 23"/>
              <p:cNvCxnSpPr/>
              <p:nvPr/>
            </p:nvCxnSpPr>
            <p:spPr>
              <a:xfrm flipH="1">
                <a:off x="1115616" y="3501008"/>
                <a:ext cx="720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gyenes összekötő 24"/>
              <p:cNvCxnSpPr/>
              <p:nvPr/>
            </p:nvCxnSpPr>
            <p:spPr>
              <a:xfrm>
                <a:off x="1115616" y="1700808"/>
                <a:ext cx="0" cy="57606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gyenes összekötő 29"/>
              <p:cNvCxnSpPr/>
              <p:nvPr/>
            </p:nvCxnSpPr>
            <p:spPr>
              <a:xfrm>
                <a:off x="1115616" y="2924944"/>
                <a:ext cx="0" cy="57606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Szövegdoboz 30"/>
            <p:cNvSpPr txBox="1"/>
            <p:nvPr/>
          </p:nvSpPr>
          <p:spPr>
            <a:xfrm>
              <a:off x="1040667" y="2303418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3x</a:t>
              </a:r>
            </a:p>
          </p:txBody>
        </p:sp>
      </p:grpSp>
      <p:sp>
        <p:nvSpPr>
          <p:cNvPr id="34" name="Tartalom helye 2"/>
          <p:cNvSpPr txBox="1">
            <a:spLocks/>
          </p:cNvSpPr>
          <p:nvPr/>
        </p:nvSpPr>
        <p:spPr>
          <a:xfrm>
            <a:off x="4641057" y="3086567"/>
            <a:ext cx="2530624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//tömb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//input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//11. elem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9C31A42-2883-6565-17C8-AC65D68EA92A}"/>
              </a:ext>
            </a:extLst>
          </p:cNvPr>
          <p:cNvSpPr txBox="1"/>
          <p:nvPr/>
        </p:nvSpPr>
        <p:spPr>
          <a:xfrm>
            <a:off x="2499830" y="1562244"/>
            <a:ext cx="4144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Melyek a főbb metódusok?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0FA6A14-F385-3D8D-6452-5800473983B7}"/>
              </a:ext>
            </a:extLst>
          </p:cNvPr>
          <p:cNvSpPr txBox="1"/>
          <p:nvPr/>
        </p:nvSpPr>
        <p:spPr>
          <a:xfrm>
            <a:off x="5580112" y="2474893"/>
            <a:ext cx="32330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Minek mi a feladata?</a:t>
            </a:r>
          </a:p>
          <a:p>
            <a:pPr algn="ctr"/>
            <a:r>
              <a:rPr lang="hu-HU" sz="2800" dirty="0"/>
              <a:t>1-2 szóban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F373072-26DA-96AC-0619-B806C0CB39F4}"/>
              </a:ext>
            </a:extLst>
          </p:cNvPr>
          <p:cNvSpPr txBox="1"/>
          <p:nvPr/>
        </p:nvSpPr>
        <p:spPr>
          <a:xfrm>
            <a:off x="344539" y="2478547"/>
            <a:ext cx="2829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Vezérlő szerkezet?</a:t>
            </a:r>
          </a:p>
        </p:txBody>
      </p:sp>
    </p:spTree>
    <p:extLst>
      <p:ext uri="{BB962C8B-B14F-4D97-AF65-F5344CB8AC3E}">
        <p14:creationId xmlns:p14="http://schemas.microsoft.com/office/powerpoint/2010/main" val="427526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F45781-E0C5-20C3-AA3D-299397C2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Felmerülő kérdések?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63B91-44F0-2C1E-B37B-4EFD53F57296}"/>
              </a:ext>
            </a:extLst>
          </p:cNvPr>
          <p:cNvSpPr txBox="1">
            <a:spLocks/>
          </p:cNvSpPr>
          <p:nvPr/>
        </p:nvSpPr>
        <p:spPr>
          <a:xfrm>
            <a:off x="619527" y="1973816"/>
            <a:ext cx="2530624" cy="24482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Kirak();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Melyik();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 err="1">
                <a:latin typeface="Consolas" panose="020B0609020204030204" pitchFamily="49" charset="0"/>
                <a:cs typeface="Consolas" panose="020B0609020204030204" pitchFamily="49" charset="0"/>
              </a:rPr>
              <a:t>EzVolt</a:t>
            </a: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9AA7F86C-3C8F-01CD-4138-E686588A4E5A}"/>
              </a:ext>
            </a:extLst>
          </p:cNvPr>
          <p:cNvGrpSpPr/>
          <p:nvPr/>
        </p:nvGrpSpPr>
        <p:grpSpPr>
          <a:xfrm>
            <a:off x="-21704" y="1981955"/>
            <a:ext cx="1011053" cy="1800200"/>
            <a:chOff x="1040667" y="1700808"/>
            <a:chExt cx="1011053" cy="1800200"/>
          </a:xfrm>
        </p:grpSpPr>
        <p:grpSp>
          <p:nvGrpSpPr>
            <p:cNvPr id="5" name="Csoportba foglalás 4">
              <a:extLst>
                <a:ext uri="{FF2B5EF4-FFF2-40B4-BE49-F238E27FC236}">
                  <a16:creationId xmlns:a16="http://schemas.microsoft.com/office/drawing/2014/main" id="{B2019EA5-FD11-011A-3473-50DC357A7938}"/>
                </a:ext>
              </a:extLst>
            </p:cNvPr>
            <p:cNvGrpSpPr/>
            <p:nvPr/>
          </p:nvGrpSpPr>
          <p:grpSpPr>
            <a:xfrm>
              <a:off x="1331640" y="1700808"/>
              <a:ext cx="720080" cy="1800200"/>
              <a:chOff x="1115616" y="1700808"/>
              <a:chExt cx="720080" cy="1800200"/>
            </a:xfrm>
          </p:grpSpPr>
          <p:cxnSp>
            <p:nvCxnSpPr>
              <p:cNvPr id="7" name="Egyenes összekötő 6">
                <a:extLst>
                  <a:ext uri="{FF2B5EF4-FFF2-40B4-BE49-F238E27FC236}">
                    <a16:creationId xmlns:a16="http://schemas.microsoft.com/office/drawing/2014/main" id="{783D3369-6E03-C59D-F7A0-ADCD37571E34}"/>
                  </a:ext>
                </a:extLst>
              </p:cNvPr>
              <p:cNvCxnSpPr/>
              <p:nvPr/>
            </p:nvCxnSpPr>
            <p:spPr>
              <a:xfrm flipH="1">
                <a:off x="1115616" y="1700808"/>
                <a:ext cx="720080" cy="0"/>
              </a:xfrm>
              <a:prstGeom prst="line">
                <a:avLst/>
              </a:prstGeom>
              <a:ln w="25400"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Egyenes összekötő 7">
                <a:extLst>
                  <a:ext uri="{FF2B5EF4-FFF2-40B4-BE49-F238E27FC236}">
                    <a16:creationId xmlns:a16="http://schemas.microsoft.com/office/drawing/2014/main" id="{3545FF0C-6707-35B9-A89F-8BFCF9248386}"/>
                  </a:ext>
                </a:extLst>
              </p:cNvPr>
              <p:cNvCxnSpPr/>
              <p:nvPr/>
            </p:nvCxnSpPr>
            <p:spPr>
              <a:xfrm flipH="1">
                <a:off x="1115616" y="3501008"/>
                <a:ext cx="7200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Egyenes összekötő 8">
                <a:extLst>
                  <a:ext uri="{FF2B5EF4-FFF2-40B4-BE49-F238E27FC236}">
                    <a16:creationId xmlns:a16="http://schemas.microsoft.com/office/drawing/2014/main" id="{4FC00B90-118F-3EA9-405A-89E200382BF5}"/>
                  </a:ext>
                </a:extLst>
              </p:cNvPr>
              <p:cNvCxnSpPr/>
              <p:nvPr/>
            </p:nvCxnSpPr>
            <p:spPr>
              <a:xfrm>
                <a:off x="1115616" y="1700808"/>
                <a:ext cx="0" cy="57606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Egyenes összekötő 9">
                <a:extLst>
                  <a:ext uri="{FF2B5EF4-FFF2-40B4-BE49-F238E27FC236}">
                    <a16:creationId xmlns:a16="http://schemas.microsoft.com/office/drawing/2014/main" id="{A0004F76-C5E7-C8D1-D89B-D31B9AA64B26}"/>
                  </a:ext>
                </a:extLst>
              </p:cNvPr>
              <p:cNvCxnSpPr/>
              <p:nvPr/>
            </p:nvCxnSpPr>
            <p:spPr>
              <a:xfrm>
                <a:off x="1115616" y="2924944"/>
                <a:ext cx="0" cy="57606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58B9C27D-0523-767D-217F-BB70908A3575}"/>
                </a:ext>
              </a:extLst>
            </p:cNvPr>
            <p:cNvSpPr txBox="1"/>
            <p:nvPr/>
          </p:nvSpPr>
          <p:spPr>
            <a:xfrm>
              <a:off x="1040667" y="2303418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800" dirty="0">
                  <a:latin typeface="Consolas" panose="020B0609020204030204" pitchFamily="49" charset="0"/>
                  <a:cs typeface="Consolas" panose="020B0609020204030204" pitchFamily="49" charset="0"/>
                </a:rPr>
                <a:t>3x</a:t>
              </a:r>
            </a:p>
          </p:txBody>
        </p:sp>
      </p:grp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4FC1AF08-EE82-8F7C-8673-E5E874357A11}"/>
              </a:ext>
            </a:extLst>
          </p:cNvPr>
          <p:cNvSpPr txBox="1">
            <a:spLocks/>
          </p:cNvSpPr>
          <p:nvPr/>
        </p:nvSpPr>
        <p:spPr>
          <a:xfrm>
            <a:off x="2856183" y="2004320"/>
            <a:ext cx="2530624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//tömb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//input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//???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//11. elem</a:t>
            </a:r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D66BF936-49FF-4EB6-8F92-0EFD92BA307B}"/>
              </a:ext>
            </a:extLst>
          </p:cNvPr>
          <p:cNvSpPr txBox="1">
            <a:spLocks/>
          </p:cNvSpPr>
          <p:nvPr/>
        </p:nvSpPr>
        <p:spPr>
          <a:xfrm>
            <a:off x="539552" y="4947795"/>
            <a:ext cx="8352928" cy="17215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Kever(){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// Mindig középre kerüljön a választott oszlop</a:t>
            </a:r>
          </a:p>
          <a:p>
            <a:pPr marL="0" indent="0">
              <a:buNone/>
            </a:pPr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u-HU" b="1" dirty="0">
              <a:solidFill>
                <a:schemeClr val="accent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347742B-5D15-4557-B10E-22E660826C21}"/>
              </a:ext>
            </a:extLst>
          </p:cNvPr>
          <p:cNvSpPr txBox="1"/>
          <p:nvPr/>
        </p:nvSpPr>
        <p:spPr>
          <a:xfrm>
            <a:off x="3575481" y="4649067"/>
            <a:ext cx="5111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Készítsük el, amit tudunk! – 10 perc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C8A9805-CBC5-6BF3-C572-9D8FF2F54061}"/>
              </a:ext>
            </a:extLst>
          </p:cNvPr>
          <p:cNvSpPr txBox="1"/>
          <p:nvPr/>
        </p:nvSpPr>
        <p:spPr>
          <a:xfrm>
            <a:off x="3392904" y="1327661"/>
            <a:ext cx="235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GUI vagy </a:t>
            </a:r>
            <a:r>
              <a:rPr lang="hu-HU" sz="2400" b="1" dirty="0"/>
              <a:t>konzol?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C3FBA9B-D9C4-FD7E-A224-BD85DCFCDA81}"/>
              </a:ext>
            </a:extLst>
          </p:cNvPr>
          <p:cNvSpPr txBox="1"/>
          <p:nvPr/>
        </p:nvSpPr>
        <p:spPr>
          <a:xfrm>
            <a:off x="5060400" y="2075778"/>
            <a:ext cx="235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1 tömb </a:t>
            </a:r>
            <a:r>
              <a:rPr lang="hu-HU" sz="2400" dirty="0"/>
              <a:t>v. 3?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C003921-6C6F-7756-FCEC-3506F94A31AB}"/>
              </a:ext>
            </a:extLst>
          </p:cNvPr>
          <p:cNvSpPr txBox="1"/>
          <p:nvPr/>
        </p:nvSpPr>
        <p:spPr>
          <a:xfrm>
            <a:off x="5032937" y="2627378"/>
            <a:ext cx="2358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Bekérés: </a:t>
            </a:r>
            <a:r>
              <a:rPr lang="hu-HU" sz="2400" dirty="0" err="1"/>
              <a:t>Scanner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3841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57108F-2B90-7924-56D7-9BA48487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tömb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63DA6B8-12B1-B4D8-A4D0-0108824EACEB}"/>
              </a:ext>
            </a:extLst>
          </p:cNvPr>
          <p:cNvSpPr txBox="1"/>
          <p:nvPr/>
        </p:nvSpPr>
        <p:spPr>
          <a:xfrm>
            <a:off x="251520" y="4784475"/>
            <a:ext cx="7225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Indexekkel dolgozzunk, ne a tartalommal </a:t>
            </a:r>
            <a:r>
              <a:rPr lang="hu-HU" sz="2800" dirty="0">
                <a:sym typeface="Wingdings" panose="05000000000000000000" pitchFamily="2" charset="2"/>
              </a:rPr>
              <a:t></a:t>
            </a:r>
            <a:r>
              <a:rPr lang="hu-HU" sz="2800" dirty="0"/>
              <a:t> mindegy,</a:t>
            </a:r>
            <a:r>
              <a:rPr lang="hu-HU" sz="2800" baseline="0" dirty="0"/>
              <a:t> mit tartalmaz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3517917-50F2-1A39-B008-09568BE0642E}"/>
              </a:ext>
            </a:extLst>
          </p:cNvPr>
          <p:cNvSpPr txBox="1"/>
          <p:nvPr/>
        </p:nvSpPr>
        <p:spPr>
          <a:xfrm>
            <a:off x="5368028" y="1447358"/>
            <a:ext cx="30249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betű, 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szöveg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kép, osztály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CE5FAFE-845C-C692-D070-1452FA0A0D06}"/>
              </a:ext>
            </a:extLst>
          </p:cNvPr>
          <p:cNvSpPr txBox="1"/>
          <p:nvPr/>
        </p:nvSpPr>
        <p:spPr>
          <a:xfrm>
            <a:off x="251520" y="1447358"/>
            <a:ext cx="5688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Milyen elemeket használhatunk?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04E8B2D-1C2D-A1CE-0915-823040DFD9AA}"/>
              </a:ext>
            </a:extLst>
          </p:cNvPr>
          <p:cNvSpPr txBox="1"/>
          <p:nvPr/>
        </p:nvSpPr>
        <p:spPr>
          <a:xfrm>
            <a:off x="275184" y="2245049"/>
            <a:ext cx="3720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Mi a baj a számokkal?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562401B-D8CC-C1FE-1559-959C75F7FF77}"/>
              </a:ext>
            </a:extLst>
          </p:cNvPr>
          <p:cNvSpPr txBox="1"/>
          <p:nvPr/>
        </p:nvSpPr>
        <p:spPr>
          <a:xfrm>
            <a:off x="863588" y="2769668"/>
            <a:ext cx="44644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/>
              <a:t>Mit jelent az alábbi kód:</a:t>
            </a:r>
          </a:p>
          <a:p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Pakli[3] = 5;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98A5050-4E9C-8CAD-E002-FB13EACB8FFA}"/>
              </a:ext>
            </a:extLst>
          </p:cNvPr>
          <p:cNvSpPr txBox="1"/>
          <p:nvPr/>
        </p:nvSpPr>
        <p:spPr>
          <a:xfrm>
            <a:off x="4572000" y="3200555"/>
            <a:ext cx="4663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dirty="0"/>
              <a:t>A 3. lap 5-ös értékű</a:t>
            </a:r>
          </a:p>
          <a:p>
            <a:r>
              <a:rPr lang="hu-HU" sz="2400" dirty="0"/>
              <a:t>A 3. lap legyen az 5. lap</a:t>
            </a:r>
          </a:p>
        </p:txBody>
      </p:sp>
    </p:spTree>
    <p:extLst>
      <p:ext uri="{BB962C8B-B14F-4D97-AF65-F5344CB8AC3E}">
        <p14:creationId xmlns:p14="http://schemas.microsoft.com/office/powerpoint/2010/main" val="29660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pPr algn="l"/>
            <a:r>
              <a:rPr lang="hu-HU" dirty="0"/>
              <a:t>Konzolra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3610744" cy="494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String[] </a:t>
            </a:r>
            <a:r>
              <a:rPr lang="en-US" dirty="0" err="1"/>
              <a:t>pakli</a:t>
            </a:r>
            <a:r>
              <a:rPr lang="en-US" dirty="0"/>
              <a:t> = new String[22];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>
                <a:solidFill>
                  <a:schemeClr val="accent6"/>
                </a:solidFill>
              </a:rPr>
              <a:t>String</a:t>
            </a:r>
            <a:r>
              <a:rPr lang="hu-HU" b="1" dirty="0">
                <a:solidFill>
                  <a:schemeClr val="accent6"/>
                </a:solidFill>
              </a:rPr>
              <a:t>[] </a:t>
            </a:r>
            <a:r>
              <a:rPr lang="hu-HU" b="1" dirty="0" err="1">
                <a:solidFill>
                  <a:schemeClr val="accent6"/>
                </a:solidFill>
              </a:rPr>
              <a:t>szinek</a:t>
            </a:r>
            <a:r>
              <a:rPr lang="hu-HU" b="1" dirty="0">
                <a:solidFill>
                  <a:schemeClr val="accent6"/>
                </a:solidFill>
              </a:rPr>
              <a:t> = {"P", "T", "Z", "M"};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 err="1">
                <a:solidFill>
                  <a:schemeClr val="accent5"/>
                </a:solidFill>
              </a:rPr>
              <a:t>String</a:t>
            </a:r>
            <a:r>
              <a:rPr lang="hu-HU" b="1" dirty="0">
                <a:solidFill>
                  <a:schemeClr val="accent5"/>
                </a:solidFill>
              </a:rPr>
              <a:t>[] </a:t>
            </a:r>
            <a:r>
              <a:rPr lang="hu-HU" b="1" dirty="0" err="1">
                <a:solidFill>
                  <a:schemeClr val="accent5"/>
                </a:solidFill>
              </a:rPr>
              <a:t>ertekek</a:t>
            </a:r>
            <a:r>
              <a:rPr lang="hu-HU" b="1" dirty="0">
                <a:solidFill>
                  <a:schemeClr val="accent5"/>
                </a:solidFill>
              </a:rPr>
              <a:t> = {"Ász", "</a:t>
            </a:r>
            <a:r>
              <a:rPr lang="hu-HU" b="1" dirty="0" err="1">
                <a:solidFill>
                  <a:schemeClr val="accent5"/>
                </a:solidFill>
              </a:rPr>
              <a:t>Kir</a:t>
            </a:r>
            <a:r>
              <a:rPr lang="hu-HU" b="1" dirty="0">
                <a:solidFill>
                  <a:schemeClr val="accent5"/>
                </a:solidFill>
              </a:rPr>
              <a:t>", "Fel", "X", "IX", "VIII"};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96040"/>
            <a:ext cx="2895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8421418" y="1825660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/>
                </a:solidFill>
              </a:rPr>
              <a:t>"P"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8417125" y="3284984"/>
            <a:ext cx="64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/>
                </a:solidFill>
              </a:rPr>
              <a:t>"T"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417125" y="479715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/>
                </a:solidFill>
              </a:rPr>
              <a:t>"Z"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8416606" y="593011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/>
                </a:solidFill>
              </a:rPr>
              <a:t>"M"</a:t>
            </a:r>
          </a:p>
        </p:txBody>
      </p:sp>
      <p:sp>
        <p:nvSpPr>
          <p:cNvPr id="10" name="Jobb oldali kapcsos zárójel 9"/>
          <p:cNvSpPr/>
          <p:nvPr/>
        </p:nvSpPr>
        <p:spPr>
          <a:xfrm>
            <a:off x="8100392" y="1296040"/>
            <a:ext cx="360040" cy="1484888"/>
          </a:xfrm>
          <a:prstGeom prst="righ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Jobb oldali kapcsos zárójel 10"/>
          <p:cNvSpPr/>
          <p:nvPr/>
        </p:nvSpPr>
        <p:spPr>
          <a:xfrm>
            <a:off x="8100392" y="2808208"/>
            <a:ext cx="360040" cy="1484888"/>
          </a:xfrm>
          <a:prstGeom prst="righ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Jobb oldali kapcsos zárójel 11"/>
          <p:cNvSpPr/>
          <p:nvPr/>
        </p:nvSpPr>
        <p:spPr>
          <a:xfrm>
            <a:off x="8100392" y="4320376"/>
            <a:ext cx="360040" cy="1484888"/>
          </a:xfrm>
          <a:prstGeom prst="righ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Jobb oldali kapcsos zárójel 12"/>
          <p:cNvSpPr/>
          <p:nvPr/>
        </p:nvSpPr>
        <p:spPr>
          <a:xfrm>
            <a:off x="8100392" y="5832544"/>
            <a:ext cx="360040" cy="742444"/>
          </a:xfrm>
          <a:prstGeom prst="righ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283968" y="2239670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5"/>
                </a:solidFill>
              </a:rPr>
              <a:t>"X"</a:t>
            </a:r>
          </a:p>
        </p:txBody>
      </p:sp>
      <p:sp>
        <p:nvSpPr>
          <p:cNvPr id="15" name="Téglalap 14"/>
          <p:cNvSpPr/>
          <p:nvPr/>
        </p:nvSpPr>
        <p:spPr>
          <a:xfrm>
            <a:off x="5076056" y="395953"/>
            <a:ext cx="3054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>
                <a:solidFill>
                  <a:schemeClr val="accent5"/>
                </a:solidFill>
              </a:rPr>
              <a:t>"Ász", "</a:t>
            </a:r>
            <a:r>
              <a:rPr lang="hu-HU" sz="3200" dirty="0" err="1">
                <a:solidFill>
                  <a:schemeClr val="accent5"/>
                </a:solidFill>
              </a:rPr>
              <a:t>Kir</a:t>
            </a:r>
            <a:r>
              <a:rPr lang="hu-HU" sz="3200" dirty="0">
                <a:solidFill>
                  <a:schemeClr val="accent5"/>
                </a:solidFill>
              </a:rPr>
              <a:t>", "Fel"</a:t>
            </a:r>
          </a:p>
        </p:txBody>
      </p:sp>
      <p:sp>
        <p:nvSpPr>
          <p:cNvPr id="16" name="Téglalap 15"/>
          <p:cNvSpPr/>
          <p:nvPr/>
        </p:nvSpPr>
        <p:spPr>
          <a:xfrm>
            <a:off x="4211960" y="3244334"/>
            <a:ext cx="748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chemeClr val="accent5"/>
                </a:solidFill>
              </a:rPr>
              <a:t>"IX"</a:t>
            </a:r>
          </a:p>
        </p:txBody>
      </p:sp>
      <p:sp>
        <p:nvSpPr>
          <p:cNvPr id="17" name="Téglalap 16"/>
          <p:cNvSpPr/>
          <p:nvPr/>
        </p:nvSpPr>
        <p:spPr>
          <a:xfrm>
            <a:off x="4067944" y="4689430"/>
            <a:ext cx="946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chemeClr val="accent5"/>
                </a:solidFill>
              </a:rPr>
              <a:t>"VIII"</a:t>
            </a:r>
          </a:p>
        </p:txBody>
      </p:sp>
      <p:cxnSp>
        <p:nvCxnSpPr>
          <p:cNvPr id="19" name="Egyenes összekötő nyíllal 18"/>
          <p:cNvCxnSpPr/>
          <p:nvPr/>
        </p:nvCxnSpPr>
        <p:spPr>
          <a:xfrm>
            <a:off x="5652120" y="980728"/>
            <a:ext cx="0" cy="50405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stCxn id="15" idx="2"/>
          </p:cNvCxnSpPr>
          <p:nvPr/>
        </p:nvCxnSpPr>
        <p:spPr>
          <a:xfrm>
            <a:off x="6603077" y="980728"/>
            <a:ext cx="273179" cy="50405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7668344" y="980728"/>
            <a:ext cx="144016" cy="504056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14" idx="3"/>
          </p:cNvCxnSpPr>
          <p:nvPr/>
        </p:nvCxnSpPr>
        <p:spPr>
          <a:xfrm flipV="1">
            <a:off x="4943123" y="2348880"/>
            <a:ext cx="708997" cy="15240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/>
          <p:cNvCxnSpPr>
            <a:stCxn id="14" idx="3"/>
          </p:cNvCxnSpPr>
          <p:nvPr/>
        </p:nvCxnSpPr>
        <p:spPr>
          <a:xfrm>
            <a:off x="4943123" y="2501280"/>
            <a:ext cx="708997" cy="1418897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nyíllal 34"/>
          <p:cNvCxnSpPr>
            <a:stCxn id="14" idx="3"/>
          </p:cNvCxnSpPr>
          <p:nvPr/>
        </p:nvCxnSpPr>
        <p:spPr>
          <a:xfrm>
            <a:off x="4943123" y="2501280"/>
            <a:ext cx="564981" cy="2943944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16" idx="3"/>
          </p:cNvCxnSpPr>
          <p:nvPr/>
        </p:nvCxnSpPr>
        <p:spPr>
          <a:xfrm flipV="1">
            <a:off x="4960883" y="2348880"/>
            <a:ext cx="1634981" cy="1157064"/>
          </a:xfrm>
          <a:prstGeom prst="straightConnector1">
            <a:avLst/>
          </a:prstGeom>
          <a:ln w="25400" cmpd="sng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/>
          <p:cNvCxnSpPr>
            <a:stCxn id="16" idx="3"/>
          </p:cNvCxnSpPr>
          <p:nvPr/>
        </p:nvCxnSpPr>
        <p:spPr>
          <a:xfrm>
            <a:off x="4960883" y="3505944"/>
            <a:ext cx="1634981" cy="414233"/>
          </a:xfrm>
          <a:prstGeom prst="straightConnector1">
            <a:avLst/>
          </a:prstGeom>
          <a:ln w="25400" cmpd="sng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16" idx="3"/>
          </p:cNvCxnSpPr>
          <p:nvPr/>
        </p:nvCxnSpPr>
        <p:spPr>
          <a:xfrm>
            <a:off x="4960883" y="3505944"/>
            <a:ext cx="1634981" cy="1939280"/>
          </a:xfrm>
          <a:prstGeom prst="straightConnector1">
            <a:avLst/>
          </a:prstGeom>
          <a:ln w="25400" cmpd="sng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17" idx="3"/>
          </p:cNvCxnSpPr>
          <p:nvPr/>
        </p:nvCxnSpPr>
        <p:spPr>
          <a:xfrm>
            <a:off x="5014037" y="4951040"/>
            <a:ext cx="2510291" cy="494184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/>
          <p:cNvCxnSpPr>
            <a:stCxn id="17" idx="3"/>
          </p:cNvCxnSpPr>
          <p:nvPr/>
        </p:nvCxnSpPr>
        <p:spPr>
          <a:xfrm flipV="1">
            <a:off x="5014037" y="3920177"/>
            <a:ext cx="2510291" cy="1030863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54"/>
          <p:cNvCxnSpPr>
            <a:stCxn id="17" idx="3"/>
          </p:cNvCxnSpPr>
          <p:nvPr/>
        </p:nvCxnSpPr>
        <p:spPr>
          <a:xfrm flipV="1">
            <a:off x="5014037" y="2348881"/>
            <a:ext cx="2582299" cy="2602159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0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D1BFA9-BF82-98AB-2DC1-9687A4CB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hu-HU" dirty="0"/>
              <a:t>Ami nem volt explicit specifikálva, de…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AF6E3C-5263-B973-D78D-83D56B1E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52736"/>
            <a:ext cx="3960440" cy="370637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926EDCB-8E39-B4C8-1DC8-3C108B16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066521"/>
            <a:ext cx="4850186" cy="369258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A55158F-85F5-CA5C-ADC7-6D358A482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167" y="4808237"/>
            <a:ext cx="5151665" cy="20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4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 - </a:t>
            </a:r>
            <a:r>
              <a:rPr lang="hu-HU" dirty="0"/>
              <a:t>Mi is történt?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187624" y="1844824"/>
            <a:ext cx="2718048" cy="4392488"/>
            <a:chOff x="539552" y="2204864"/>
            <a:chExt cx="2718048" cy="4392488"/>
          </a:xfrm>
        </p:grpSpPr>
        <p:sp>
          <p:nvSpPr>
            <p:cNvPr id="5" name="Téglalap 4"/>
            <p:cNvSpPr/>
            <p:nvPr/>
          </p:nvSpPr>
          <p:spPr>
            <a:xfrm>
              <a:off x="539552" y="2627034"/>
              <a:ext cx="271804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dirty="0"/>
                <a:t>P_Ász	P_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P</a:t>
              </a:r>
              <a:r>
                <a:rPr lang="hu-HU" dirty="0"/>
                <a:t>_Fel	</a:t>
              </a:r>
            </a:p>
            <a:p>
              <a:r>
                <a:rPr lang="hu-HU" dirty="0"/>
                <a:t>P_X	P_IX	P_VIII	</a:t>
              </a:r>
            </a:p>
            <a:p>
              <a:r>
                <a:rPr lang="hu-HU" dirty="0"/>
                <a:t>T_Ász	T_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T</a:t>
              </a:r>
              <a:r>
                <a:rPr lang="hu-HU" dirty="0"/>
                <a:t>_Fel	</a:t>
              </a:r>
            </a:p>
            <a:p>
              <a:r>
                <a:rPr lang="hu-HU" dirty="0"/>
                <a:t>T_X	T_IX	T_VIII	</a:t>
              </a:r>
            </a:p>
            <a:p>
              <a:r>
                <a:rPr lang="hu-HU" dirty="0"/>
                <a:t>Z_Ász	Z_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Z</a:t>
              </a:r>
              <a:r>
                <a:rPr lang="hu-HU" dirty="0"/>
                <a:t>_Fel	</a:t>
              </a:r>
            </a:p>
            <a:p>
              <a:r>
                <a:rPr lang="hu-HU" dirty="0"/>
                <a:t>Z_X	Z_IX	Z_VIII	</a:t>
              </a:r>
            </a:p>
            <a:p>
              <a:r>
                <a:rPr lang="hu-HU" dirty="0"/>
                <a:t>M_Ász	M_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M</a:t>
              </a:r>
              <a:r>
                <a:rPr lang="hu-HU" dirty="0"/>
                <a:t>_Fel	</a:t>
              </a:r>
            </a:p>
          </p:txBody>
        </p:sp>
        <p:grpSp>
          <p:nvGrpSpPr>
            <p:cNvPr id="9" name="Csoportba foglalás 8"/>
            <p:cNvGrpSpPr/>
            <p:nvPr/>
          </p:nvGrpSpPr>
          <p:grpSpPr>
            <a:xfrm>
              <a:off x="755576" y="2204864"/>
              <a:ext cx="2160240" cy="369332"/>
              <a:chOff x="755576" y="2276872"/>
              <a:chExt cx="2160240" cy="369332"/>
            </a:xfrm>
          </p:grpSpPr>
          <p:sp>
            <p:nvSpPr>
              <p:cNvPr id="6" name="Szövegdoboz 5"/>
              <p:cNvSpPr txBox="1"/>
              <p:nvPr/>
            </p:nvSpPr>
            <p:spPr>
              <a:xfrm>
                <a:off x="75557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0000"/>
                    </a:solidFill>
                  </a:rPr>
                  <a:t>1.</a:t>
                </a:r>
              </a:p>
            </p:txBody>
          </p:sp>
          <p:sp>
            <p:nvSpPr>
              <p:cNvPr id="7" name="Szövegdoboz 6"/>
              <p:cNvSpPr txBox="1"/>
              <p:nvPr/>
            </p:nvSpPr>
            <p:spPr>
              <a:xfrm>
                <a:off x="169232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0000"/>
                    </a:solidFill>
                  </a:rPr>
                  <a:t>2.</a:t>
                </a:r>
              </a:p>
            </p:txBody>
          </p:sp>
          <p:sp>
            <p:nvSpPr>
              <p:cNvPr id="8" name="Szövegdoboz 7"/>
              <p:cNvSpPr txBox="1"/>
              <p:nvPr/>
            </p:nvSpPr>
            <p:spPr>
              <a:xfrm>
                <a:off x="2556422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rgbClr val="FF0000"/>
                    </a:solidFill>
                  </a:rPr>
                  <a:t>3.</a:t>
                </a:r>
              </a:p>
            </p:txBody>
          </p:sp>
        </p:grpSp>
      </p:grpSp>
      <p:grpSp>
        <p:nvGrpSpPr>
          <p:cNvPr id="11" name="Csoportba foglalás 10"/>
          <p:cNvGrpSpPr/>
          <p:nvPr/>
        </p:nvGrpSpPr>
        <p:grpSpPr>
          <a:xfrm>
            <a:off x="4878288" y="1844824"/>
            <a:ext cx="2718048" cy="4392488"/>
            <a:chOff x="539552" y="2204864"/>
            <a:chExt cx="2718048" cy="4392488"/>
          </a:xfrm>
        </p:grpSpPr>
        <p:sp>
          <p:nvSpPr>
            <p:cNvPr id="12" name="Téglalap 11"/>
            <p:cNvSpPr/>
            <p:nvPr/>
          </p:nvSpPr>
          <p:spPr>
            <a:xfrm>
              <a:off x="539552" y="2627034"/>
              <a:ext cx="271804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dirty="0"/>
                <a:t>M_</a:t>
              </a:r>
              <a:r>
                <a:rPr lang="hu-HU" dirty="0" err="1"/>
                <a:t>Kir</a:t>
              </a:r>
              <a:r>
                <a:rPr lang="hu-HU" dirty="0"/>
                <a:t> 	 Z_IX 	 Z_</a:t>
              </a:r>
              <a:r>
                <a:rPr lang="hu-HU" dirty="0" err="1"/>
                <a:t>Kir</a:t>
              </a:r>
              <a:r>
                <a:rPr lang="hu-HU" dirty="0"/>
                <a:t> 	</a:t>
              </a:r>
            </a:p>
            <a:p>
              <a:r>
                <a:rPr lang="hu-HU" dirty="0"/>
                <a:t>T_IX 	 T_</a:t>
              </a:r>
              <a:r>
                <a:rPr lang="hu-HU" dirty="0" err="1"/>
                <a:t>Kir</a:t>
              </a:r>
              <a:r>
                <a:rPr lang="hu-HU" dirty="0"/>
                <a:t> 	P_IX	</a:t>
              </a:r>
            </a:p>
            <a:p>
              <a:r>
                <a:rPr lang="hu-HU" dirty="0"/>
                <a:t>P_</a:t>
              </a:r>
              <a:r>
                <a:rPr lang="hu-HU" dirty="0" err="1"/>
                <a:t>Kir</a:t>
              </a:r>
              <a:r>
                <a:rPr lang="hu-HU" dirty="0"/>
                <a:t>	 M_Ász 	 Z_X 	</a:t>
              </a:r>
            </a:p>
            <a:p>
              <a:r>
                <a:rPr lang="hu-HU" dirty="0"/>
                <a:t>Z_Ász 	T_X	T_Ász	</a:t>
              </a:r>
            </a:p>
            <a:p>
              <a:r>
                <a:rPr lang="hu-HU" dirty="0"/>
                <a:t>P_X	P_Ász	M_Fel	</a:t>
              </a:r>
            </a:p>
            <a:p>
              <a:r>
                <a:rPr lang="hu-HU" dirty="0"/>
                <a:t>Z_VIII	Z_Fel	T_VIII	</a:t>
              </a:r>
            </a:p>
            <a:p>
              <a:r>
                <a:rPr lang="hu-HU" dirty="0"/>
                <a:t>T_Fel	P_VIII	P_Fel	</a:t>
              </a:r>
            </a:p>
          </p:txBody>
        </p:sp>
        <p:grpSp>
          <p:nvGrpSpPr>
            <p:cNvPr id="13" name="Csoportba foglalás 12"/>
            <p:cNvGrpSpPr/>
            <p:nvPr/>
          </p:nvGrpSpPr>
          <p:grpSpPr>
            <a:xfrm>
              <a:off x="755576" y="2204864"/>
              <a:ext cx="2160240" cy="369332"/>
              <a:chOff x="755576" y="2276872"/>
              <a:chExt cx="2160240" cy="369332"/>
            </a:xfrm>
          </p:grpSpPr>
          <p:sp>
            <p:nvSpPr>
              <p:cNvPr id="14" name="Szövegdoboz 13"/>
              <p:cNvSpPr txBox="1"/>
              <p:nvPr/>
            </p:nvSpPr>
            <p:spPr>
              <a:xfrm>
                <a:off x="75557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1.</a:t>
                </a:r>
              </a:p>
            </p:txBody>
          </p:sp>
          <p:sp>
            <p:nvSpPr>
              <p:cNvPr id="15" name="Szövegdoboz 14"/>
              <p:cNvSpPr txBox="1"/>
              <p:nvPr/>
            </p:nvSpPr>
            <p:spPr>
              <a:xfrm>
                <a:off x="169232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2.</a:t>
                </a:r>
              </a:p>
            </p:txBody>
          </p:sp>
          <p:sp>
            <p:nvSpPr>
              <p:cNvPr id="16" name="Szövegdoboz 15"/>
              <p:cNvSpPr txBox="1"/>
              <p:nvPr/>
            </p:nvSpPr>
            <p:spPr>
              <a:xfrm>
                <a:off x="2556422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3.</a:t>
                </a:r>
              </a:p>
            </p:txBody>
          </p:sp>
        </p:grpSp>
      </p:grpSp>
      <p:sp>
        <p:nvSpPr>
          <p:cNvPr id="19" name="Szövegdoboz 18"/>
          <p:cNvSpPr txBox="1"/>
          <p:nvPr/>
        </p:nvSpPr>
        <p:spPr>
          <a:xfrm>
            <a:off x="7812360" y="2483604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2. </a:t>
            </a:r>
            <a:r>
              <a:rPr lang="hu-HU" b="1" dirty="0" err="1">
                <a:solidFill>
                  <a:srgbClr val="FF0000"/>
                </a:solidFill>
              </a:rPr>
              <a:t>oszl</a:t>
            </a:r>
            <a:r>
              <a:rPr lang="hu-HU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7812360" y="5003884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3. </a:t>
            </a:r>
            <a:r>
              <a:rPr lang="hu-HU" b="1" dirty="0" err="1">
                <a:solidFill>
                  <a:srgbClr val="FF0000"/>
                </a:solidFill>
              </a:rPr>
              <a:t>oszl</a:t>
            </a:r>
            <a:r>
              <a:rPr lang="hu-HU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7812360" y="3563724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1. </a:t>
            </a:r>
            <a:r>
              <a:rPr lang="hu-HU" b="1" dirty="0" err="1">
                <a:solidFill>
                  <a:srgbClr val="FF0000"/>
                </a:solidFill>
              </a:rPr>
              <a:t>oszl</a:t>
            </a:r>
            <a:r>
              <a:rPr lang="hu-HU" b="1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23" name="Egyenes összekötő nyíllal 22"/>
          <p:cNvCxnSpPr/>
          <p:nvPr/>
        </p:nvCxnSpPr>
        <p:spPr>
          <a:xfrm flipV="1">
            <a:off x="971600" y="2348880"/>
            <a:ext cx="0" cy="345638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 flipV="1">
            <a:off x="611560" y="2348880"/>
            <a:ext cx="0" cy="3456384"/>
          </a:xfrm>
          <a:prstGeom prst="straightConnector1">
            <a:avLst/>
          </a:prstGeom>
          <a:ln w="25400">
            <a:solidFill>
              <a:srgbClr val="00B05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abadkézi sokszög 25"/>
          <p:cNvSpPr/>
          <p:nvPr/>
        </p:nvSpPr>
        <p:spPr>
          <a:xfrm>
            <a:off x="4648653" y="2211496"/>
            <a:ext cx="2956973" cy="1561170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595" h="1561170">
                <a:moveTo>
                  <a:pt x="0" y="0"/>
                </a:moveTo>
                <a:lnTo>
                  <a:pt x="0" y="0"/>
                </a:lnTo>
                <a:lnTo>
                  <a:pt x="2698595" y="0"/>
                </a:lnTo>
                <a:cubicBezTo>
                  <a:pt x="2695203" y="364273"/>
                  <a:pt x="2681634" y="695093"/>
                  <a:pt x="2678242" y="1059366"/>
                </a:cubicBezTo>
                <a:lnTo>
                  <a:pt x="903682" y="1059366"/>
                </a:lnTo>
                <a:lnTo>
                  <a:pt x="893504" y="1561170"/>
                </a:lnTo>
                <a:lnTo>
                  <a:pt x="0" y="1550019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abadkézi sokszög 26"/>
          <p:cNvSpPr/>
          <p:nvPr/>
        </p:nvSpPr>
        <p:spPr>
          <a:xfrm flipH="1" flipV="1">
            <a:off x="4644008" y="4460118"/>
            <a:ext cx="2956973" cy="1561170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595" h="1561170">
                <a:moveTo>
                  <a:pt x="0" y="0"/>
                </a:moveTo>
                <a:lnTo>
                  <a:pt x="0" y="0"/>
                </a:lnTo>
                <a:lnTo>
                  <a:pt x="2698595" y="0"/>
                </a:lnTo>
                <a:cubicBezTo>
                  <a:pt x="2695203" y="364273"/>
                  <a:pt x="2681634" y="695093"/>
                  <a:pt x="2678242" y="1059366"/>
                </a:cubicBezTo>
                <a:lnTo>
                  <a:pt x="903682" y="1059366"/>
                </a:lnTo>
                <a:lnTo>
                  <a:pt x="893504" y="1561170"/>
                </a:lnTo>
                <a:lnTo>
                  <a:pt x="0" y="1550019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20C7F92-7B71-9E5E-082A-EA40C0007AB1}"/>
              </a:ext>
            </a:extLst>
          </p:cNvPr>
          <p:cNvSpPr txBox="1"/>
          <p:nvPr/>
        </p:nvSpPr>
        <p:spPr>
          <a:xfrm>
            <a:off x="3905672" y="6223002"/>
            <a:ext cx="5129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aseline="0" dirty="0"/>
              <a:t>Melyiket oszlopot raktuk a választottra?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55D9F73-4938-CE5C-521A-421EF230DB97}"/>
              </a:ext>
            </a:extLst>
          </p:cNvPr>
          <p:cNvSpPr txBox="1"/>
          <p:nvPr/>
        </p:nvSpPr>
        <p:spPr>
          <a:xfrm>
            <a:off x="234094" y="1357974"/>
            <a:ext cx="5129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aseline="0" dirty="0"/>
              <a:t>M</a:t>
            </a:r>
            <a:r>
              <a:rPr lang="hu-HU" sz="2400" dirty="0"/>
              <a:t>elyik oszlopban van </a:t>
            </a:r>
            <a:r>
              <a:rPr lang="hu-HU" sz="2400" baseline="0" dirty="0"/>
              <a:t> a választott lap?</a:t>
            </a:r>
          </a:p>
        </p:txBody>
      </p:sp>
    </p:spTree>
    <p:extLst>
      <p:ext uri="{BB962C8B-B14F-4D97-AF65-F5344CB8AC3E}">
        <p14:creationId xmlns:p14="http://schemas.microsoft.com/office/powerpoint/2010/main" val="189919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latin typeface="Consolas" panose="020B0609020204030204" pitchFamily="49" charset="0"/>
                <a:cs typeface="Consolas" panose="020B0609020204030204" pitchFamily="49" charset="0"/>
              </a:rPr>
              <a:t>Kever() - </a:t>
            </a:r>
            <a:r>
              <a:rPr lang="hu-HU" dirty="0"/>
              <a:t>Milyen minták fedezhetőek fel?</a:t>
            </a:r>
            <a:endParaRPr lang="hu-H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187624" y="2060848"/>
            <a:ext cx="2718048" cy="4392488"/>
            <a:chOff x="539552" y="2204864"/>
            <a:chExt cx="2718048" cy="4392488"/>
          </a:xfrm>
        </p:grpSpPr>
        <p:sp>
          <p:nvSpPr>
            <p:cNvPr id="5" name="Téglalap 4"/>
            <p:cNvSpPr/>
            <p:nvPr/>
          </p:nvSpPr>
          <p:spPr>
            <a:xfrm>
              <a:off x="539552" y="2627034"/>
              <a:ext cx="271804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dirty="0"/>
                <a:t>P_Ász	P_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P</a:t>
              </a:r>
              <a:r>
                <a:rPr lang="hu-HU" dirty="0"/>
                <a:t>_Fel	</a:t>
              </a:r>
            </a:p>
            <a:p>
              <a:r>
                <a:rPr lang="hu-HU" dirty="0"/>
                <a:t>P_X	P_IX	P_VIII	</a:t>
              </a:r>
            </a:p>
            <a:p>
              <a:r>
                <a:rPr lang="hu-HU" dirty="0"/>
                <a:t>T_Ász	T_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T</a:t>
              </a:r>
              <a:r>
                <a:rPr lang="hu-HU" dirty="0"/>
                <a:t>_Fel	</a:t>
              </a:r>
            </a:p>
            <a:p>
              <a:r>
                <a:rPr lang="hu-HU" dirty="0"/>
                <a:t>T_X	T_IX	T_VIII	</a:t>
              </a:r>
            </a:p>
            <a:p>
              <a:r>
                <a:rPr lang="hu-HU" dirty="0"/>
                <a:t>Z_Ász	Z_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Z</a:t>
              </a:r>
              <a:r>
                <a:rPr lang="hu-HU" dirty="0"/>
                <a:t>_Fel	</a:t>
              </a:r>
            </a:p>
            <a:p>
              <a:r>
                <a:rPr lang="hu-HU" dirty="0"/>
                <a:t>Z_X	Z_IX	Z_VIII	</a:t>
              </a:r>
            </a:p>
            <a:p>
              <a:r>
                <a:rPr lang="hu-HU" dirty="0"/>
                <a:t>M_Ász	M_</a:t>
              </a:r>
              <a:r>
                <a:rPr lang="hu-HU" dirty="0" err="1"/>
                <a:t>Kir</a:t>
              </a:r>
              <a:r>
                <a:rPr lang="hu-HU" dirty="0"/>
                <a:t>	</a:t>
              </a:r>
              <a:r>
                <a:rPr lang="hu-HU" dirty="0" err="1"/>
                <a:t>M</a:t>
              </a:r>
              <a:r>
                <a:rPr lang="hu-HU" dirty="0"/>
                <a:t>_Fel	</a:t>
              </a:r>
            </a:p>
          </p:txBody>
        </p:sp>
        <p:grpSp>
          <p:nvGrpSpPr>
            <p:cNvPr id="9" name="Csoportba foglalás 8"/>
            <p:cNvGrpSpPr/>
            <p:nvPr/>
          </p:nvGrpSpPr>
          <p:grpSpPr>
            <a:xfrm>
              <a:off x="755576" y="2204864"/>
              <a:ext cx="2160240" cy="369332"/>
              <a:chOff x="755576" y="2276872"/>
              <a:chExt cx="2160240" cy="369332"/>
            </a:xfrm>
          </p:grpSpPr>
          <p:sp>
            <p:nvSpPr>
              <p:cNvPr id="6" name="Szövegdoboz 5"/>
              <p:cNvSpPr txBox="1"/>
              <p:nvPr/>
            </p:nvSpPr>
            <p:spPr>
              <a:xfrm>
                <a:off x="75557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1.</a:t>
                </a:r>
              </a:p>
            </p:txBody>
          </p:sp>
          <p:sp>
            <p:nvSpPr>
              <p:cNvPr id="7" name="Szövegdoboz 6"/>
              <p:cNvSpPr txBox="1"/>
              <p:nvPr/>
            </p:nvSpPr>
            <p:spPr>
              <a:xfrm>
                <a:off x="169232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2.</a:t>
                </a:r>
              </a:p>
            </p:txBody>
          </p:sp>
          <p:sp>
            <p:nvSpPr>
              <p:cNvPr id="8" name="Szövegdoboz 7"/>
              <p:cNvSpPr txBox="1"/>
              <p:nvPr/>
            </p:nvSpPr>
            <p:spPr>
              <a:xfrm>
                <a:off x="2556422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3.</a:t>
                </a:r>
              </a:p>
            </p:txBody>
          </p:sp>
        </p:grpSp>
      </p:grpSp>
      <p:grpSp>
        <p:nvGrpSpPr>
          <p:cNvPr id="11" name="Csoportba foglalás 10"/>
          <p:cNvGrpSpPr/>
          <p:nvPr/>
        </p:nvGrpSpPr>
        <p:grpSpPr>
          <a:xfrm>
            <a:off x="4878288" y="2060848"/>
            <a:ext cx="2718048" cy="4392488"/>
            <a:chOff x="539552" y="2204864"/>
            <a:chExt cx="2718048" cy="4392488"/>
          </a:xfrm>
        </p:grpSpPr>
        <p:sp>
          <p:nvSpPr>
            <p:cNvPr id="12" name="Téglalap 11"/>
            <p:cNvSpPr/>
            <p:nvPr/>
          </p:nvSpPr>
          <p:spPr>
            <a:xfrm>
              <a:off x="539552" y="2627034"/>
              <a:ext cx="2718048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u-HU" dirty="0"/>
                <a:t>M_</a:t>
              </a:r>
              <a:r>
                <a:rPr lang="hu-HU" dirty="0" err="1"/>
                <a:t>Kir</a:t>
              </a:r>
              <a:r>
                <a:rPr lang="hu-HU" dirty="0"/>
                <a:t> 	 Z_IX 	 Z_</a:t>
              </a:r>
              <a:r>
                <a:rPr lang="hu-HU" dirty="0" err="1"/>
                <a:t>Kir</a:t>
              </a:r>
              <a:r>
                <a:rPr lang="hu-HU" dirty="0"/>
                <a:t> 	</a:t>
              </a:r>
            </a:p>
            <a:p>
              <a:r>
                <a:rPr lang="hu-HU" dirty="0"/>
                <a:t>T_IX 	 T_</a:t>
              </a:r>
              <a:r>
                <a:rPr lang="hu-HU" dirty="0" err="1"/>
                <a:t>Kir</a:t>
              </a:r>
              <a:r>
                <a:rPr lang="hu-HU" dirty="0"/>
                <a:t> 	P_IX	</a:t>
              </a:r>
            </a:p>
            <a:p>
              <a:r>
                <a:rPr lang="hu-HU" dirty="0"/>
                <a:t>P_</a:t>
              </a:r>
              <a:r>
                <a:rPr lang="hu-HU" dirty="0" err="1"/>
                <a:t>Kir</a:t>
              </a:r>
              <a:r>
                <a:rPr lang="hu-HU" dirty="0"/>
                <a:t>	 M_Ász 	 Z_X 	</a:t>
              </a:r>
            </a:p>
            <a:p>
              <a:r>
                <a:rPr lang="hu-HU" dirty="0"/>
                <a:t>Z_Ász 	T_X	T_Ász	</a:t>
              </a:r>
            </a:p>
            <a:p>
              <a:r>
                <a:rPr lang="hu-HU" dirty="0"/>
                <a:t>P_X	P_Ász	M_Fel	</a:t>
              </a:r>
            </a:p>
            <a:p>
              <a:r>
                <a:rPr lang="hu-HU" dirty="0"/>
                <a:t>Z_VIII	Z_Fel	T_VIII	</a:t>
              </a:r>
            </a:p>
            <a:p>
              <a:r>
                <a:rPr lang="hu-HU" dirty="0"/>
                <a:t>T_Fel	P_VIII	P_Fel	</a:t>
              </a:r>
            </a:p>
          </p:txBody>
        </p:sp>
        <p:grpSp>
          <p:nvGrpSpPr>
            <p:cNvPr id="13" name="Csoportba foglalás 12"/>
            <p:cNvGrpSpPr/>
            <p:nvPr/>
          </p:nvGrpSpPr>
          <p:grpSpPr>
            <a:xfrm>
              <a:off x="755576" y="2204864"/>
              <a:ext cx="2160240" cy="369332"/>
              <a:chOff x="755576" y="2276872"/>
              <a:chExt cx="2160240" cy="369332"/>
            </a:xfrm>
          </p:grpSpPr>
          <p:sp>
            <p:nvSpPr>
              <p:cNvPr id="14" name="Szövegdoboz 13"/>
              <p:cNvSpPr txBox="1"/>
              <p:nvPr/>
            </p:nvSpPr>
            <p:spPr>
              <a:xfrm>
                <a:off x="75557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1.</a:t>
                </a:r>
              </a:p>
            </p:txBody>
          </p:sp>
          <p:sp>
            <p:nvSpPr>
              <p:cNvPr id="15" name="Szövegdoboz 14"/>
              <p:cNvSpPr txBox="1"/>
              <p:nvPr/>
            </p:nvSpPr>
            <p:spPr>
              <a:xfrm>
                <a:off x="1692326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2.</a:t>
                </a:r>
              </a:p>
            </p:txBody>
          </p:sp>
          <p:sp>
            <p:nvSpPr>
              <p:cNvPr id="16" name="Szövegdoboz 15"/>
              <p:cNvSpPr txBox="1"/>
              <p:nvPr/>
            </p:nvSpPr>
            <p:spPr>
              <a:xfrm>
                <a:off x="2556422" y="2276872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3.</a:t>
                </a:r>
              </a:p>
            </p:txBody>
          </p:sp>
        </p:grpSp>
      </p:grpSp>
      <p:sp>
        <p:nvSpPr>
          <p:cNvPr id="17" name="Szabadkézi sokszög 16"/>
          <p:cNvSpPr/>
          <p:nvPr/>
        </p:nvSpPr>
        <p:spPr>
          <a:xfrm>
            <a:off x="4572000" y="2476522"/>
            <a:ext cx="2956973" cy="1561170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595" h="1561170">
                <a:moveTo>
                  <a:pt x="0" y="0"/>
                </a:moveTo>
                <a:lnTo>
                  <a:pt x="0" y="0"/>
                </a:lnTo>
                <a:lnTo>
                  <a:pt x="2698595" y="0"/>
                </a:lnTo>
                <a:cubicBezTo>
                  <a:pt x="2695203" y="364273"/>
                  <a:pt x="2681634" y="695093"/>
                  <a:pt x="2678242" y="1059366"/>
                </a:cubicBezTo>
                <a:lnTo>
                  <a:pt x="903682" y="1059366"/>
                </a:lnTo>
                <a:lnTo>
                  <a:pt x="893504" y="1561170"/>
                </a:lnTo>
                <a:lnTo>
                  <a:pt x="0" y="1550019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7812360" y="2699628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oszl</a:t>
            </a:r>
            <a:r>
              <a:rPr lang="hu-HU" b="1" dirty="0"/>
              <a:t>.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7812360" y="5219908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3. </a:t>
            </a:r>
            <a:r>
              <a:rPr lang="hu-HU" b="1" dirty="0" err="1"/>
              <a:t>oszl</a:t>
            </a:r>
            <a:r>
              <a:rPr lang="hu-HU" b="1" dirty="0"/>
              <a:t>.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7812360" y="3779748"/>
            <a:ext cx="83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oszl</a:t>
            </a:r>
            <a:r>
              <a:rPr lang="hu-HU" b="1" dirty="0"/>
              <a:t>.</a:t>
            </a:r>
          </a:p>
        </p:txBody>
      </p:sp>
      <p:grpSp>
        <p:nvGrpSpPr>
          <p:cNvPr id="22" name="Csoportba foglalás 21"/>
          <p:cNvGrpSpPr/>
          <p:nvPr/>
        </p:nvGrpSpPr>
        <p:grpSpPr>
          <a:xfrm>
            <a:off x="899592" y="2627620"/>
            <a:ext cx="2376264" cy="3681700"/>
            <a:chOff x="899592" y="2771636"/>
            <a:chExt cx="2376264" cy="3681700"/>
          </a:xfrm>
        </p:grpSpPr>
        <p:sp>
          <p:nvSpPr>
            <p:cNvPr id="4" name="Szövegdoboz 3"/>
            <p:cNvSpPr txBox="1"/>
            <p:nvPr/>
          </p:nvSpPr>
          <p:spPr>
            <a:xfrm>
              <a:off x="1069072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1956440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2869272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1092344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28" name="Szövegdoboz 27"/>
            <p:cNvSpPr txBox="1"/>
            <p:nvPr/>
          </p:nvSpPr>
          <p:spPr>
            <a:xfrm>
              <a:off x="1940930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2892544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1092344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31" name="Szövegdoboz 30"/>
            <p:cNvSpPr txBox="1"/>
            <p:nvPr/>
          </p:nvSpPr>
          <p:spPr>
            <a:xfrm>
              <a:off x="1940930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32" name="Szövegdoboz 31"/>
            <p:cNvSpPr txBox="1"/>
            <p:nvPr/>
          </p:nvSpPr>
          <p:spPr>
            <a:xfrm>
              <a:off x="2892544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33" name="Szövegdoboz 32"/>
            <p:cNvSpPr txBox="1"/>
            <p:nvPr/>
          </p:nvSpPr>
          <p:spPr>
            <a:xfrm>
              <a:off x="956090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1835696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2765908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36" name="Szövegdoboz 35"/>
            <p:cNvSpPr txBox="1"/>
            <p:nvPr/>
          </p:nvSpPr>
          <p:spPr>
            <a:xfrm>
              <a:off x="956090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1835696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</p:txBody>
        </p:sp>
        <p:sp>
          <p:nvSpPr>
            <p:cNvPr id="38" name="Szövegdoboz 37"/>
            <p:cNvSpPr txBox="1"/>
            <p:nvPr/>
          </p:nvSpPr>
          <p:spPr>
            <a:xfrm>
              <a:off x="2765908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</p:txBody>
        </p:sp>
        <p:sp>
          <p:nvSpPr>
            <p:cNvPr id="39" name="Szövegdoboz 38"/>
            <p:cNvSpPr txBox="1"/>
            <p:nvPr/>
          </p:nvSpPr>
          <p:spPr>
            <a:xfrm>
              <a:off x="89959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40" name="Szövegdoboz 39"/>
            <p:cNvSpPr txBox="1"/>
            <p:nvPr/>
          </p:nvSpPr>
          <p:spPr>
            <a:xfrm>
              <a:off x="1835696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41" name="Szövegdoboz 40"/>
            <p:cNvSpPr txBox="1"/>
            <p:nvPr/>
          </p:nvSpPr>
          <p:spPr>
            <a:xfrm>
              <a:off x="2765908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42" name="Szövegdoboz 41"/>
            <p:cNvSpPr txBox="1"/>
            <p:nvPr/>
          </p:nvSpPr>
          <p:spPr>
            <a:xfrm>
              <a:off x="899592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43" name="Szövegdoboz 42"/>
            <p:cNvSpPr txBox="1"/>
            <p:nvPr/>
          </p:nvSpPr>
          <p:spPr>
            <a:xfrm>
              <a:off x="1907704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sp>
          <p:nvSpPr>
            <p:cNvPr id="44" name="Szövegdoboz 43"/>
            <p:cNvSpPr txBox="1"/>
            <p:nvPr/>
          </p:nvSpPr>
          <p:spPr>
            <a:xfrm>
              <a:off x="2837916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</p:txBody>
        </p:sp>
      </p:grpSp>
      <p:grpSp>
        <p:nvGrpSpPr>
          <p:cNvPr id="45" name="Csoportba foglalás 44"/>
          <p:cNvGrpSpPr/>
          <p:nvPr/>
        </p:nvGrpSpPr>
        <p:grpSpPr>
          <a:xfrm>
            <a:off x="4572000" y="2636912"/>
            <a:ext cx="2376264" cy="3681700"/>
            <a:chOff x="899592" y="2771636"/>
            <a:chExt cx="2376264" cy="3681700"/>
          </a:xfrm>
        </p:grpSpPr>
        <p:sp>
          <p:nvSpPr>
            <p:cNvPr id="46" name="Szövegdoboz 45"/>
            <p:cNvSpPr txBox="1"/>
            <p:nvPr/>
          </p:nvSpPr>
          <p:spPr>
            <a:xfrm>
              <a:off x="1069072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47" name="Szövegdoboz 46"/>
            <p:cNvSpPr txBox="1"/>
            <p:nvPr/>
          </p:nvSpPr>
          <p:spPr>
            <a:xfrm>
              <a:off x="1956440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8" name="Szövegdoboz 47"/>
            <p:cNvSpPr txBox="1"/>
            <p:nvPr/>
          </p:nvSpPr>
          <p:spPr>
            <a:xfrm>
              <a:off x="2869272" y="27716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9" name="Szövegdoboz 48"/>
            <p:cNvSpPr txBox="1"/>
            <p:nvPr/>
          </p:nvSpPr>
          <p:spPr>
            <a:xfrm>
              <a:off x="1092344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50" name="Szövegdoboz 49"/>
            <p:cNvSpPr txBox="1"/>
            <p:nvPr/>
          </p:nvSpPr>
          <p:spPr>
            <a:xfrm>
              <a:off x="1940930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51" name="Szövegdoboz 50"/>
            <p:cNvSpPr txBox="1"/>
            <p:nvPr/>
          </p:nvSpPr>
          <p:spPr>
            <a:xfrm>
              <a:off x="2892544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52" name="Szövegdoboz 51"/>
            <p:cNvSpPr txBox="1"/>
            <p:nvPr/>
          </p:nvSpPr>
          <p:spPr>
            <a:xfrm>
              <a:off x="1092344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53" name="Szövegdoboz 52"/>
            <p:cNvSpPr txBox="1"/>
            <p:nvPr/>
          </p:nvSpPr>
          <p:spPr>
            <a:xfrm>
              <a:off x="1940930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4" name="Szövegdoboz 53"/>
            <p:cNvSpPr txBox="1"/>
            <p:nvPr/>
          </p:nvSpPr>
          <p:spPr>
            <a:xfrm>
              <a:off x="2892544" y="38610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9</a:t>
              </a:r>
            </a:p>
          </p:txBody>
        </p:sp>
        <p:sp>
          <p:nvSpPr>
            <p:cNvPr id="55" name="Szövegdoboz 54"/>
            <p:cNvSpPr txBox="1"/>
            <p:nvPr/>
          </p:nvSpPr>
          <p:spPr>
            <a:xfrm>
              <a:off x="956090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Szövegdoboz 55"/>
            <p:cNvSpPr txBox="1"/>
            <p:nvPr/>
          </p:nvSpPr>
          <p:spPr>
            <a:xfrm>
              <a:off x="1835696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7" name="Szövegdoboz 56"/>
            <p:cNvSpPr txBox="1"/>
            <p:nvPr/>
          </p:nvSpPr>
          <p:spPr>
            <a:xfrm>
              <a:off x="2765908" y="442782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8" name="Szövegdoboz 57"/>
            <p:cNvSpPr txBox="1"/>
            <p:nvPr/>
          </p:nvSpPr>
          <p:spPr>
            <a:xfrm>
              <a:off x="956090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  <p:sp>
          <p:nvSpPr>
            <p:cNvPr id="59" name="Szövegdoboz 58"/>
            <p:cNvSpPr txBox="1"/>
            <p:nvPr/>
          </p:nvSpPr>
          <p:spPr>
            <a:xfrm>
              <a:off x="1835696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</a:p>
          </p:txBody>
        </p:sp>
        <p:sp>
          <p:nvSpPr>
            <p:cNvPr id="60" name="Szövegdoboz 59"/>
            <p:cNvSpPr txBox="1"/>
            <p:nvPr/>
          </p:nvSpPr>
          <p:spPr>
            <a:xfrm>
              <a:off x="2765908" y="50038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15</a:t>
              </a:r>
            </a:p>
          </p:txBody>
        </p:sp>
        <p:sp>
          <p:nvSpPr>
            <p:cNvPr id="61" name="Szövegdoboz 60"/>
            <p:cNvSpPr txBox="1"/>
            <p:nvPr/>
          </p:nvSpPr>
          <p:spPr>
            <a:xfrm>
              <a:off x="899592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62" name="Szövegdoboz 61"/>
            <p:cNvSpPr txBox="1"/>
            <p:nvPr/>
          </p:nvSpPr>
          <p:spPr>
            <a:xfrm>
              <a:off x="1835696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63" name="Szövegdoboz 62"/>
            <p:cNvSpPr txBox="1"/>
            <p:nvPr/>
          </p:nvSpPr>
          <p:spPr>
            <a:xfrm>
              <a:off x="2765908" y="55079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18</a:t>
              </a:r>
            </a:p>
          </p:txBody>
        </p:sp>
        <p:sp>
          <p:nvSpPr>
            <p:cNvPr id="64" name="Szövegdoboz 63"/>
            <p:cNvSpPr txBox="1"/>
            <p:nvPr/>
          </p:nvSpPr>
          <p:spPr>
            <a:xfrm>
              <a:off x="899592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19</a:t>
              </a:r>
            </a:p>
          </p:txBody>
        </p:sp>
        <p:sp>
          <p:nvSpPr>
            <p:cNvPr id="65" name="Szövegdoboz 64"/>
            <p:cNvSpPr txBox="1"/>
            <p:nvPr/>
          </p:nvSpPr>
          <p:spPr>
            <a:xfrm>
              <a:off x="1907704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</a:p>
          </p:txBody>
        </p:sp>
        <p:sp>
          <p:nvSpPr>
            <p:cNvPr id="66" name="Szövegdoboz 65"/>
            <p:cNvSpPr txBox="1"/>
            <p:nvPr/>
          </p:nvSpPr>
          <p:spPr>
            <a:xfrm>
              <a:off x="2837916" y="60840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rgbClr val="00B0F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21</a:t>
              </a:r>
            </a:p>
          </p:txBody>
        </p:sp>
      </p:grpSp>
      <p:sp>
        <p:nvSpPr>
          <p:cNvPr id="67" name="Szabadkézi sokszög 66"/>
          <p:cNvSpPr/>
          <p:nvPr/>
        </p:nvSpPr>
        <p:spPr>
          <a:xfrm flipH="1" flipV="1">
            <a:off x="4567355" y="4725144"/>
            <a:ext cx="2956973" cy="1561170"/>
          </a:xfrm>
          <a:custGeom>
            <a:avLst/>
            <a:gdLst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78058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791736 w 2698595"/>
              <a:gd name="connsiteY4" fmla="*/ 981307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50019"/>
              <a:gd name="connsiteX1" fmla="*/ 0 w 2698595"/>
              <a:gd name="connsiteY1" fmla="*/ 0 h 1550019"/>
              <a:gd name="connsiteX2" fmla="*/ 2698595 w 2698595"/>
              <a:gd name="connsiteY2" fmla="*/ 0 h 1550019"/>
              <a:gd name="connsiteX3" fmla="*/ 2698595 w 2698595"/>
              <a:gd name="connsiteY3" fmla="*/ 981307 h 1550019"/>
              <a:gd name="connsiteX4" fmla="*/ 862974 w 2698595"/>
              <a:gd name="connsiteY4" fmla="*/ 959005 h 1550019"/>
              <a:gd name="connsiteX5" fmla="*/ 791736 w 2698595"/>
              <a:gd name="connsiteY5" fmla="*/ 1550019 h 1550019"/>
              <a:gd name="connsiteX6" fmla="*/ 0 w 2698595"/>
              <a:gd name="connsiteY6" fmla="*/ 1550019 h 1550019"/>
              <a:gd name="connsiteX7" fmla="*/ 0 w 2698595"/>
              <a:gd name="connsiteY7" fmla="*/ 0 h 1550019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62974 w 2698595"/>
              <a:gd name="connsiteY4" fmla="*/ 959005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13859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883328 w 2698595"/>
              <a:gd name="connsiteY4" fmla="*/ 947854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98595 w 2698595"/>
              <a:gd name="connsiteY3" fmla="*/ 981307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88418 w 2698595"/>
              <a:gd name="connsiteY3" fmla="*/ 1092819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  <a:gd name="connsiteX0" fmla="*/ 0 w 2698595"/>
              <a:gd name="connsiteY0" fmla="*/ 0 h 1561170"/>
              <a:gd name="connsiteX1" fmla="*/ 0 w 2698595"/>
              <a:gd name="connsiteY1" fmla="*/ 0 h 1561170"/>
              <a:gd name="connsiteX2" fmla="*/ 2698595 w 2698595"/>
              <a:gd name="connsiteY2" fmla="*/ 0 h 1561170"/>
              <a:gd name="connsiteX3" fmla="*/ 2678242 w 2698595"/>
              <a:gd name="connsiteY3" fmla="*/ 1059366 h 1561170"/>
              <a:gd name="connsiteX4" fmla="*/ 903682 w 2698595"/>
              <a:gd name="connsiteY4" fmla="*/ 1059366 h 1561170"/>
              <a:gd name="connsiteX5" fmla="*/ 893504 w 2698595"/>
              <a:gd name="connsiteY5" fmla="*/ 1561170 h 1561170"/>
              <a:gd name="connsiteX6" fmla="*/ 0 w 2698595"/>
              <a:gd name="connsiteY6" fmla="*/ 1550019 h 1561170"/>
              <a:gd name="connsiteX7" fmla="*/ 0 w 2698595"/>
              <a:gd name="connsiteY7" fmla="*/ 0 h 156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8595" h="1561170">
                <a:moveTo>
                  <a:pt x="0" y="0"/>
                </a:moveTo>
                <a:lnTo>
                  <a:pt x="0" y="0"/>
                </a:lnTo>
                <a:lnTo>
                  <a:pt x="2698595" y="0"/>
                </a:lnTo>
                <a:cubicBezTo>
                  <a:pt x="2695203" y="364273"/>
                  <a:pt x="2681634" y="695093"/>
                  <a:pt x="2678242" y="1059366"/>
                </a:cubicBezTo>
                <a:lnTo>
                  <a:pt x="903682" y="1059366"/>
                </a:lnTo>
                <a:lnTo>
                  <a:pt x="893504" y="1561170"/>
                </a:lnTo>
                <a:lnTo>
                  <a:pt x="0" y="1550019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90EA43A-73B0-2623-7D72-DE743E0BE8C7}"/>
              </a:ext>
            </a:extLst>
          </p:cNvPr>
          <p:cNvSpPr txBox="1"/>
          <p:nvPr/>
        </p:nvSpPr>
        <p:spPr>
          <a:xfrm>
            <a:off x="4461414" y="1666977"/>
            <a:ext cx="189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0000"/>
                </a:solidFill>
              </a:rPr>
              <a:t>Sorból oszlop</a:t>
            </a:r>
          </a:p>
        </p:txBody>
      </p:sp>
      <p:grpSp>
        <p:nvGrpSpPr>
          <p:cNvPr id="69" name="Csoportba foglalás 68">
            <a:extLst>
              <a:ext uri="{FF2B5EF4-FFF2-40B4-BE49-F238E27FC236}">
                <a16:creationId xmlns:a16="http://schemas.microsoft.com/office/drawing/2014/main" id="{54B07414-E39B-C6FC-6257-EF76B9832C27}"/>
              </a:ext>
            </a:extLst>
          </p:cNvPr>
          <p:cNvGrpSpPr/>
          <p:nvPr/>
        </p:nvGrpSpPr>
        <p:grpSpPr>
          <a:xfrm>
            <a:off x="4567354" y="2821578"/>
            <a:ext cx="526957" cy="3991798"/>
            <a:chOff x="4567354" y="2821578"/>
            <a:chExt cx="526957" cy="3991798"/>
          </a:xfrm>
        </p:grpSpPr>
        <p:sp>
          <p:nvSpPr>
            <p:cNvPr id="75" name="Szövegdoboz 74"/>
            <p:cNvSpPr txBox="1"/>
            <p:nvPr/>
          </p:nvSpPr>
          <p:spPr>
            <a:xfrm flipH="1">
              <a:off x="4567354" y="6351711"/>
              <a:ext cx="526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b="1" dirty="0">
                  <a:solidFill>
                    <a:srgbClr val="FF0000"/>
                  </a:solidFill>
                </a:rPr>
                <a:t>+3</a:t>
              </a:r>
            </a:p>
          </p:txBody>
        </p: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B9A29F6E-8A91-CEB1-D03F-F269C1EEF3F8}"/>
                </a:ext>
              </a:extLst>
            </p:cNvPr>
            <p:cNvCxnSpPr>
              <a:cxnSpLocks/>
            </p:cNvCxnSpPr>
            <p:nvPr/>
          </p:nvCxnSpPr>
          <p:spPr>
            <a:xfrm>
              <a:off x="4644008" y="2821578"/>
              <a:ext cx="0" cy="36317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Csoportba foglalás 72">
            <a:extLst>
              <a:ext uri="{FF2B5EF4-FFF2-40B4-BE49-F238E27FC236}">
                <a16:creationId xmlns:a16="http://schemas.microsoft.com/office/drawing/2014/main" id="{33678B47-E8D7-5EF6-89FC-2761F1CAEA52}"/>
              </a:ext>
            </a:extLst>
          </p:cNvPr>
          <p:cNvGrpSpPr/>
          <p:nvPr/>
        </p:nvGrpSpPr>
        <p:grpSpPr>
          <a:xfrm>
            <a:off x="5052784" y="2821578"/>
            <a:ext cx="3077672" cy="1969537"/>
            <a:chOff x="5052784" y="2821578"/>
            <a:chExt cx="3077672" cy="1969537"/>
          </a:xfrm>
        </p:grpSpPr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AAEF95FF-E336-719F-398E-46B08863E250}"/>
                </a:ext>
              </a:extLst>
            </p:cNvPr>
            <p:cNvSpPr txBox="1"/>
            <p:nvPr/>
          </p:nvSpPr>
          <p:spPr>
            <a:xfrm rot="2010488" flipH="1">
              <a:off x="7603499" y="4329450"/>
              <a:ext cx="526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b="1" dirty="0">
                  <a:solidFill>
                    <a:srgbClr val="FF0000"/>
                  </a:solidFill>
                </a:rPr>
                <a:t>+4</a:t>
              </a:r>
            </a:p>
          </p:txBody>
        </p:sp>
        <p:cxnSp>
          <p:nvCxnSpPr>
            <p:cNvPr id="70" name="Egyenes összekötő 69">
              <a:extLst>
                <a:ext uri="{FF2B5EF4-FFF2-40B4-BE49-F238E27FC236}">
                  <a16:creationId xmlns:a16="http://schemas.microsoft.com/office/drawing/2014/main" id="{9187E949-D26D-9633-14B5-CD5BA3B5A541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5052784" y="2821578"/>
              <a:ext cx="2605328" cy="16053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6922DBCC-3FE3-E1C6-1CDD-92F268CE93D7}"/>
              </a:ext>
            </a:extLst>
          </p:cNvPr>
          <p:cNvSpPr txBox="1"/>
          <p:nvPr/>
        </p:nvSpPr>
        <p:spPr>
          <a:xfrm>
            <a:off x="91186" y="1410156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Ez lesz az index, </a:t>
            </a:r>
          </a:p>
          <a:p>
            <a:r>
              <a:rPr lang="hu-HU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ezen a helyen melyik lap van</a:t>
            </a:r>
          </a:p>
        </p:txBody>
      </p:sp>
    </p:spTree>
    <p:extLst>
      <p:ext uri="{BB962C8B-B14F-4D97-AF65-F5344CB8AC3E}">
        <p14:creationId xmlns:p14="http://schemas.microsoft.com/office/powerpoint/2010/main" val="26838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1885</Words>
  <Application>Microsoft Office PowerPoint</Application>
  <PresentationFormat>Diavetítés a képernyőre (4:3 oldalarány)</PresentationFormat>
  <Paragraphs>428</Paragraphs>
  <Slides>23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Office-téma</vt:lpstr>
      <vt:lpstr>Gondolatolvasó</vt:lpstr>
      <vt:lpstr>A Játék menete</vt:lpstr>
      <vt:lpstr>Algoritmizálás 1.</vt:lpstr>
      <vt:lpstr>Felmerülő kérdések?</vt:lpstr>
      <vt:lpstr>A tömb</vt:lpstr>
      <vt:lpstr>Konzolra</vt:lpstr>
      <vt:lpstr>Ami nem volt explicit specifikálva, de…</vt:lpstr>
      <vt:lpstr>Kever() - Mi is történt?</vt:lpstr>
      <vt:lpstr>Kever() - Milyen minták fedezhetőek fel?</vt:lpstr>
      <vt:lpstr>Kever() – Melyik lap, hova került?</vt:lpstr>
      <vt:lpstr>Kever() – Algoritmusa?</vt:lpstr>
      <vt:lpstr>PowerPoint-bemutató</vt:lpstr>
      <vt:lpstr>Kever() – Algoritmusa?</vt:lpstr>
      <vt:lpstr>Git gyakorlás: konfliktus</vt:lpstr>
      <vt:lpstr>Kever() – Teljes algoritmusa?</vt:lpstr>
      <vt:lpstr>OOP elvek</vt:lpstr>
      <vt:lpstr>UML</vt:lpstr>
      <vt:lpstr>UML</vt:lpstr>
      <vt:lpstr>Refactorizálás</vt:lpstr>
      <vt:lpstr>GUI</vt:lpstr>
      <vt:lpstr>GUI kód</vt:lpstr>
      <vt:lpstr>Kezdő kép</vt:lpstr>
      <vt:lpstr>Továbbiak?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Gondolatolvasó</dc:title>
  <dc:creator>csoltip</dc:creator>
  <cp:lastModifiedBy>O365 felhasználó</cp:lastModifiedBy>
  <cp:revision>39</cp:revision>
  <dcterms:created xsi:type="dcterms:W3CDTF">2017-04-13T18:36:30Z</dcterms:created>
  <dcterms:modified xsi:type="dcterms:W3CDTF">2023-09-10T10:00:45Z</dcterms:modified>
</cp:coreProperties>
</file>