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Lst>
  <p:notesMasterIdLst>
    <p:notesMasterId r:id="rId37"/>
  </p:notesMasterIdLst>
  <p:handoutMasterIdLst>
    <p:handoutMasterId r:id="rId38"/>
  </p:handoutMasterIdLst>
  <p:sldIdLst>
    <p:sldId id="256" r:id="rId3"/>
    <p:sldId id="257" r:id="rId4"/>
    <p:sldId id="308" r:id="rId5"/>
    <p:sldId id="285" r:id="rId6"/>
    <p:sldId id="303" r:id="rId7"/>
    <p:sldId id="290" r:id="rId8"/>
    <p:sldId id="260" r:id="rId9"/>
    <p:sldId id="305" r:id="rId10"/>
    <p:sldId id="259" r:id="rId11"/>
    <p:sldId id="297" r:id="rId12"/>
    <p:sldId id="278" r:id="rId13"/>
    <p:sldId id="263" r:id="rId14"/>
    <p:sldId id="266" r:id="rId15"/>
    <p:sldId id="299" r:id="rId16"/>
    <p:sldId id="265" r:id="rId17"/>
    <p:sldId id="298" r:id="rId18"/>
    <p:sldId id="274" r:id="rId19"/>
    <p:sldId id="289" r:id="rId20"/>
    <p:sldId id="276" r:id="rId21"/>
    <p:sldId id="264" r:id="rId22"/>
    <p:sldId id="306" r:id="rId23"/>
    <p:sldId id="267" r:id="rId24"/>
    <p:sldId id="300" r:id="rId25"/>
    <p:sldId id="268" r:id="rId26"/>
    <p:sldId id="269" r:id="rId27"/>
    <p:sldId id="301" r:id="rId28"/>
    <p:sldId id="307" r:id="rId29"/>
    <p:sldId id="295" r:id="rId30"/>
    <p:sldId id="296" r:id="rId31"/>
    <p:sldId id="270" r:id="rId32"/>
    <p:sldId id="292" r:id="rId33"/>
    <p:sldId id="293" r:id="rId34"/>
    <p:sldId id="294" r:id="rId35"/>
    <p:sldId id="273" r:id="rId36"/>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suzs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58C6"/>
    <a:srgbClr val="AEAEAE"/>
    <a:srgbClr val="FF6600"/>
    <a:srgbClr val="EAEAEA"/>
    <a:srgbClr val="002C78"/>
    <a:srgbClr val="DDDDDD"/>
    <a:srgbClr val="7EA6E8"/>
    <a:srgbClr val="7D9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75844" autoAdjust="0"/>
  </p:normalViewPr>
  <p:slideViewPr>
    <p:cSldViewPr snapToGrid="0">
      <p:cViewPr varScale="1">
        <p:scale>
          <a:sx n="84" d="100"/>
          <a:sy n="84" d="100"/>
        </p:scale>
        <p:origin x="-17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image" Target="../media/image2.png"/><Relationship Id="rId2"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373FA01-E5D8-4225-9243-CF1B9815225E}" type="slidenum">
              <a:rPr lang="ru-RU"/>
              <a:pPr>
                <a:defRPr/>
              </a:pPr>
              <a:t>‹#›</a:t>
            </a:fld>
            <a:endParaRPr lang="ru-RU"/>
          </a:p>
        </p:txBody>
      </p:sp>
    </p:spTree>
    <p:extLst>
      <p:ext uri="{BB962C8B-B14F-4D97-AF65-F5344CB8AC3E}">
        <p14:creationId xmlns:p14="http://schemas.microsoft.com/office/powerpoint/2010/main" val="3863587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786BFCF0-964E-4AF9-91FC-E97212EC6F0F}" type="slidenum">
              <a:rPr lang="ru-RU"/>
              <a:pPr>
                <a:defRPr/>
              </a:pPr>
              <a:t>‹#›</a:t>
            </a:fld>
            <a:endParaRPr lang="ru-RU"/>
          </a:p>
        </p:txBody>
      </p:sp>
    </p:spTree>
    <p:extLst>
      <p:ext uri="{BB962C8B-B14F-4D97-AF65-F5344CB8AC3E}">
        <p14:creationId xmlns:p14="http://schemas.microsoft.com/office/powerpoint/2010/main" val="3352456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objectmentor.com/resources/articles/granularity.pdf" TargetMode="External"/><Relationship Id="rId4" Type="http://schemas.openxmlformats.org/officeDocument/2006/relationships/hyperlink" Target="http://staff.cs.utu.fi/~jounsmed/doos_06/slides/slides_060404.pdf"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objectmentor.com/resources/articles/stability.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Floating_point" TargetMode="External"/><Relationship Id="rId4" Type="http://schemas.openxmlformats.org/officeDocument/2006/relationships/hyperlink" Target="http://en.wikipedia.org/wiki/Scalar_(computing)" TargetMode="External"/><Relationship Id="rId5" Type="http://schemas.openxmlformats.org/officeDocument/2006/relationships/hyperlink" Target="http://en.wikipedia.org/wiki/Array_data_structure" TargetMode="External"/><Relationship Id="rId6" Type="http://schemas.openxmlformats.org/officeDocument/2006/relationships/hyperlink" Target="http://en.wikipedia.org/wiki/Engineer"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e.ethz.ch/~meyer/publications/computer/contract.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javarevisited.blogspot.hu/2012/03/what-is-static-and-dynamic-binding-in.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BA24929-9EBF-40A4-A019-2C7685DC26F0}" type="slidenum">
              <a:rPr lang="ru-RU" smtClean="0"/>
              <a:pPr/>
              <a:t>1</a:t>
            </a:fld>
            <a:endParaRPr lang="ru-RU"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157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“Is-a” rule of inheritance</a:t>
            </a:r>
          </a:p>
          <a:p>
            <a:pPr>
              <a:defRPr/>
            </a:pPr>
            <a:r>
              <a:rPr lang="en-US" dirty="0" smtClean="0"/>
              <a:t>Does </a:t>
            </a:r>
            <a:r>
              <a:rPr lang="en-US" dirty="0" err="1" smtClean="0"/>
              <a:t>TypeB</a:t>
            </a:r>
            <a:r>
              <a:rPr lang="en-US" dirty="0" smtClean="0"/>
              <a:t> only want only some/part of the behavior exposed by </a:t>
            </a:r>
            <a:r>
              <a:rPr lang="en-US" dirty="0" err="1" smtClean="0"/>
              <a:t>TypeA</a:t>
            </a:r>
            <a:r>
              <a:rPr lang="en-US" dirty="0" smtClean="0"/>
              <a:t>? Indicates need </a:t>
            </a:r>
            <a:r>
              <a:rPr lang="en-US" dirty="0" err="1" smtClean="0"/>
              <a:t>for</a:t>
            </a:r>
            <a:r>
              <a:rPr lang="en-US" b="1" dirty="0" err="1" smtClean="0"/>
              <a:t>Composition</a:t>
            </a:r>
            <a:r>
              <a:rPr lang="en-US" b="1" dirty="0" smtClean="0"/>
              <a:t>.</a:t>
            </a:r>
            <a:endParaRPr lang="hu-HU" b="1" dirty="0" smtClean="0"/>
          </a:p>
          <a:p>
            <a:pPr>
              <a:defRPr/>
            </a:pPr>
            <a:r>
              <a:rPr lang="en-US" dirty="0" smtClean="0"/>
              <a:t>Does </a:t>
            </a:r>
            <a:r>
              <a:rPr lang="en-US" dirty="0" err="1" smtClean="0"/>
              <a:t>TypeB</a:t>
            </a:r>
            <a:r>
              <a:rPr lang="en-US" dirty="0" smtClean="0"/>
              <a:t> want to expose the complete interface (all public methods no less) of </a:t>
            </a:r>
            <a:r>
              <a:rPr lang="en-US" dirty="0" err="1" smtClean="0"/>
              <a:t>TypeA</a:t>
            </a:r>
            <a:r>
              <a:rPr lang="en-US" dirty="0" smtClean="0"/>
              <a:t> such that </a:t>
            </a:r>
            <a:r>
              <a:rPr lang="en-US" dirty="0" err="1" smtClean="0"/>
              <a:t>TypeB</a:t>
            </a:r>
            <a:r>
              <a:rPr lang="en-US" dirty="0" smtClean="0"/>
              <a:t> can be used where </a:t>
            </a:r>
            <a:r>
              <a:rPr lang="en-US" dirty="0" err="1" smtClean="0"/>
              <a:t>TypeA</a:t>
            </a:r>
            <a:r>
              <a:rPr lang="en-US" dirty="0" smtClean="0"/>
              <a:t> is expected? Indicates </a:t>
            </a:r>
            <a:r>
              <a:rPr lang="en-US" b="1" dirty="0" smtClean="0"/>
              <a:t>Inheritance</a:t>
            </a:r>
            <a:r>
              <a:rPr lang="en-US" dirty="0" smtClean="0"/>
              <a:t>.</a:t>
            </a:r>
            <a:endParaRPr lang="hu-HU" dirty="0" smtClean="0"/>
          </a:p>
          <a:p>
            <a:pPr marL="171450" indent="-171450">
              <a:buFont typeface="Arial" pitchFamily="34" charset="0"/>
              <a:buChar char="•"/>
              <a:defRPr/>
            </a:pPr>
            <a:endParaRPr lang="hu-HU" dirty="0" smtClean="0"/>
          </a:p>
          <a:p>
            <a:pPr marL="171450" indent="-171450">
              <a:buFont typeface="Arial" pitchFamily="34" charset="0"/>
              <a:buChar char="•"/>
              <a:defRPr/>
            </a:pPr>
            <a:r>
              <a:rPr lang="en-US" b="1" dirty="0" smtClean="0"/>
              <a:t>Rule of change</a:t>
            </a:r>
            <a:r>
              <a:rPr lang="en-US" dirty="0" smtClean="0"/>
              <a:t> Do not use inheritance to describe a perceived "is-a" relation if the corresponding object components may have to be changed at run time. Inheritance should only be used if the corresponding inter-object relation is permanent.</a:t>
            </a:r>
            <a:endParaRPr lang="en-US" dirty="0"/>
          </a:p>
        </p:txBody>
      </p:sp>
      <p:sp>
        <p:nvSpPr>
          <p:cNvPr id="50180" name="Slide Number Placeholder 3"/>
          <p:cNvSpPr>
            <a:spLocks noGrp="1"/>
          </p:cNvSpPr>
          <p:nvPr>
            <p:ph type="sldNum" sz="quarter" idx="5"/>
          </p:nvPr>
        </p:nvSpPr>
        <p:spPr>
          <a:noFill/>
        </p:spPr>
        <p:txBody>
          <a:bodyPr/>
          <a:lstStyle/>
          <a:p>
            <a:fld id="{C8931BF5-4646-49FF-85D4-950FAB0082F2}" type="slidenum">
              <a:rPr lang="ru-RU" smtClean="0"/>
              <a:pPr/>
              <a:t>17</a:t>
            </a:fld>
            <a:endParaRPr lang="ru-RU" smtClean="0"/>
          </a:p>
        </p:txBody>
      </p:sp>
    </p:spTree>
    <p:extLst>
      <p:ext uri="{BB962C8B-B14F-4D97-AF65-F5344CB8AC3E}">
        <p14:creationId xmlns:p14="http://schemas.microsoft.com/office/powerpoint/2010/main" val="107500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b="1" dirty="0" err="1" smtClean="0"/>
              <a:t>Taxomania</a:t>
            </a:r>
            <a:r>
              <a:rPr lang="en-US" b="1" dirty="0" smtClean="0"/>
              <a:t> rule</a:t>
            </a:r>
          </a:p>
          <a:p>
            <a:r>
              <a:rPr lang="en-US" dirty="0" smtClean="0"/>
              <a:t>Every heir must introduce a feature, </a:t>
            </a:r>
            <a:r>
              <a:rPr lang="en-US" dirty="0" err="1" smtClean="0"/>
              <a:t>redeclare</a:t>
            </a:r>
            <a:r>
              <a:rPr lang="en-US" dirty="0" smtClean="0"/>
              <a:t> an inherited feature, or add an</a:t>
            </a:r>
            <a:r>
              <a:rPr lang="hu-HU" dirty="0" smtClean="0"/>
              <a:t> </a:t>
            </a:r>
            <a:r>
              <a:rPr lang="en-US" dirty="0" smtClean="0"/>
              <a:t>invariant clause.</a:t>
            </a:r>
            <a:endParaRPr lang="hu-HU" dirty="0" smtClean="0"/>
          </a:p>
          <a:p>
            <a:endParaRPr lang="hu-HU" dirty="0" smtClean="0"/>
          </a:p>
          <a:p>
            <a:r>
              <a:rPr lang="en-US" b="1" dirty="0" smtClean="0"/>
              <a:t>Inheritance Simplicity rule</a:t>
            </a:r>
          </a:p>
          <a:p>
            <a:r>
              <a:rPr lang="en-US" dirty="0" smtClean="0"/>
              <a:t>A use of inheritance should preferably belong to just one of the accepted</a:t>
            </a:r>
            <a:r>
              <a:rPr lang="hu-HU" dirty="0" smtClean="0"/>
              <a:t> </a:t>
            </a:r>
            <a:r>
              <a:rPr lang="en-US" dirty="0" smtClean="0"/>
              <a:t>categories.</a:t>
            </a:r>
            <a:endParaRPr lang="hu-HU" dirty="0" smtClean="0"/>
          </a:p>
          <a:p>
            <a:endParaRPr lang="hu-HU" dirty="0" smtClean="0"/>
          </a:p>
          <a:p>
            <a:r>
              <a:rPr lang="hu-HU" b="1" dirty="0" err="1" smtClean="0"/>
              <a:t>Faciltiy</a:t>
            </a:r>
            <a:endParaRPr lang="hu-HU" b="1" dirty="0" smtClean="0"/>
          </a:p>
          <a:p>
            <a:r>
              <a:rPr lang="en-US" dirty="0" smtClean="0"/>
              <a:t>why we want the marriage: pure, greedy self-interest. We see a class with advantageous features and we want to use them.</a:t>
            </a:r>
          </a:p>
        </p:txBody>
      </p:sp>
      <p:sp>
        <p:nvSpPr>
          <p:cNvPr id="51204" name="Slide Number Placeholder 3"/>
          <p:cNvSpPr>
            <a:spLocks noGrp="1"/>
          </p:cNvSpPr>
          <p:nvPr>
            <p:ph type="sldNum" sz="quarter" idx="5"/>
          </p:nvPr>
        </p:nvSpPr>
        <p:spPr>
          <a:noFill/>
        </p:spPr>
        <p:txBody>
          <a:bodyPr/>
          <a:lstStyle/>
          <a:p>
            <a:fld id="{24BF6883-520C-4284-9E45-DB1C6E44DC3A}" type="slidenum">
              <a:rPr lang="ru-RU" smtClean="0"/>
              <a:pPr/>
              <a:t>19</a:t>
            </a:fld>
            <a:endParaRPr lang="ru-RU" smtClean="0"/>
          </a:p>
        </p:txBody>
      </p:sp>
    </p:spTree>
    <p:extLst>
      <p:ext uri="{BB962C8B-B14F-4D97-AF65-F5344CB8AC3E}">
        <p14:creationId xmlns:p14="http://schemas.microsoft.com/office/powerpoint/2010/main" val="319132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lnSpc>
                <a:spcPct val="80000"/>
              </a:lnSpc>
            </a:pPr>
            <a:r>
              <a:rPr lang="en-US" b="1" smtClean="0"/>
              <a:t>Law of Demeter</a:t>
            </a:r>
            <a:r>
              <a:rPr lang="en-US" smtClean="0"/>
              <a:t> places constraints on what objects you should send messages to within a method.  It states that within a method, messages should only be sent to the following objects:</a:t>
            </a:r>
          </a:p>
          <a:p>
            <a:pPr eaLnBrk="1" hangingPunct="1">
              <a:lnSpc>
                <a:spcPct val="80000"/>
              </a:lnSpc>
              <a:buFontTx/>
              <a:buChar char="•"/>
            </a:pPr>
            <a:r>
              <a:rPr lang="en-US" smtClean="0"/>
              <a:t>The this object (or self). </a:t>
            </a:r>
          </a:p>
          <a:p>
            <a:pPr eaLnBrk="1" hangingPunct="1">
              <a:lnSpc>
                <a:spcPct val="80000"/>
              </a:lnSpc>
              <a:buFontTx/>
              <a:buChar char="•"/>
            </a:pPr>
            <a:r>
              <a:rPr lang="en-US" smtClean="0"/>
              <a:t>A parameter of the method. </a:t>
            </a:r>
          </a:p>
          <a:p>
            <a:pPr eaLnBrk="1" hangingPunct="1">
              <a:lnSpc>
                <a:spcPct val="80000"/>
              </a:lnSpc>
              <a:buFontTx/>
              <a:buChar char="•"/>
            </a:pPr>
            <a:r>
              <a:rPr lang="en-US" smtClean="0"/>
              <a:t>An attribute of this. </a:t>
            </a:r>
          </a:p>
          <a:p>
            <a:pPr eaLnBrk="1" hangingPunct="1">
              <a:lnSpc>
                <a:spcPct val="80000"/>
              </a:lnSpc>
              <a:buFontTx/>
              <a:buChar char="•"/>
            </a:pPr>
            <a:r>
              <a:rPr lang="en-US" smtClean="0"/>
              <a:t>An element of a collection which is an attribute of this. </a:t>
            </a:r>
          </a:p>
          <a:p>
            <a:pPr eaLnBrk="1" hangingPunct="1">
              <a:lnSpc>
                <a:spcPct val="80000"/>
              </a:lnSpc>
              <a:buFontTx/>
              <a:buChar char="•"/>
            </a:pPr>
            <a:r>
              <a:rPr lang="en-US" smtClean="0"/>
              <a:t>An object created within the method.</a:t>
            </a:r>
          </a:p>
          <a:p>
            <a:pPr eaLnBrk="1" hangingPunct="1">
              <a:lnSpc>
                <a:spcPct val="80000"/>
              </a:lnSpc>
            </a:pPr>
            <a:r>
              <a:rPr lang="en-US" smtClean="0"/>
              <a:t>The intent is to avoid coupling a client to knowledge of indirect objects and the object connections between objects.</a:t>
            </a:r>
          </a:p>
          <a:p>
            <a:pPr eaLnBrk="1" hangingPunct="1">
              <a:lnSpc>
                <a:spcPct val="80000"/>
              </a:lnSpc>
            </a:pPr>
            <a:r>
              <a:rPr lang="en-US" smtClean="0"/>
              <a:t>In other words, avoid chaining within a method because it creates a higher degree of coupling:  sale.getPayment().getAmount();</a:t>
            </a:r>
          </a:p>
          <a:p>
            <a:endParaRPr lang="en-US" smtClean="0"/>
          </a:p>
        </p:txBody>
      </p:sp>
      <p:sp>
        <p:nvSpPr>
          <p:cNvPr id="52228" name="Slide Number Placeholder 3"/>
          <p:cNvSpPr>
            <a:spLocks noGrp="1"/>
          </p:cNvSpPr>
          <p:nvPr>
            <p:ph type="sldNum" sz="quarter" idx="5"/>
          </p:nvPr>
        </p:nvSpPr>
        <p:spPr>
          <a:noFill/>
        </p:spPr>
        <p:txBody>
          <a:bodyPr/>
          <a:lstStyle/>
          <a:p>
            <a:fld id="{C687C968-73BB-43AE-AF24-067D109B43DC}" type="slidenum">
              <a:rPr lang="ru-RU" smtClean="0"/>
              <a:pPr/>
              <a:t>20</a:t>
            </a:fld>
            <a:endParaRPr lang="ru-RU" smtClean="0"/>
          </a:p>
        </p:txBody>
      </p:sp>
    </p:spTree>
    <p:extLst>
      <p:ext uri="{BB962C8B-B14F-4D97-AF65-F5344CB8AC3E}">
        <p14:creationId xmlns:p14="http://schemas.microsoft.com/office/powerpoint/2010/main" val="29688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lnSpc>
                <a:spcPct val="80000"/>
              </a:lnSpc>
            </a:pPr>
            <a:r>
              <a:rPr lang="en-US" b="1" smtClean="0"/>
              <a:t>Law of Demeter</a:t>
            </a:r>
            <a:r>
              <a:rPr lang="en-US" smtClean="0"/>
              <a:t> places constraints on what objects you should send messages to within a method.  It states that within a method, messages should only be sent to the following objects:</a:t>
            </a:r>
          </a:p>
          <a:p>
            <a:pPr eaLnBrk="1" hangingPunct="1">
              <a:lnSpc>
                <a:spcPct val="80000"/>
              </a:lnSpc>
              <a:buFontTx/>
              <a:buChar char="•"/>
            </a:pPr>
            <a:r>
              <a:rPr lang="en-US" smtClean="0"/>
              <a:t>The this object (or self). </a:t>
            </a:r>
          </a:p>
          <a:p>
            <a:pPr eaLnBrk="1" hangingPunct="1">
              <a:lnSpc>
                <a:spcPct val="80000"/>
              </a:lnSpc>
              <a:buFontTx/>
              <a:buChar char="•"/>
            </a:pPr>
            <a:r>
              <a:rPr lang="en-US" smtClean="0"/>
              <a:t>A parameter of the method. </a:t>
            </a:r>
          </a:p>
          <a:p>
            <a:pPr eaLnBrk="1" hangingPunct="1">
              <a:lnSpc>
                <a:spcPct val="80000"/>
              </a:lnSpc>
              <a:buFontTx/>
              <a:buChar char="•"/>
            </a:pPr>
            <a:r>
              <a:rPr lang="en-US" smtClean="0"/>
              <a:t>An attribute of this. </a:t>
            </a:r>
          </a:p>
          <a:p>
            <a:pPr eaLnBrk="1" hangingPunct="1">
              <a:lnSpc>
                <a:spcPct val="80000"/>
              </a:lnSpc>
              <a:buFontTx/>
              <a:buChar char="•"/>
            </a:pPr>
            <a:r>
              <a:rPr lang="en-US" smtClean="0"/>
              <a:t>An element of a collection which is an attribute of this. </a:t>
            </a:r>
          </a:p>
          <a:p>
            <a:pPr eaLnBrk="1" hangingPunct="1">
              <a:lnSpc>
                <a:spcPct val="80000"/>
              </a:lnSpc>
              <a:buFontTx/>
              <a:buChar char="•"/>
            </a:pPr>
            <a:r>
              <a:rPr lang="en-US" smtClean="0"/>
              <a:t>An object created within the method.</a:t>
            </a:r>
          </a:p>
          <a:p>
            <a:pPr eaLnBrk="1" hangingPunct="1">
              <a:lnSpc>
                <a:spcPct val="80000"/>
              </a:lnSpc>
            </a:pPr>
            <a:r>
              <a:rPr lang="en-US" smtClean="0"/>
              <a:t>The intent is to avoid coupling a client to knowledge of indirect objects and the object connections between objects.</a:t>
            </a:r>
          </a:p>
          <a:p>
            <a:pPr eaLnBrk="1" hangingPunct="1">
              <a:lnSpc>
                <a:spcPct val="80000"/>
              </a:lnSpc>
            </a:pPr>
            <a:r>
              <a:rPr lang="en-US" smtClean="0"/>
              <a:t>In other words, avoid chaining within a method because it creates a higher degree of coupling:  sale.getPayment().getAmount();</a:t>
            </a:r>
          </a:p>
          <a:p>
            <a:endParaRPr lang="en-US" smtClean="0"/>
          </a:p>
        </p:txBody>
      </p:sp>
      <p:sp>
        <p:nvSpPr>
          <p:cNvPr id="52228" name="Slide Number Placeholder 3"/>
          <p:cNvSpPr>
            <a:spLocks noGrp="1"/>
          </p:cNvSpPr>
          <p:nvPr>
            <p:ph type="sldNum" sz="quarter" idx="5"/>
          </p:nvPr>
        </p:nvSpPr>
        <p:spPr>
          <a:noFill/>
        </p:spPr>
        <p:txBody>
          <a:bodyPr/>
          <a:lstStyle/>
          <a:p>
            <a:fld id="{C687C968-73BB-43AE-AF24-067D109B43DC}" type="slidenum">
              <a:rPr lang="ru-RU" smtClean="0"/>
              <a:pPr/>
              <a:t>21</a:t>
            </a:fld>
            <a:endParaRPr lang="ru-RU" smtClean="0"/>
          </a:p>
        </p:txBody>
      </p:sp>
    </p:spTree>
    <p:extLst>
      <p:ext uri="{BB962C8B-B14F-4D97-AF65-F5344CB8AC3E}">
        <p14:creationId xmlns:p14="http://schemas.microsoft.com/office/powerpoint/2010/main" val="2499681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marL="228600" indent="-228600" eaLnBrk="1" hangingPunct="1">
              <a:lnSpc>
                <a:spcPct val="80000"/>
              </a:lnSpc>
            </a:pPr>
            <a:endParaRPr lang="en-US" smtClean="0"/>
          </a:p>
          <a:p>
            <a:pPr marL="228600" indent="-228600" eaLnBrk="1" hangingPunct="1">
              <a:lnSpc>
                <a:spcPct val="80000"/>
              </a:lnSpc>
            </a:pPr>
            <a:r>
              <a:rPr lang="en-US" b="1" smtClean="0"/>
              <a:t>Open Closed Principle</a:t>
            </a:r>
            <a:r>
              <a:rPr lang="en-US" smtClean="0"/>
              <a:t> encourages software developers to design and write code in a fashion that adding new functionality would involve minimal changes to existing code. Most changes will be handled as new methods and new classes. Designs following this principle would result in resilient code which does not break on addition of new functionality.</a:t>
            </a:r>
          </a:p>
          <a:p>
            <a:pPr marL="228600" indent="-228600" eaLnBrk="1" hangingPunct="1">
              <a:lnSpc>
                <a:spcPct val="80000"/>
              </a:lnSpc>
            </a:pPr>
            <a:r>
              <a:rPr lang="hu-HU" smtClean="0"/>
              <a:t>	</a:t>
            </a:r>
            <a:r>
              <a:rPr lang="en-US" smtClean="0"/>
              <a:t>When a single change to a program results in a cascade of changes to dependent modules, that program exhibits the undesirable attributes that we have come to associate with “bad” design. The program becomes fragile, rigid, unpredictable and unreusable. The open closed principle attacks this in a very straightforward way. It says that you should design modules that never change. When requirements change, you extend the behavior of such modules by adding new code, not by changing old code that already works.</a:t>
            </a:r>
          </a:p>
          <a:p>
            <a:pPr marL="228600" indent="-228600" eaLnBrk="1" hangingPunct="1">
              <a:lnSpc>
                <a:spcPct val="80000"/>
              </a:lnSpc>
            </a:pPr>
            <a:endParaRPr lang="en-US" smtClean="0"/>
          </a:p>
        </p:txBody>
      </p:sp>
      <p:sp>
        <p:nvSpPr>
          <p:cNvPr id="53252" name="Slide Number Placeholder 3"/>
          <p:cNvSpPr>
            <a:spLocks noGrp="1"/>
          </p:cNvSpPr>
          <p:nvPr>
            <p:ph type="sldNum" sz="quarter" idx="5"/>
          </p:nvPr>
        </p:nvSpPr>
        <p:spPr>
          <a:noFill/>
        </p:spPr>
        <p:txBody>
          <a:bodyPr/>
          <a:lstStyle/>
          <a:p>
            <a:fld id="{8D6CB8B9-C355-4601-B2CF-2515ABC11E56}" type="slidenum">
              <a:rPr lang="ru-RU" smtClean="0"/>
              <a:pPr/>
              <a:t>22</a:t>
            </a:fld>
            <a:endParaRPr lang="ru-RU" smtClean="0"/>
          </a:p>
        </p:txBody>
      </p:sp>
    </p:spTree>
    <p:extLst>
      <p:ext uri="{BB962C8B-B14F-4D97-AF65-F5344CB8AC3E}">
        <p14:creationId xmlns:p14="http://schemas.microsoft.com/office/powerpoint/2010/main" val="165106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t>Member variables must be private </a:t>
            </a:r>
          </a:p>
          <a:p>
            <a:pPr>
              <a:defRPr/>
            </a:pPr>
            <a:r>
              <a:rPr lang="en-US" dirty="0" smtClean="0"/>
              <a:t>In OOD, we expect that the methods of a class are not closed to changes in the member</a:t>
            </a:r>
            <a:r>
              <a:rPr lang="hu-HU" dirty="0" smtClean="0"/>
              <a:t> </a:t>
            </a:r>
            <a:r>
              <a:rPr lang="en-US" dirty="0" smtClean="0"/>
              <a:t>variables of that class. However we do expect that any other class, including subclasses</a:t>
            </a:r>
            <a:r>
              <a:rPr lang="hu-HU" dirty="0" smtClean="0"/>
              <a:t> </a:t>
            </a:r>
            <a:r>
              <a:rPr lang="en-US" dirty="0" smtClean="0"/>
              <a:t>are closed against changes to those variables.</a:t>
            </a:r>
            <a:endParaRPr lang="en-US" b="1" dirty="0" smtClean="0"/>
          </a:p>
          <a:p>
            <a:pPr marL="358775" indent="-358775" eaLnBrk="1" hangingPunct="1">
              <a:lnSpc>
                <a:spcPct val="150000"/>
              </a:lnSpc>
              <a:buClr>
                <a:schemeClr val="tx1"/>
              </a:buClr>
              <a:defRPr/>
            </a:pPr>
            <a:endParaRPr lang="en-US" b="1" dirty="0" smtClean="0"/>
          </a:p>
          <a:p>
            <a:pPr marL="358775" indent="-358775" eaLnBrk="1" hangingPunct="1">
              <a:lnSpc>
                <a:spcPct val="150000"/>
              </a:lnSpc>
              <a:buClr>
                <a:schemeClr val="tx1"/>
              </a:buClr>
              <a:defRPr/>
            </a:pPr>
            <a:r>
              <a:rPr lang="en-US" b="1" dirty="0" smtClean="0"/>
              <a:t>Only final global variables</a:t>
            </a:r>
          </a:p>
          <a:p>
            <a:pPr>
              <a:defRPr/>
            </a:pPr>
            <a:r>
              <a:rPr lang="en-US" dirty="0" smtClean="0"/>
              <a:t>No module that depends upon a global variable can be closed against any other</a:t>
            </a:r>
            <a:r>
              <a:rPr lang="hu-HU" dirty="0" smtClean="0"/>
              <a:t> </a:t>
            </a:r>
            <a:r>
              <a:rPr lang="en-US" dirty="0" smtClean="0"/>
              <a:t>module that might write to that variable.</a:t>
            </a:r>
          </a:p>
          <a:p>
            <a:pPr>
              <a:defRPr/>
            </a:pPr>
            <a:r>
              <a:rPr lang="en-US" dirty="0" smtClean="0"/>
              <a:t> </a:t>
            </a:r>
            <a:endParaRPr lang="en-US" dirty="0"/>
          </a:p>
        </p:txBody>
      </p:sp>
      <p:sp>
        <p:nvSpPr>
          <p:cNvPr id="54276" name="Slide Number Placeholder 3"/>
          <p:cNvSpPr>
            <a:spLocks noGrp="1"/>
          </p:cNvSpPr>
          <p:nvPr>
            <p:ph type="sldNum" sz="quarter" idx="5"/>
          </p:nvPr>
        </p:nvSpPr>
        <p:spPr>
          <a:noFill/>
        </p:spPr>
        <p:txBody>
          <a:bodyPr/>
          <a:lstStyle/>
          <a:p>
            <a:fld id="{F5F17383-9875-40CD-A0FD-7ADC643670F3}" type="slidenum">
              <a:rPr lang="ru-RU" smtClean="0"/>
              <a:pPr/>
              <a:t>24</a:t>
            </a:fld>
            <a:endParaRPr lang="ru-RU" smtClean="0"/>
          </a:p>
        </p:txBody>
      </p:sp>
    </p:spTree>
    <p:extLst>
      <p:ext uri="{BB962C8B-B14F-4D97-AF65-F5344CB8AC3E}">
        <p14:creationId xmlns:p14="http://schemas.microsoft.com/office/powerpoint/2010/main" val="356500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hu-HU" dirty="0" smtClean="0">
                <a:hlinkClick r:id="rId3"/>
              </a:rPr>
              <a:t>http://www.objectmentor.com/resources/articles/granularity.pdf</a:t>
            </a:r>
          </a:p>
          <a:p>
            <a:pPr>
              <a:defRPr/>
            </a:pPr>
            <a:r>
              <a:rPr lang="hu-HU" dirty="0" smtClean="0">
                <a:hlinkClick r:id="rId4"/>
              </a:rPr>
              <a:t>http://staff.cs.utu.fi/~jounsmed/doos_06/slides/slides_060404.pdf</a:t>
            </a:r>
            <a:endParaRPr lang="en-US" dirty="0" smtClean="0"/>
          </a:p>
        </p:txBody>
      </p:sp>
      <p:sp>
        <p:nvSpPr>
          <p:cNvPr id="55300" name="Slide Number Placeholder 3"/>
          <p:cNvSpPr>
            <a:spLocks noGrp="1"/>
          </p:cNvSpPr>
          <p:nvPr>
            <p:ph type="sldNum" sz="quarter" idx="5"/>
          </p:nvPr>
        </p:nvSpPr>
        <p:spPr>
          <a:noFill/>
        </p:spPr>
        <p:txBody>
          <a:bodyPr/>
          <a:lstStyle/>
          <a:p>
            <a:fld id="{15AE6170-82B2-4238-919D-999A82774F38}" type="slidenum">
              <a:rPr lang="ru-RU" smtClean="0"/>
              <a:pPr/>
              <a:t>30</a:t>
            </a:fld>
            <a:endParaRPr lang="ru-RU" smtClean="0"/>
          </a:p>
        </p:txBody>
      </p:sp>
    </p:spTree>
    <p:extLst>
      <p:ext uri="{BB962C8B-B14F-4D97-AF65-F5344CB8AC3E}">
        <p14:creationId xmlns:p14="http://schemas.microsoft.com/office/powerpoint/2010/main" val="3347585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56324" name="Slide Number Placeholder 3"/>
          <p:cNvSpPr>
            <a:spLocks noGrp="1"/>
          </p:cNvSpPr>
          <p:nvPr>
            <p:ph type="sldNum" sz="quarter" idx="5"/>
          </p:nvPr>
        </p:nvSpPr>
        <p:spPr>
          <a:noFill/>
        </p:spPr>
        <p:txBody>
          <a:bodyPr/>
          <a:lstStyle/>
          <a:p>
            <a:fld id="{32313129-5230-4B02-8018-29CD6C8218AA}" type="slidenum">
              <a:rPr lang="ru-RU" smtClean="0"/>
              <a:pPr/>
              <a:t>31</a:t>
            </a:fld>
            <a:endParaRPr lang="ru-RU" smtClean="0"/>
          </a:p>
        </p:txBody>
      </p:sp>
    </p:spTree>
    <p:extLst>
      <p:ext uri="{BB962C8B-B14F-4D97-AF65-F5344CB8AC3E}">
        <p14:creationId xmlns:p14="http://schemas.microsoft.com/office/powerpoint/2010/main" val="1198481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lstStyle/>
          <a:p>
            <a:pPr>
              <a:defRPr/>
            </a:pPr>
            <a:r>
              <a:rPr lang="hu-HU" dirty="0" smtClean="0">
                <a:hlinkClick r:id="rId3"/>
              </a:rPr>
              <a:t>http://www.objectmentor.com/resources/articles/stability.pdf</a:t>
            </a:r>
            <a:endParaRPr lang="hu-HU" dirty="0" smtClean="0"/>
          </a:p>
          <a:p>
            <a:pPr>
              <a:defRPr/>
            </a:pPr>
            <a:endParaRPr lang="hu-HU" dirty="0" smtClean="0"/>
          </a:p>
          <a:p>
            <a:pPr>
              <a:defRPr/>
            </a:pPr>
            <a:r>
              <a:rPr lang="hu-HU" dirty="0" err="1" smtClean="0"/>
              <a:t>Affarent</a:t>
            </a:r>
            <a:r>
              <a:rPr lang="hu-HU" dirty="0" smtClean="0"/>
              <a:t> </a:t>
            </a:r>
            <a:r>
              <a:rPr lang="hu-HU" dirty="0" err="1" smtClean="0"/>
              <a:t>coupling</a:t>
            </a:r>
            <a:r>
              <a:rPr lang="hu-HU" dirty="0" smtClean="0"/>
              <a:t>: </a:t>
            </a:r>
          </a:p>
          <a:p>
            <a:pPr marL="171450" indent="-171450">
              <a:buFont typeface="Arial" charset="0"/>
              <a:buChar char="•"/>
              <a:defRPr/>
            </a:pPr>
            <a:r>
              <a:rPr lang="hu-HU" dirty="0" err="1" smtClean="0"/>
              <a:t>Numbers</a:t>
            </a:r>
            <a:r>
              <a:rPr lang="hu-HU" dirty="0" smtClean="0"/>
              <a:t> of </a:t>
            </a:r>
            <a:r>
              <a:rPr lang="hu-HU" dirty="0" err="1" smtClean="0"/>
              <a:t>classes</a:t>
            </a:r>
            <a:r>
              <a:rPr lang="hu-HU" dirty="0" smtClean="0"/>
              <a:t> </a:t>
            </a:r>
            <a:r>
              <a:rPr lang="hu-HU" dirty="0" err="1" smtClean="0"/>
              <a:t>outside</a:t>
            </a:r>
            <a:r>
              <a:rPr lang="hu-HU" dirty="0" smtClean="0"/>
              <a:t> </a:t>
            </a:r>
            <a:r>
              <a:rPr lang="hu-HU" dirty="0" err="1" smtClean="0"/>
              <a:t>of</a:t>
            </a:r>
            <a:r>
              <a:rPr lang="hu-HU" dirty="0" smtClean="0"/>
              <a:t> </a:t>
            </a:r>
            <a:r>
              <a:rPr lang="hu-HU" dirty="0" err="1" smtClean="0"/>
              <a:t>this</a:t>
            </a:r>
            <a:r>
              <a:rPr lang="hu-HU" dirty="0" smtClean="0"/>
              <a:t> </a:t>
            </a:r>
            <a:r>
              <a:rPr lang="hu-HU" dirty="0" err="1" smtClean="0"/>
              <a:t>package</a:t>
            </a:r>
            <a:r>
              <a:rPr lang="hu-HU" dirty="0" smtClean="0"/>
              <a:t> </a:t>
            </a:r>
            <a:r>
              <a:rPr lang="hu-HU" dirty="0" err="1" smtClean="0"/>
              <a:t>that</a:t>
            </a:r>
            <a:r>
              <a:rPr lang="hu-HU" dirty="0" smtClean="0"/>
              <a:t> </a:t>
            </a:r>
            <a:r>
              <a:rPr lang="hu-HU" dirty="0" err="1" smtClean="0"/>
              <a:t>depend</a:t>
            </a:r>
            <a:r>
              <a:rPr lang="hu-HU" dirty="0" smtClean="0"/>
              <a:t> </a:t>
            </a:r>
            <a:r>
              <a:rPr lang="hu-HU" dirty="0" err="1" smtClean="0"/>
              <a:t>on</a:t>
            </a:r>
            <a:r>
              <a:rPr lang="hu-HU" dirty="0" smtClean="0"/>
              <a:t> </a:t>
            </a:r>
            <a:r>
              <a:rPr lang="hu-HU" dirty="0" err="1" smtClean="0"/>
              <a:t>classes</a:t>
            </a:r>
            <a:r>
              <a:rPr lang="hu-HU" dirty="0" smtClean="0"/>
              <a:t> </a:t>
            </a:r>
            <a:r>
              <a:rPr lang="hu-HU" dirty="0" err="1" smtClean="0"/>
              <a:t>within</a:t>
            </a:r>
            <a:r>
              <a:rPr lang="hu-HU" dirty="0" smtClean="0"/>
              <a:t> </a:t>
            </a:r>
            <a:r>
              <a:rPr lang="hu-HU" dirty="0" err="1" smtClean="0"/>
              <a:t>this</a:t>
            </a:r>
            <a:r>
              <a:rPr lang="hu-HU" dirty="0" smtClean="0"/>
              <a:t> </a:t>
            </a:r>
            <a:r>
              <a:rPr lang="hu-HU" dirty="0" err="1" smtClean="0"/>
              <a:t>package</a:t>
            </a:r>
            <a:endParaRPr lang="hu-HU" dirty="0" smtClean="0"/>
          </a:p>
          <a:p>
            <a:pPr marL="171450" indent="-171450">
              <a:buFont typeface="Arial" charset="0"/>
              <a:buChar char="•"/>
              <a:defRPr/>
            </a:pPr>
            <a:endParaRPr lang="hu-HU" dirty="0" smtClean="0"/>
          </a:p>
          <a:p>
            <a:pPr>
              <a:defRPr/>
            </a:pPr>
            <a:r>
              <a:rPr lang="hu-HU" dirty="0" err="1" smtClean="0"/>
              <a:t>Efferent</a:t>
            </a:r>
            <a:r>
              <a:rPr lang="hu-HU" dirty="0" smtClean="0"/>
              <a:t> </a:t>
            </a:r>
            <a:r>
              <a:rPr lang="hu-HU" dirty="0" err="1" smtClean="0"/>
              <a:t>coupling</a:t>
            </a:r>
            <a:r>
              <a:rPr lang="hu-HU" dirty="0" smtClean="0"/>
              <a:t>: </a:t>
            </a:r>
          </a:p>
          <a:p>
            <a:pPr marL="171450" indent="-171450">
              <a:buFont typeface="Arial" charset="0"/>
              <a:buChar char="•"/>
              <a:defRPr/>
            </a:pPr>
            <a:r>
              <a:rPr lang="hu-HU" dirty="0" err="1" smtClean="0"/>
              <a:t>Numbers</a:t>
            </a:r>
            <a:r>
              <a:rPr lang="hu-HU" dirty="0" smtClean="0"/>
              <a:t> of </a:t>
            </a:r>
            <a:r>
              <a:rPr lang="hu-HU" dirty="0" err="1" smtClean="0"/>
              <a:t>classes</a:t>
            </a:r>
            <a:r>
              <a:rPr lang="hu-HU" dirty="0" smtClean="0"/>
              <a:t> </a:t>
            </a:r>
            <a:r>
              <a:rPr lang="hu-HU" dirty="0" err="1" smtClean="0"/>
              <a:t>inside</a:t>
            </a:r>
            <a:r>
              <a:rPr lang="hu-HU" dirty="0" smtClean="0"/>
              <a:t> </a:t>
            </a:r>
            <a:r>
              <a:rPr lang="hu-HU" dirty="0" err="1" smtClean="0"/>
              <a:t>of</a:t>
            </a:r>
            <a:r>
              <a:rPr lang="hu-HU" dirty="0" smtClean="0"/>
              <a:t> </a:t>
            </a:r>
            <a:r>
              <a:rPr lang="hu-HU" dirty="0" err="1" smtClean="0"/>
              <a:t>this</a:t>
            </a:r>
            <a:r>
              <a:rPr lang="hu-HU" dirty="0" smtClean="0"/>
              <a:t> </a:t>
            </a:r>
            <a:r>
              <a:rPr lang="hu-HU" dirty="0" err="1" smtClean="0"/>
              <a:t>package</a:t>
            </a:r>
            <a:r>
              <a:rPr lang="hu-HU" dirty="0" smtClean="0"/>
              <a:t> </a:t>
            </a:r>
            <a:r>
              <a:rPr lang="hu-HU" dirty="0" err="1" smtClean="0"/>
              <a:t>that</a:t>
            </a:r>
            <a:r>
              <a:rPr lang="hu-HU" dirty="0" smtClean="0"/>
              <a:t> </a:t>
            </a:r>
            <a:r>
              <a:rPr lang="hu-HU" dirty="0" err="1" smtClean="0"/>
              <a:t>depend</a:t>
            </a:r>
            <a:r>
              <a:rPr lang="hu-HU" dirty="0" smtClean="0"/>
              <a:t> </a:t>
            </a:r>
            <a:r>
              <a:rPr lang="hu-HU" dirty="0" err="1" smtClean="0"/>
              <a:t>on</a:t>
            </a:r>
            <a:r>
              <a:rPr lang="hu-HU" dirty="0" smtClean="0"/>
              <a:t> </a:t>
            </a:r>
            <a:r>
              <a:rPr lang="hu-HU" dirty="0" err="1" smtClean="0"/>
              <a:t>classes</a:t>
            </a:r>
            <a:r>
              <a:rPr lang="hu-HU" dirty="0" smtClean="0"/>
              <a:t> </a:t>
            </a:r>
            <a:r>
              <a:rPr lang="hu-HU" dirty="0" err="1" smtClean="0"/>
              <a:t>outside</a:t>
            </a:r>
            <a:r>
              <a:rPr lang="hu-HU" dirty="0" smtClean="0"/>
              <a:t> </a:t>
            </a:r>
            <a:r>
              <a:rPr lang="hu-HU" dirty="0" err="1" smtClean="0"/>
              <a:t>this</a:t>
            </a:r>
            <a:r>
              <a:rPr lang="hu-HU" dirty="0" smtClean="0"/>
              <a:t> </a:t>
            </a:r>
            <a:r>
              <a:rPr lang="hu-HU" dirty="0" err="1" smtClean="0"/>
              <a:t>package</a:t>
            </a:r>
            <a:endParaRPr lang="hu-HU" dirty="0" smtClean="0"/>
          </a:p>
          <a:p>
            <a:pPr marL="171450" indent="-171450">
              <a:buFont typeface="Arial" charset="0"/>
              <a:buChar char="•"/>
              <a:defRPr/>
            </a:pPr>
            <a:endParaRPr lang="hu-HU" dirty="0" smtClean="0"/>
          </a:p>
          <a:p>
            <a:pPr>
              <a:buFont typeface="Arial" charset="0"/>
              <a:buNone/>
              <a:defRPr/>
            </a:pPr>
            <a:r>
              <a:rPr lang="hu-HU" dirty="0" smtClean="0"/>
              <a:t>I = 1 </a:t>
            </a:r>
            <a:r>
              <a:rPr lang="hu-HU" dirty="0" err="1" smtClean="0"/>
              <a:t>max</a:t>
            </a:r>
            <a:r>
              <a:rPr lang="hu-HU" dirty="0" smtClean="0"/>
              <a:t> </a:t>
            </a:r>
            <a:r>
              <a:rPr lang="hu-HU" dirty="0" err="1" smtClean="0"/>
              <a:t>instable</a:t>
            </a:r>
            <a:r>
              <a:rPr lang="hu-HU" dirty="0" smtClean="0"/>
              <a:t> </a:t>
            </a:r>
            <a:r>
              <a:rPr lang="hu-HU" dirty="0" err="1" smtClean="0"/>
              <a:t>package</a:t>
            </a:r>
            <a:endParaRPr lang="hu-HU" dirty="0" smtClean="0"/>
          </a:p>
          <a:p>
            <a:pPr>
              <a:buFont typeface="Arial" charset="0"/>
              <a:buNone/>
              <a:defRPr/>
            </a:pPr>
            <a:r>
              <a:rPr lang="hu-HU" dirty="0" smtClean="0"/>
              <a:t>I = 0 </a:t>
            </a:r>
            <a:r>
              <a:rPr lang="hu-HU" dirty="0" err="1" smtClean="0"/>
              <a:t>max</a:t>
            </a:r>
            <a:r>
              <a:rPr lang="hu-HU" dirty="0" smtClean="0"/>
              <a:t> </a:t>
            </a:r>
            <a:r>
              <a:rPr lang="hu-HU" dirty="0" err="1" smtClean="0"/>
              <a:t>stable</a:t>
            </a:r>
            <a:r>
              <a:rPr lang="hu-HU" dirty="0" smtClean="0"/>
              <a:t> </a:t>
            </a:r>
            <a:r>
              <a:rPr lang="hu-HU" dirty="0" err="1" smtClean="0"/>
              <a:t>package</a:t>
            </a:r>
            <a:endParaRPr lang="hu-HU" dirty="0" smtClean="0"/>
          </a:p>
          <a:p>
            <a:pPr marL="171450" indent="-171450">
              <a:buFont typeface="Arial" charset="0"/>
              <a:buChar char="•"/>
              <a:defRPr/>
            </a:pPr>
            <a:endParaRPr lang="hu-HU" dirty="0"/>
          </a:p>
        </p:txBody>
      </p:sp>
      <p:sp>
        <p:nvSpPr>
          <p:cNvPr id="57348" name="Dia számának helye 3"/>
          <p:cNvSpPr>
            <a:spLocks noGrp="1"/>
          </p:cNvSpPr>
          <p:nvPr>
            <p:ph type="sldNum" sz="quarter" idx="5"/>
          </p:nvPr>
        </p:nvSpPr>
        <p:spPr>
          <a:noFill/>
        </p:spPr>
        <p:txBody>
          <a:bodyPr/>
          <a:lstStyle/>
          <a:p>
            <a:fld id="{CEAE1910-5DE8-48F0-B568-15B2985B8AC0}" type="slidenum">
              <a:rPr lang="ru-RU" smtClean="0"/>
              <a:pPr/>
              <a:t>32</a:t>
            </a:fld>
            <a:endParaRPr lang="ru-RU" smtClean="0"/>
          </a:p>
        </p:txBody>
      </p:sp>
    </p:spTree>
    <p:extLst>
      <p:ext uri="{BB962C8B-B14F-4D97-AF65-F5344CB8AC3E}">
        <p14:creationId xmlns:p14="http://schemas.microsoft.com/office/powerpoint/2010/main" val="34494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iakép helye 1"/>
          <p:cNvSpPr>
            <a:spLocks noGrp="1" noRot="1" noChangeAspect="1" noTextEdit="1"/>
          </p:cNvSpPr>
          <p:nvPr>
            <p:ph type="sldImg"/>
          </p:nvPr>
        </p:nvSpPr>
        <p:spPr>
          <a:ln/>
        </p:spPr>
      </p:sp>
      <p:sp>
        <p:nvSpPr>
          <p:cNvPr id="43011" name="Jegyzetek helye 2"/>
          <p:cNvSpPr>
            <a:spLocks noGrp="1"/>
          </p:cNvSpPr>
          <p:nvPr>
            <p:ph type="body" idx="1"/>
          </p:nvPr>
        </p:nvSpPr>
        <p:spPr>
          <a:noFill/>
          <a:ln/>
        </p:spPr>
        <p:txBody>
          <a:bodyPr/>
          <a:lstStyle/>
          <a:p>
            <a:endParaRPr lang="hu-HU" smtClean="0">
              <a:solidFill>
                <a:srgbClr val="FF0000"/>
              </a:solidFill>
            </a:endParaRPr>
          </a:p>
        </p:txBody>
      </p:sp>
      <p:sp>
        <p:nvSpPr>
          <p:cNvPr id="43012" name="Dia számának helye 3"/>
          <p:cNvSpPr>
            <a:spLocks noGrp="1"/>
          </p:cNvSpPr>
          <p:nvPr>
            <p:ph type="sldNum" sz="quarter" idx="5"/>
          </p:nvPr>
        </p:nvSpPr>
        <p:spPr>
          <a:noFill/>
        </p:spPr>
        <p:txBody>
          <a:bodyPr/>
          <a:lstStyle/>
          <a:p>
            <a:fld id="{1B07D3E5-4A8D-4508-B98F-C5A51DEF0584}" type="slidenum">
              <a:rPr lang="ru-RU" smtClean="0"/>
              <a:pPr/>
              <a:t>6</a:t>
            </a:fld>
            <a:endParaRPr lang="ru-RU" smtClean="0"/>
          </a:p>
        </p:txBody>
      </p:sp>
    </p:spTree>
    <p:extLst>
      <p:ext uri="{BB962C8B-B14F-4D97-AF65-F5344CB8AC3E}">
        <p14:creationId xmlns:p14="http://schemas.microsoft.com/office/powerpoint/2010/main" val="53479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marL="228600" indent="-228600" eaLnBrk="1" hangingPunct="1">
              <a:lnSpc>
                <a:spcPct val="80000"/>
              </a:lnSpc>
              <a:defRPr/>
            </a:pPr>
            <a:r>
              <a:rPr lang="en-US" b="1" dirty="0" smtClean="0">
                <a:latin typeface="Arial" pitchFamily="34" charset="0"/>
              </a:rPr>
              <a:t>Encapsulation - Information hiding</a:t>
            </a:r>
          </a:p>
          <a:p>
            <a:pPr marL="228600" indent="-228600" eaLnBrk="1" hangingPunct="1">
              <a:lnSpc>
                <a:spcPct val="80000"/>
              </a:lnSpc>
              <a:defRPr/>
            </a:pPr>
            <a:r>
              <a:rPr lang="en-US" dirty="0" smtClean="0">
                <a:latin typeface="Arial" pitchFamily="34" charset="0"/>
              </a:rPr>
              <a:t>„Tell, don’t ask” principle:</a:t>
            </a:r>
          </a:p>
          <a:p>
            <a:pPr marL="228600" indent="-228600" eaLnBrk="1" hangingPunct="1">
              <a:lnSpc>
                <a:spcPct val="80000"/>
              </a:lnSpc>
              <a:buFontTx/>
              <a:buChar char="•"/>
              <a:defRPr/>
            </a:pPr>
            <a:r>
              <a:rPr lang="en-US" dirty="0" smtClean="0">
                <a:latin typeface="Arial" pitchFamily="34" charset="0"/>
              </a:rPr>
              <a:t>Clients of a class should not directly access or modify its internal state, instead they tell the objects what operation to perform.</a:t>
            </a:r>
          </a:p>
          <a:p>
            <a:pPr marL="228600" indent="-228600" eaLnBrk="1" hangingPunct="1">
              <a:lnSpc>
                <a:spcPct val="80000"/>
              </a:lnSpc>
              <a:buFontTx/>
              <a:buChar char="•"/>
              <a:defRPr/>
            </a:pPr>
            <a:r>
              <a:rPr lang="en-US" dirty="0" smtClean="0">
                <a:latin typeface="Arial" pitchFamily="34" charset="0"/>
              </a:rPr>
              <a:t>This way the clients do not depend on the implementation of the state and/or the objects' relations.</a:t>
            </a:r>
            <a:endParaRPr lang="hu-HU" dirty="0" smtClean="0">
              <a:latin typeface="Arial" pitchFamily="34" charset="0"/>
            </a:endParaRPr>
          </a:p>
          <a:p>
            <a:pPr marL="228600" indent="-228600" eaLnBrk="1" hangingPunct="1">
              <a:lnSpc>
                <a:spcPct val="80000"/>
              </a:lnSpc>
              <a:buFontTx/>
              <a:buChar char="•"/>
              <a:defRPr/>
            </a:pPr>
            <a:r>
              <a:rPr lang="en-US" i="1" dirty="0" smtClean="0"/>
              <a:t>Procedural code gets information then makes decisions. Object-oriented code tells objects to do things. </a:t>
            </a:r>
            <a:endParaRPr lang="hu-HU" i="1" dirty="0" smtClean="0"/>
          </a:p>
          <a:p>
            <a:pPr marL="228600" indent="-228600" eaLnBrk="1" hangingPunct="1">
              <a:lnSpc>
                <a:spcPct val="80000"/>
              </a:lnSpc>
              <a:buFontTx/>
              <a:buChar char="•"/>
              <a:defRPr/>
            </a:pPr>
            <a:endParaRPr lang="hu-HU" b="1" dirty="0" smtClean="0"/>
          </a:p>
          <a:p>
            <a:pPr eaLnBrk="1" hangingPunct="1">
              <a:lnSpc>
                <a:spcPct val="80000"/>
              </a:lnSpc>
              <a:defRPr/>
            </a:pPr>
            <a:r>
              <a:rPr lang="hu-HU" b="1" dirty="0" err="1" smtClean="0"/>
              <a:t>Information</a:t>
            </a:r>
            <a:r>
              <a:rPr lang="hu-HU" b="1" dirty="0" smtClean="0"/>
              <a:t> </a:t>
            </a:r>
            <a:r>
              <a:rPr lang="hu-HU" b="1" dirty="0" err="1" smtClean="0"/>
              <a:t>hiding</a:t>
            </a:r>
            <a:endParaRPr lang="hu-HU" b="1" dirty="0" smtClean="0"/>
          </a:p>
          <a:p>
            <a:pPr marL="171450" indent="-171450" eaLnBrk="1" hangingPunct="1">
              <a:lnSpc>
                <a:spcPct val="80000"/>
              </a:lnSpc>
              <a:buFont typeface="Arial" pitchFamily="34" charset="0"/>
              <a:buChar char="•"/>
              <a:defRPr/>
            </a:pPr>
            <a:r>
              <a:rPr lang="en-US" dirty="0" smtClean="0"/>
              <a:t>hiding of critical design decision</a:t>
            </a:r>
            <a:r>
              <a:rPr lang="hu-HU" dirty="0" smtClean="0"/>
              <a:t>, </a:t>
            </a:r>
            <a:r>
              <a:rPr lang="hu-HU" dirty="0" err="1" smtClean="0"/>
              <a:t>e.g</a:t>
            </a:r>
            <a:r>
              <a:rPr lang="hu-HU" dirty="0" smtClean="0"/>
              <a:t>. </a:t>
            </a:r>
            <a:r>
              <a:rPr lang="hu-HU" dirty="0" err="1" smtClean="0"/>
              <a:t>data</a:t>
            </a:r>
            <a:r>
              <a:rPr lang="hu-HU" dirty="0" smtClean="0"/>
              <a:t> </a:t>
            </a:r>
            <a:r>
              <a:rPr lang="hu-HU" dirty="0" err="1" smtClean="0"/>
              <a:t>structure</a:t>
            </a:r>
            <a:endParaRPr lang="hu-HU" b="1" dirty="0" smtClean="0"/>
          </a:p>
          <a:p>
            <a:pPr eaLnBrk="1" hangingPunct="1">
              <a:lnSpc>
                <a:spcPct val="80000"/>
              </a:lnSpc>
              <a:defRPr/>
            </a:pPr>
            <a:endParaRPr lang="hu-HU" b="1" dirty="0" smtClean="0"/>
          </a:p>
          <a:p>
            <a:pPr eaLnBrk="1" hangingPunct="1">
              <a:lnSpc>
                <a:spcPct val="80000"/>
              </a:lnSpc>
              <a:defRPr/>
            </a:pPr>
            <a:r>
              <a:rPr lang="hu-HU" b="1" dirty="0" err="1" smtClean="0"/>
              <a:t>Encapsulation</a:t>
            </a:r>
            <a:endParaRPr lang="hu-HU" b="1" dirty="0" smtClean="0"/>
          </a:p>
          <a:p>
            <a:pPr marL="171450" indent="-171450" eaLnBrk="1" hangingPunct="1">
              <a:lnSpc>
                <a:spcPct val="80000"/>
              </a:lnSpc>
              <a:buFont typeface="Arial" pitchFamily="34" charset="0"/>
              <a:buChar char="•"/>
              <a:defRPr/>
            </a:pPr>
            <a:r>
              <a:rPr lang="en-US" dirty="0" smtClean="0"/>
              <a:t>The language facility that bundles data with the operations that perform on that data is encapsulation.</a:t>
            </a:r>
            <a:endParaRPr lang="hu-HU" b="1" dirty="0" smtClean="0"/>
          </a:p>
          <a:p>
            <a:pPr eaLnBrk="1" hangingPunct="1">
              <a:lnSpc>
                <a:spcPct val="80000"/>
              </a:lnSpc>
              <a:defRPr/>
            </a:pPr>
            <a:endParaRPr lang="hu-HU" b="1" dirty="0" smtClean="0"/>
          </a:p>
          <a:p>
            <a:pPr eaLnBrk="1" hangingPunct="1">
              <a:lnSpc>
                <a:spcPct val="80000"/>
              </a:lnSpc>
              <a:defRPr/>
            </a:pPr>
            <a:r>
              <a:rPr lang="en-US" b="1" dirty="0" smtClean="0"/>
              <a:t>Why getter and setter methods are evil</a:t>
            </a:r>
          </a:p>
          <a:p>
            <a:pPr marL="685800" lvl="1" indent="-228600" eaLnBrk="1" hangingPunct="1">
              <a:lnSpc>
                <a:spcPct val="80000"/>
              </a:lnSpc>
              <a:buFontTx/>
              <a:buChar char="•"/>
              <a:defRPr/>
            </a:pPr>
            <a:r>
              <a:rPr lang="en-US" dirty="0" smtClean="0">
                <a:latin typeface="Arial" pitchFamily="34" charset="0"/>
              </a:rPr>
              <a:t>http://www.javaworld.com/javaworld/jw-09-2003/jw-0905-toolbox.html?page=3</a:t>
            </a:r>
          </a:p>
          <a:p>
            <a:pPr>
              <a:defRPr/>
            </a:pPr>
            <a:r>
              <a:rPr lang="hu-HU" b="1" dirty="0" err="1" smtClean="0"/>
              <a:t>GetterEradicator</a:t>
            </a:r>
            <a:endParaRPr lang="hu-HU" b="1" dirty="0" smtClean="0"/>
          </a:p>
          <a:p>
            <a:pPr marL="628650" lvl="1" indent="-171450">
              <a:buFont typeface="Arial" pitchFamily="34" charset="0"/>
              <a:buChar char="•"/>
              <a:defRPr/>
            </a:pPr>
            <a:r>
              <a:rPr lang="hu-HU" dirty="0" smtClean="0"/>
              <a:t>http://martinfowler.com/bliki/GetterEradicator.html</a:t>
            </a:r>
          </a:p>
          <a:p>
            <a:pPr>
              <a:defRPr/>
            </a:pPr>
            <a:r>
              <a:rPr lang="hu-HU" b="1" dirty="0" err="1" smtClean="0"/>
              <a:t>Getters</a:t>
            </a:r>
            <a:r>
              <a:rPr lang="hu-HU" b="1" dirty="0" smtClean="0"/>
              <a:t> and </a:t>
            </a:r>
            <a:r>
              <a:rPr lang="hu-HU" b="1" dirty="0" err="1" smtClean="0"/>
              <a:t>setters</a:t>
            </a:r>
            <a:r>
              <a:rPr lang="hu-HU" b="1" dirty="0" smtClean="0"/>
              <a:t> </a:t>
            </a:r>
            <a:r>
              <a:rPr lang="hu-HU" b="1" dirty="0" err="1" smtClean="0"/>
              <a:t>bad</a:t>
            </a:r>
            <a:r>
              <a:rPr lang="hu-HU" b="1" dirty="0" smtClean="0"/>
              <a:t> design</a:t>
            </a:r>
          </a:p>
          <a:p>
            <a:pPr marL="628650" lvl="1" indent="-171450">
              <a:buFont typeface="Arial" pitchFamily="34" charset="0"/>
              <a:buChar char="•"/>
              <a:defRPr/>
            </a:pPr>
            <a:r>
              <a:rPr lang="hu-HU" dirty="0" smtClean="0"/>
              <a:t>http://artur.ejsmont.org/blog/content/why-are-setters-and-getters-bad-for-object-oriented-design</a:t>
            </a:r>
          </a:p>
          <a:p>
            <a:pPr>
              <a:defRPr/>
            </a:pPr>
            <a:endParaRPr lang="hu-HU" b="1" dirty="0" smtClean="0"/>
          </a:p>
          <a:p>
            <a:pPr>
              <a:defRPr/>
            </a:pPr>
            <a:r>
              <a:rPr lang="hu-HU" b="1" dirty="0" err="1" smtClean="0"/>
              <a:t>Example</a:t>
            </a:r>
            <a:r>
              <a:rPr lang="hu-HU" b="1" dirty="0" smtClean="0"/>
              <a:t>:</a:t>
            </a:r>
          </a:p>
          <a:p>
            <a:pPr>
              <a:defRPr/>
            </a:pPr>
            <a:r>
              <a:rPr lang="en-US" dirty="0" smtClean="0"/>
              <a:t>A common use of information hiding is to hide the physical storage layout for data so that if it is changed, the change is restricted to a small subset of the total program. For example, if a three-dimensional point (</a:t>
            </a:r>
            <a:r>
              <a:rPr lang="en-US" i="1" dirty="0" err="1" smtClean="0"/>
              <a:t>x</a:t>
            </a:r>
            <a:r>
              <a:rPr lang="en-US" dirty="0" err="1" smtClean="0"/>
              <a:t>,</a:t>
            </a:r>
            <a:r>
              <a:rPr lang="en-US" i="1" dirty="0" err="1" smtClean="0"/>
              <a:t>y</a:t>
            </a:r>
            <a:r>
              <a:rPr lang="en-US" dirty="0" err="1" smtClean="0"/>
              <a:t>,</a:t>
            </a:r>
            <a:r>
              <a:rPr lang="en-US" i="1" dirty="0" err="1" smtClean="0"/>
              <a:t>z</a:t>
            </a:r>
            <a:r>
              <a:rPr lang="en-US" dirty="0" smtClean="0"/>
              <a:t>) is represented in a program with three </a:t>
            </a:r>
            <a:r>
              <a:rPr lang="en-US" dirty="0" smtClean="0">
                <a:hlinkClick r:id="rId3" tooltip="Floating point"/>
              </a:rPr>
              <a:t>floating point</a:t>
            </a:r>
            <a:r>
              <a:rPr lang="en-US" dirty="0" smtClean="0"/>
              <a:t> </a:t>
            </a:r>
            <a:r>
              <a:rPr lang="en-US" dirty="0" smtClean="0">
                <a:hlinkClick r:id="rId4" tooltip="Scalar (computing)"/>
              </a:rPr>
              <a:t>scalar</a:t>
            </a:r>
            <a:r>
              <a:rPr lang="en-US" dirty="0" smtClean="0"/>
              <a:t> variables and later, the representation is changed to a single </a:t>
            </a:r>
            <a:r>
              <a:rPr lang="en-US" dirty="0" smtClean="0">
                <a:hlinkClick r:id="rId5" tooltip="Array data structure"/>
              </a:rPr>
              <a:t>array</a:t>
            </a:r>
            <a:r>
              <a:rPr lang="en-US" dirty="0" smtClean="0"/>
              <a:t> variable of size three, a module designed with information hiding in mind would protect the remainder of the program from such a change.</a:t>
            </a:r>
            <a:endParaRPr lang="hu-HU" dirty="0" smtClean="0"/>
          </a:p>
          <a:p>
            <a:pPr>
              <a:defRPr/>
            </a:pPr>
            <a:endParaRPr lang="hu-HU" dirty="0" smtClean="0"/>
          </a:p>
          <a:p>
            <a:pPr>
              <a:defRPr/>
            </a:pPr>
            <a:r>
              <a:rPr lang="hu-HU" b="1" dirty="0" err="1" smtClean="0"/>
              <a:t>Example</a:t>
            </a:r>
            <a:r>
              <a:rPr lang="hu-HU" b="1" dirty="0" smtClean="0"/>
              <a:t> 2</a:t>
            </a:r>
          </a:p>
          <a:p>
            <a:pPr>
              <a:defRPr/>
            </a:pPr>
            <a:r>
              <a:rPr lang="en-US" dirty="0" smtClean="0"/>
              <a:t>For instance, a car manufacturer may have a luxury version of the car as well as a standard version. The luxury version comes with a more powerful engine than the standard version. The </a:t>
            </a:r>
            <a:r>
              <a:rPr lang="en-US" dirty="0" smtClean="0">
                <a:hlinkClick r:id="rId6" tooltip="Engineer"/>
              </a:rPr>
              <a:t>engineers</a:t>
            </a:r>
            <a:r>
              <a:rPr lang="en-US" dirty="0" smtClean="0"/>
              <a:t> designing the two different car engines, one for the luxury version and one for the standard version, provide the same interface for both engines. Both engines fit into the engine bay of the car which is the same between both versions. Both engines fit the same transmission, the same engine mounts, and the same controls. The differences in the engines are that the more powerful luxury version has a larger displacement with a fuel injection system that is programmed to provide the fuel air mixture that the larger displacement engine requires.</a:t>
            </a:r>
            <a:endParaRPr lang="hu-HU" dirty="0" smtClean="0"/>
          </a:p>
          <a:p>
            <a:pPr>
              <a:defRPr/>
            </a:pPr>
            <a:endParaRPr lang="hu-HU" dirty="0" smtClean="0"/>
          </a:p>
          <a:p>
            <a:pPr>
              <a:defRPr/>
            </a:pPr>
            <a:endParaRPr lang="hu-HU" dirty="0" smtClean="0"/>
          </a:p>
          <a:p>
            <a:pPr>
              <a:defRPr/>
            </a:pPr>
            <a:r>
              <a:rPr lang="hu-HU" b="1" dirty="0" err="1" smtClean="0"/>
              <a:t>Question</a:t>
            </a:r>
            <a:r>
              <a:rPr lang="hu-HU" b="1" dirty="0" smtClean="0"/>
              <a:t> 1:</a:t>
            </a:r>
          </a:p>
          <a:p>
            <a:pPr>
              <a:defRPr/>
            </a:pPr>
            <a:r>
              <a:rPr lang="en-US" dirty="0" smtClean="0"/>
              <a:t>Can you make massive changes to a class definition—even throw out the whole thing and replace it with a completely different implementation—without impacting any of the code that uses that class's objects? This sort of modularization is the central premise of object orientation and makes maintenance much easier.</a:t>
            </a:r>
            <a:endParaRPr lang="en-US" dirty="0"/>
          </a:p>
        </p:txBody>
      </p:sp>
      <p:sp>
        <p:nvSpPr>
          <p:cNvPr id="44036" name="Slide Number Placeholder 3"/>
          <p:cNvSpPr>
            <a:spLocks noGrp="1"/>
          </p:cNvSpPr>
          <p:nvPr>
            <p:ph type="sldNum" sz="quarter" idx="5"/>
          </p:nvPr>
        </p:nvSpPr>
        <p:spPr>
          <a:noFill/>
        </p:spPr>
        <p:txBody>
          <a:bodyPr/>
          <a:lstStyle/>
          <a:p>
            <a:fld id="{E0606DA2-A3B0-4DB9-87E1-E37C7BAB6889}" type="slidenum">
              <a:rPr lang="ru-RU" smtClean="0"/>
              <a:pPr/>
              <a:t>7</a:t>
            </a:fld>
            <a:endParaRPr lang="ru-RU" smtClean="0"/>
          </a:p>
        </p:txBody>
      </p:sp>
    </p:spTree>
    <p:extLst>
      <p:ext uri="{BB962C8B-B14F-4D97-AF65-F5344CB8AC3E}">
        <p14:creationId xmlns:p14="http://schemas.microsoft.com/office/powerpoint/2010/main" val="293205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marL="228600" indent="-228600" eaLnBrk="1" hangingPunct="1">
              <a:lnSpc>
                <a:spcPct val="80000"/>
              </a:lnSpc>
              <a:defRPr/>
            </a:pPr>
            <a:r>
              <a:rPr lang="en-US" b="1" dirty="0" smtClean="0">
                <a:latin typeface="Arial" pitchFamily="34" charset="0"/>
              </a:rPr>
              <a:t>Encapsulation - Information hiding</a:t>
            </a:r>
          </a:p>
          <a:p>
            <a:pPr marL="228600" indent="-228600" eaLnBrk="1" hangingPunct="1">
              <a:lnSpc>
                <a:spcPct val="80000"/>
              </a:lnSpc>
              <a:defRPr/>
            </a:pPr>
            <a:r>
              <a:rPr lang="en-US" dirty="0" smtClean="0">
                <a:latin typeface="Arial" pitchFamily="34" charset="0"/>
              </a:rPr>
              <a:t>„Tell, don’t ask” principle:</a:t>
            </a:r>
          </a:p>
          <a:p>
            <a:pPr marL="228600" indent="-228600" eaLnBrk="1" hangingPunct="1">
              <a:lnSpc>
                <a:spcPct val="80000"/>
              </a:lnSpc>
              <a:buFontTx/>
              <a:buChar char="•"/>
              <a:defRPr/>
            </a:pPr>
            <a:r>
              <a:rPr lang="en-US" dirty="0" smtClean="0">
                <a:latin typeface="Arial" pitchFamily="34" charset="0"/>
              </a:rPr>
              <a:t>Clients of a class should not directly access or modify its internal state, instead they tell the objects what operation to perform.</a:t>
            </a:r>
          </a:p>
          <a:p>
            <a:pPr marL="228600" indent="-228600" eaLnBrk="1" hangingPunct="1">
              <a:lnSpc>
                <a:spcPct val="80000"/>
              </a:lnSpc>
              <a:buFontTx/>
              <a:buChar char="•"/>
              <a:defRPr/>
            </a:pPr>
            <a:r>
              <a:rPr lang="en-US" dirty="0" smtClean="0">
                <a:latin typeface="Arial" pitchFamily="34" charset="0"/>
              </a:rPr>
              <a:t>This way the clients do not depend on the implementation of the state and/or the objects' relations.</a:t>
            </a:r>
            <a:endParaRPr lang="hu-HU" dirty="0" smtClean="0">
              <a:latin typeface="Arial" pitchFamily="34" charset="0"/>
            </a:endParaRPr>
          </a:p>
          <a:p>
            <a:pPr marL="228600" indent="-228600" eaLnBrk="1" hangingPunct="1">
              <a:lnSpc>
                <a:spcPct val="80000"/>
              </a:lnSpc>
              <a:buFontTx/>
              <a:buChar char="•"/>
              <a:defRPr/>
            </a:pPr>
            <a:r>
              <a:rPr lang="en-US" i="1" dirty="0" smtClean="0"/>
              <a:t>Procedural code gets information then makes decisions. Object-oriented code tells objects to do things. </a:t>
            </a:r>
            <a:endParaRPr lang="hu-HU" i="1" dirty="0" smtClean="0"/>
          </a:p>
          <a:p>
            <a:pPr marL="228600" indent="-228600" eaLnBrk="1" hangingPunct="1">
              <a:lnSpc>
                <a:spcPct val="80000"/>
              </a:lnSpc>
              <a:buFontTx/>
              <a:buChar char="•"/>
              <a:defRPr/>
            </a:pPr>
            <a:endParaRPr lang="hu-HU" b="1" dirty="0" smtClean="0"/>
          </a:p>
          <a:p>
            <a:pPr eaLnBrk="1" hangingPunct="1">
              <a:lnSpc>
                <a:spcPct val="80000"/>
              </a:lnSpc>
              <a:defRPr/>
            </a:pPr>
            <a:r>
              <a:rPr lang="en-US" b="1" dirty="0" smtClean="0"/>
              <a:t>Why getter and setter methods are evil</a:t>
            </a:r>
          </a:p>
          <a:p>
            <a:pPr marL="685800" lvl="1" indent="-228600" eaLnBrk="1" hangingPunct="1">
              <a:lnSpc>
                <a:spcPct val="80000"/>
              </a:lnSpc>
              <a:buFontTx/>
              <a:buChar char="•"/>
              <a:defRPr/>
            </a:pPr>
            <a:r>
              <a:rPr lang="en-US" dirty="0" smtClean="0">
                <a:latin typeface="Arial" pitchFamily="34" charset="0"/>
              </a:rPr>
              <a:t>http://www.javaworld.com/javaworld/jw-09-2003/jw-0905-toolbox.html?page=3</a:t>
            </a:r>
          </a:p>
          <a:p>
            <a:pPr>
              <a:defRPr/>
            </a:pPr>
            <a:r>
              <a:rPr lang="hu-HU" b="1" dirty="0" err="1" smtClean="0"/>
              <a:t>GetterEradicator</a:t>
            </a:r>
            <a:endParaRPr lang="hu-HU" b="1" dirty="0" smtClean="0"/>
          </a:p>
          <a:p>
            <a:pPr marL="628650" lvl="1" indent="-171450">
              <a:buFont typeface="Arial" pitchFamily="34" charset="0"/>
              <a:buChar char="•"/>
              <a:defRPr/>
            </a:pPr>
            <a:r>
              <a:rPr lang="hu-HU" dirty="0" smtClean="0"/>
              <a:t>http://martinfowler.com/bliki/GetterEradicator.html</a:t>
            </a:r>
          </a:p>
          <a:p>
            <a:pPr>
              <a:defRPr/>
            </a:pPr>
            <a:r>
              <a:rPr lang="hu-HU" b="1" dirty="0" err="1" smtClean="0"/>
              <a:t>Getters</a:t>
            </a:r>
            <a:r>
              <a:rPr lang="hu-HU" b="1" dirty="0" smtClean="0"/>
              <a:t> and </a:t>
            </a:r>
            <a:r>
              <a:rPr lang="hu-HU" b="1" dirty="0" err="1" smtClean="0"/>
              <a:t>setters</a:t>
            </a:r>
            <a:r>
              <a:rPr lang="hu-HU" b="1" dirty="0" smtClean="0"/>
              <a:t> </a:t>
            </a:r>
            <a:r>
              <a:rPr lang="hu-HU" b="1" dirty="0" err="1" smtClean="0"/>
              <a:t>bad</a:t>
            </a:r>
            <a:r>
              <a:rPr lang="hu-HU" b="1" dirty="0" smtClean="0"/>
              <a:t> design</a:t>
            </a:r>
          </a:p>
          <a:p>
            <a:pPr marL="628650" lvl="1" indent="-171450">
              <a:buFont typeface="Arial" pitchFamily="34" charset="0"/>
              <a:buChar char="•"/>
              <a:defRPr/>
            </a:pPr>
            <a:r>
              <a:rPr lang="hu-HU" dirty="0" smtClean="0"/>
              <a:t>http://artur.ejsmont.org/blog/content/why-are-setters-and-getters-bad-for-object-oriented-design</a:t>
            </a:r>
          </a:p>
          <a:p>
            <a:pPr marL="628650" lvl="1" indent="-171450">
              <a:buFont typeface="Arial" pitchFamily="34" charset="0"/>
              <a:buChar char="•"/>
              <a:defRPr/>
            </a:pPr>
            <a:endParaRPr lang="hu-HU" dirty="0" smtClean="0"/>
          </a:p>
          <a:p>
            <a:pPr marL="0" lvl="0" indent="0">
              <a:buFont typeface="Arial" pitchFamily="34" charset="0"/>
              <a:buNone/>
              <a:defRPr/>
            </a:pPr>
            <a:r>
              <a:rPr lang="hu-HU" b="1" dirty="0" smtClean="0"/>
              <a:t>Performance is </a:t>
            </a:r>
            <a:r>
              <a:rPr lang="hu-HU" b="1" dirty="0" err="1" smtClean="0"/>
              <a:t>not</a:t>
            </a:r>
            <a:r>
              <a:rPr lang="hu-HU" b="1" dirty="0" smtClean="0"/>
              <a:t> a </a:t>
            </a:r>
            <a:r>
              <a:rPr lang="hu-HU" b="1" dirty="0" err="1" smtClean="0"/>
              <a:t>reason</a:t>
            </a:r>
            <a:r>
              <a:rPr lang="hu-HU" b="1" dirty="0" smtClean="0"/>
              <a:t> </a:t>
            </a:r>
            <a:r>
              <a:rPr lang="hu-HU" b="1" dirty="0" err="1" smtClean="0"/>
              <a:t>to</a:t>
            </a:r>
            <a:r>
              <a:rPr lang="hu-HU" b="1" dirty="0" smtClean="0"/>
              <a:t> </a:t>
            </a:r>
            <a:r>
              <a:rPr lang="hu-HU" b="1" dirty="0" err="1" smtClean="0"/>
              <a:t>avoid</a:t>
            </a:r>
            <a:r>
              <a:rPr lang="hu-HU" b="1" dirty="0" smtClean="0"/>
              <a:t> </a:t>
            </a:r>
            <a:r>
              <a:rPr lang="hu-HU" b="1" dirty="0" err="1" smtClean="0"/>
              <a:t>getters</a:t>
            </a:r>
            <a:r>
              <a:rPr lang="hu-HU" b="1" dirty="0" smtClean="0"/>
              <a:t>/</a:t>
            </a:r>
            <a:r>
              <a:rPr lang="hu-HU" b="1" dirty="0" err="1" smtClean="0"/>
              <a:t>setters</a:t>
            </a:r>
            <a:r>
              <a:rPr lang="hu-HU" b="1" dirty="0" smtClean="0"/>
              <a:t>!!</a:t>
            </a:r>
          </a:p>
          <a:p>
            <a:pPr marL="0" lvl="0" indent="0">
              <a:buFont typeface="Arial" pitchFamily="34" charset="0"/>
              <a:buNone/>
              <a:defRPr/>
            </a:pPr>
            <a:endParaRPr lang="hu-HU" b="1" dirty="0" smtClean="0"/>
          </a:p>
          <a:p>
            <a:pPr>
              <a:defRPr/>
            </a:pPr>
            <a:r>
              <a:rPr lang="hu-HU" b="1" dirty="0" err="1" smtClean="0"/>
              <a:t>Example</a:t>
            </a:r>
            <a:r>
              <a:rPr lang="hu-HU" b="1" dirty="0" smtClean="0"/>
              <a:t>:</a:t>
            </a:r>
          </a:p>
          <a:p>
            <a:pPr marL="171450" indent="-171450">
              <a:buFont typeface="Arial" charset="0"/>
              <a:buChar char="•"/>
              <a:defRPr/>
            </a:pPr>
            <a:r>
              <a:rPr lang="hu-HU" dirty="0" err="1" smtClean="0"/>
              <a:t>money.getValue</a:t>
            </a:r>
            <a:r>
              <a:rPr lang="hu-HU" dirty="0" smtClean="0"/>
              <a:t>()</a:t>
            </a:r>
            <a:r>
              <a:rPr lang="hu-HU" baseline="0" dirty="0" smtClean="0"/>
              <a:t>  + money2.getValue()</a:t>
            </a:r>
          </a:p>
          <a:p>
            <a:pPr marL="171450" indent="-171450">
              <a:buFont typeface="Arial" charset="0"/>
              <a:buChar char="•"/>
              <a:defRPr/>
            </a:pPr>
            <a:r>
              <a:rPr lang="hu-HU" baseline="0" dirty="0" err="1" smtClean="0"/>
              <a:t>But</a:t>
            </a:r>
            <a:r>
              <a:rPr lang="hu-HU" baseline="0" dirty="0" smtClean="0"/>
              <a:t> </a:t>
            </a:r>
            <a:r>
              <a:rPr lang="hu-HU" baseline="0" dirty="0" err="1" smtClean="0"/>
              <a:t>later</a:t>
            </a:r>
            <a:r>
              <a:rPr lang="hu-HU" baseline="0" dirty="0" smtClean="0"/>
              <a:t> </a:t>
            </a:r>
            <a:r>
              <a:rPr lang="hu-HU" baseline="0" dirty="0" err="1" smtClean="0"/>
              <a:t>new</a:t>
            </a:r>
            <a:r>
              <a:rPr lang="hu-HU" baseline="0" dirty="0" smtClean="0"/>
              <a:t> </a:t>
            </a:r>
            <a:r>
              <a:rPr lang="hu-HU" baseline="0" dirty="0" err="1" smtClean="0"/>
              <a:t>currency</a:t>
            </a:r>
            <a:r>
              <a:rPr lang="hu-HU" baseline="0" dirty="0" smtClean="0"/>
              <a:t> is </a:t>
            </a:r>
            <a:r>
              <a:rPr lang="hu-HU" baseline="0" dirty="0" err="1" smtClean="0"/>
              <a:t>added</a:t>
            </a:r>
            <a:r>
              <a:rPr lang="hu-HU" baseline="0" dirty="0" smtClean="0"/>
              <a:t> </a:t>
            </a:r>
            <a:r>
              <a:rPr lang="hu-HU" baseline="0" dirty="0" err="1" smtClean="0"/>
              <a:t>to</a:t>
            </a:r>
            <a:r>
              <a:rPr lang="hu-HU" baseline="0" dirty="0" smtClean="0"/>
              <a:t> </a:t>
            </a:r>
            <a:r>
              <a:rPr lang="hu-HU" baseline="0" dirty="0" err="1" smtClean="0"/>
              <a:t>the</a:t>
            </a:r>
            <a:r>
              <a:rPr lang="hu-HU" baseline="0" dirty="0" smtClean="0"/>
              <a:t> </a:t>
            </a:r>
            <a:r>
              <a:rPr lang="hu-HU" baseline="0" dirty="0" err="1" smtClean="0"/>
              <a:t>system</a:t>
            </a:r>
            <a:endParaRPr lang="hu-HU" baseline="0" dirty="0" smtClean="0"/>
          </a:p>
          <a:p>
            <a:pPr marL="171450" indent="-171450">
              <a:buFont typeface="Arial" charset="0"/>
              <a:buChar char="•"/>
              <a:defRPr/>
            </a:pPr>
            <a:r>
              <a:rPr lang="hu-HU" baseline="0" dirty="0" err="1" smtClean="0"/>
              <a:t>Problem</a:t>
            </a:r>
            <a:r>
              <a:rPr lang="hu-HU" baseline="0" dirty="0" smtClean="0"/>
              <a:t>: </a:t>
            </a:r>
            <a:r>
              <a:rPr lang="hu-HU" baseline="0" dirty="0" err="1" smtClean="0"/>
              <a:t>money</a:t>
            </a:r>
            <a:r>
              <a:rPr lang="hu-HU" baseline="0" dirty="0" smtClean="0"/>
              <a:t>(</a:t>
            </a:r>
            <a:r>
              <a:rPr lang="hu-HU" baseline="0" dirty="0" err="1" smtClean="0"/>
              <a:t>huf</a:t>
            </a:r>
            <a:r>
              <a:rPr lang="hu-HU" baseline="0" dirty="0" smtClean="0"/>
              <a:t>).</a:t>
            </a:r>
            <a:r>
              <a:rPr lang="hu-HU" baseline="0" dirty="0" err="1" smtClean="0"/>
              <a:t>getValue</a:t>
            </a:r>
            <a:r>
              <a:rPr lang="hu-HU" baseline="0" dirty="0" smtClean="0"/>
              <a:t>() + </a:t>
            </a:r>
            <a:r>
              <a:rPr lang="hu-HU" baseline="0" dirty="0" err="1" smtClean="0"/>
              <a:t>money</a:t>
            </a:r>
            <a:r>
              <a:rPr lang="hu-HU" baseline="0" dirty="0" smtClean="0"/>
              <a:t>(</a:t>
            </a:r>
            <a:r>
              <a:rPr lang="hu-HU" baseline="0" dirty="0" err="1" smtClean="0"/>
              <a:t>usd</a:t>
            </a:r>
            <a:r>
              <a:rPr lang="hu-HU" baseline="0" dirty="0" smtClean="0"/>
              <a:t>).</a:t>
            </a:r>
            <a:r>
              <a:rPr lang="hu-HU" baseline="0" dirty="0" err="1" smtClean="0"/>
              <a:t>getValue</a:t>
            </a:r>
            <a:r>
              <a:rPr lang="hu-HU" baseline="0" dirty="0" smtClean="0"/>
              <a:t>() is </a:t>
            </a:r>
            <a:r>
              <a:rPr lang="hu-HU" baseline="0" dirty="0" err="1" smtClean="0"/>
              <a:t>invalid</a:t>
            </a:r>
            <a:endParaRPr lang="hu-HU" baseline="0" dirty="0" smtClean="0"/>
          </a:p>
          <a:p>
            <a:pPr marL="171450" indent="-171450">
              <a:buFont typeface="Arial" charset="0"/>
              <a:buChar char="•"/>
              <a:defRPr/>
            </a:pPr>
            <a:r>
              <a:rPr lang="hu-HU" baseline="0" dirty="0" err="1" smtClean="0"/>
              <a:t>Solution</a:t>
            </a:r>
            <a:r>
              <a:rPr lang="hu-HU" baseline="0" dirty="0" smtClean="0"/>
              <a:t>: </a:t>
            </a:r>
            <a:r>
              <a:rPr lang="hu-HU" baseline="0" dirty="0" err="1" smtClean="0"/>
              <a:t>Money.add</a:t>
            </a:r>
            <a:r>
              <a:rPr lang="hu-HU" baseline="0" dirty="0" smtClean="0"/>
              <a:t>(Money) </a:t>
            </a:r>
            <a:r>
              <a:rPr lang="hu-HU" baseline="0" dirty="0" err="1" smtClean="0"/>
              <a:t>method</a:t>
            </a:r>
            <a:endParaRPr lang="hu-HU" dirty="0" smtClean="0"/>
          </a:p>
          <a:p>
            <a:pPr>
              <a:defRPr/>
            </a:pPr>
            <a:endParaRPr lang="hu-HU" dirty="0" smtClean="0"/>
          </a:p>
          <a:p>
            <a:pPr>
              <a:defRPr/>
            </a:pPr>
            <a:endParaRPr lang="hu-HU" dirty="0" smtClean="0"/>
          </a:p>
          <a:p>
            <a:pPr>
              <a:defRPr/>
            </a:pPr>
            <a:r>
              <a:rPr lang="hu-HU" b="1" dirty="0" err="1" smtClean="0"/>
              <a:t>Question</a:t>
            </a:r>
            <a:r>
              <a:rPr lang="hu-HU" b="1" dirty="0" smtClean="0"/>
              <a:t> 1:</a:t>
            </a:r>
          </a:p>
          <a:p>
            <a:pPr>
              <a:defRPr/>
            </a:pPr>
            <a:r>
              <a:rPr lang="en-US" dirty="0" smtClean="0"/>
              <a:t>Can you make massive changes to a class definition—even throw out the whole thing and replace it with a completely different implementation—without impacting any of the code that uses that class's objects? This sort of modularization is the central premise of object orientation and makes maintenance much easier.</a:t>
            </a:r>
            <a:endParaRPr lang="en-US" dirty="0"/>
          </a:p>
        </p:txBody>
      </p:sp>
      <p:sp>
        <p:nvSpPr>
          <p:cNvPr id="45060" name="Slide Number Placeholder 3"/>
          <p:cNvSpPr>
            <a:spLocks noGrp="1"/>
          </p:cNvSpPr>
          <p:nvPr>
            <p:ph type="sldNum" sz="quarter" idx="5"/>
          </p:nvPr>
        </p:nvSpPr>
        <p:spPr>
          <a:noFill/>
        </p:spPr>
        <p:txBody>
          <a:bodyPr/>
          <a:lstStyle/>
          <a:p>
            <a:fld id="{9D72CA5D-9B7A-416E-B966-EB2B5935B2CB}" type="slidenum">
              <a:rPr lang="ru-RU" smtClean="0"/>
              <a:pPr/>
              <a:t>8</a:t>
            </a:fld>
            <a:endParaRPr lang="ru-RU" smtClean="0"/>
          </a:p>
        </p:txBody>
      </p:sp>
    </p:spTree>
    <p:extLst>
      <p:ext uri="{BB962C8B-B14F-4D97-AF65-F5344CB8AC3E}">
        <p14:creationId xmlns:p14="http://schemas.microsoft.com/office/powerpoint/2010/main" val="334933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marL="228600" indent="-228600" eaLnBrk="1" hangingPunct="1">
              <a:lnSpc>
                <a:spcPct val="80000"/>
              </a:lnSpc>
              <a:defRPr/>
            </a:pPr>
            <a:r>
              <a:rPr lang="en-US" b="1" dirty="0" smtClean="0">
                <a:latin typeface="Arial" pitchFamily="34" charset="0"/>
              </a:rPr>
              <a:t>Classes</a:t>
            </a:r>
            <a:r>
              <a:rPr lang="en-US" dirty="0" smtClean="0">
                <a:latin typeface="Arial" pitchFamily="34" charset="0"/>
              </a:rPr>
              <a:t> are modeling „active” objects, implementing a consistent behavior related to a set of data and referred object hierarchies (direct and indirect collaborators). Examples:</a:t>
            </a:r>
          </a:p>
          <a:p>
            <a:pPr marL="228600" indent="-228600" eaLnBrk="1" hangingPunct="1">
              <a:lnSpc>
                <a:spcPct val="80000"/>
              </a:lnSpc>
              <a:buFontTx/>
              <a:buChar char="•"/>
              <a:defRPr/>
            </a:pPr>
            <a:r>
              <a:rPr lang="en-US" dirty="0" smtClean="0">
                <a:latin typeface="Arial" pitchFamily="34" charset="0"/>
              </a:rPr>
              <a:t>An order can add/delete line items constituting the order, also can calculate some total values (billable price).</a:t>
            </a:r>
          </a:p>
          <a:p>
            <a:pPr marL="228600" indent="-228600" eaLnBrk="1" hangingPunct="1">
              <a:lnSpc>
                <a:spcPct val="80000"/>
              </a:lnSpc>
              <a:buFontTx/>
              <a:buChar char="•"/>
              <a:defRPr/>
            </a:pPr>
            <a:r>
              <a:rPr lang="en-US" dirty="0" smtClean="0">
                <a:latin typeface="Arial" pitchFamily="34" charset="0"/>
              </a:rPr>
              <a:t>A car can turn right/left, accelerate or break.</a:t>
            </a:r>
          </a:p>
          <a:p>
            <a:pPr marL="228600" indent="-228600" eaLnBrk="1" hangingPunct="1">
              <a:lnSpc>
                <a:spcPct val="80000"/>
              </a:lnSpc>
              <a:defRPr/>
            </a:pPr>
            <a:endParaRPr lang="en-US" dirty="0" smtClean="0">
              <a:latin typeface="Arial" pitchFamily="34" charset="0"/>
            </a:endParaRPr>
          </a:p>
          <a:p>
            <a:pPr marL="228600" indent="-228600" eaLnBrk="1" hangingPunct="1">
              <a:lnSpc>
                <a:spcPct val="80000"/>
              </a:lnSpc>
              <a:defRPr/>
            </a:pPr>
            <a:r>
              <a:rPr lang="en-US" b="1" dirty="0" smtClean="0">
                <a:latin typeface="Arial" pitchFamily="34" charset="0"/>
              </a:rPr>
              <a:t>Cohesion:</a:t>
            </a:r>
            <a:r>
              <a:rPr lang="en-US" dirty="0" smtClean="0">
                <a:latin typeface="Arial" pitchFamily="34" charset="0"/>
              </a:rPr>
              <a:t> A class has high cohesion when it is designed around a set of related functions, and low cohesion when designed around unrelated functions. </a:t>
            </a:r>
          </a:p>
          <a:p>
            <a:pPr marL="228600" indent="-228600" eaLnBrk="1" hangingPunct="1">
              <a:lnSpc>
                <a:spcPct val="80000"/>
              </a:lnSpc>
              <a:defRPr/>
            </a:pPr>
            <a:r>
              <a:rPr lang="en-US" dirty="0" smtClean="0">
                <a:latin typeface="Arial" pitchFamily="34" charset="0"/>
              </a:rPr>
              <a:t>High cohesion in a class means that methods are operating on the whole internal state (most of the attributes):</a:t>
            </a:r>
          </a:p>
          <a:p>
            <a:pPr marL="228600" indent="-228600" eaLnBrk="1" hangingPunct="1">
              <a:lnSpc>
                <a:spcPct val="80000"/>
              </a:lnSpc>
              <a:buFontTx/>
              <a:buChar char="•"/>
              <a:defRPr/>
            </a:pPr>
            <a:r>
              <a:rPr lang="en-US" dirty="0" smtClean="0">
                <a:latin typeface="Arial" pitchFamily="34" charset="0"/>
              </a:rPr>
              <a:t>The attributes are interrelated and the methods are changing them in a way that they always reach a consistent state as a result of the operation.</a:t>
            </a:r>
          </a:p>
          <a:p>
            <a:pPr marL="228600" indent="-228600" eaLnBrk="1" hangingPunct="1">
              <a:lnSpc>
                <a:spcPct val="80000"/>
              </a:lnSpc>
              <a:buFontTx/>
              <a:buChar char="•"/>
              <a:defRPr/>
            </a:pPr>
            <a:r>
              <a:rPr lang="en-US" dirty="0" smtClean="0">
                <a:latin typeface="Arial" pitchFamily="34" charset="0"/>
              </a:rPr>
              <a:t>If you can separate some methods operation on a subset of the attributes, than this methods and attributes could be refactored to a  separate class.</a:t>
            </a:r>
          </a:p>
          <a:p>
            <a:pPr marL="228600" indent="-228600" eaLnBrk="1" hangingPunct="1">
              <a:lnSpc>
                <a:spcPct val="80000"/>
              </a:lnSpc>
              <a:defRPr/>
            </a:pPr>
            <a:endParaRPr lang="hu-HU" dirty="0" smtClean="0">
              <a:latin typeface="Arial" pitchFamily="34" charset="0"/>
            </a:endParaRPr>
          </a:p>
          <a:p>
            <a:pPr marL="228600" indent="-228600" eaLnBrk="1" hangingPunct="1">
              <a:lnSpc>
                <a:spcPct val="80000"/>
              </a:lnSpc>
              <a:defRPr/>
            </a:pPr>
            <a:r>
              <a:rPr lang="en-US" b="1" dirty="0" smtClean="0">
                <a:latin typeface="Arial" pitchFamily="34" charset="0"/>
              </a:rPr>
              <a:t>Coupling:</a:t>
            </a:r>
            <a:r>
              <a:rPr lang="en-US" dirty="0" smtClean="0">
                <a:latin typeface="Arial" pitchFamily="34" charset="0"/>
              </a:rPr>
              <a:t> Dependence on another class. Tight coupling is very dependent on other classes and makes a system monolithic and hard to change. Loose coupling</a:t>
            </a:r>
            <a:r>
              <a:rPr lang="hu-HU" dirty="0" smtClean="0">
                <a:latin typeface="Arial" pitchFamily="34" charset="0"/>
              </a:rPr>
              <a:t> </a:t>
            </a:r>
            <a:r>
              <a:rPr lang="en-US" dirty="0" smtClean="0">
                <a:latin typeface="Arial" pitchFamily="34" charset="0"/>
              </a:rPr>
              <a:t>leads to classes that can be reused.</a:t>
            </a:r>
            <a:endParaRPr lang="hu-HU" dirty="0" smtClean="0">
              <a:latin typeface="Arial" pitchFamily="34" charset="0"/>
            </a:endParaRPr>
          </a:p>
          <a:p>
            <a:pPr marL="228600" indent="-228600" eaLnBrk="1" hangingPunct="1">
              <a:lnSpc>
                <a:spcPct val="80000"/>
              </a:lnSpc>
              <a:defRPr/>
            </a:pPr>
            <a:r>
              <a:rPr lang="en-US" dirty="0" smtClean="0">
                <a:latin typeface="Arial" pitchFamily="34" charset="0"/>
              </a:rPr>
              <a:t>Low coupling between classes means that they are independent:</a:t>
            </a:r>
          </a:p>
          <a:p>
            <a:pPr marL="228600" indent="-228600" eaLnBrk="1" hangingPunct="1">
              <a:lnSpc>
                <a:spcPct val="80000"/>
              </a:lnSpc>
              <a:buFontTx/>
              <a:buChar char="•"/>
              <a:defRPr/>
            </a:pPr>
            <a:r>
              <a:rPr lang="en-US" dirty="0" smtClean="0">
                <a:latin typeface="Arial" pitchFamily="34" charset="0"/>
              </a:rPr>
              <a:t>Change in one class does not result in the change in the other class.</a:t>
            </a:r>
          </a:p>
          <a:p>
            <a:pPr marL="228600" indent="-228600" eaLnBrk="1" hangingPunct="1">
              <a:lnSpc>
                <a:spcPct val="80000"/>
              </a:lnSpc>
              <a:defRPr/>
            </a:pPr>
            <a:endParaRPr lang="en-US" dirty="0" smtClean="0">
              <a:latin typeface="Arial" pitchFamily="34" charset="0"/>
            </a:endParaRPr>
          </a:p>
          <a:p>
            <a:pPr marL="228600" indent="-228600" eaLnBrk="1" hangingPunct="1">
              <a:lnSpc>
                <a:spcPct val="80000"/>
              </a:lnSpc>
              <a:defRPr/>
            </a:pPr>
            <a:r>
              <a:rPr lang="en-US" b="1" dirty="0" smtClean="0">
                <a:latin typeface="Arial" pitchFamily="34" charset="0"/>
              </a:rPr>
              <a:t>Single responsibility principle</a:t>
            </a:r>
          </a:p>
          <a:p>
            <a:pPr marL="228600" indent="-228600" eaLnBrk="1" hangingPunct="1">
              <a:lnSpc>
                <a:spcPct val="80000"/>
              </a:lnSpc>
              <a:defRPr/>
            </a:pPr>
            <a:r>
              <a:rPr lang="en-US" dirty="0" smtClean="0">
                <a:latin typeface="Arial" pitchFamily="34" charset="0"/>
              </a:rPr>
              <a:t>In the context of the Single Responsibility Principle (SRP) we define a responsibility to be “a reason for change.” If you can think of more than one motive for changing a class, then that class has more than one responsibility. This is sometimes hard to see. We are accustomed to thinking of responsibility in groups.</a:t>
            </a:r>
            <a:endParaRPr lang="en-US" b="1" dirty="0" smtClean="0">
              <a:latin typeface="Arial" pitchFamily="34" charset="0"/>
            </a:endParaRPr>
          </a:p>
          <a:p>
            <a:pPr>
              <a:defRPr/>
            </a:pPr>
            <a:endParaRPr lang="en-US" dirty="0"/>
          </a:p>
        </p:txBody>
      </p:sp>
      <p:sp>
        <p:nvSpPr>
          <p:cNvPr id="46084" name="Slide Number Placeholder 3"/>
          <p:cNvSpPr>
            <a:spLocks noGrp="1"/>
          </p:cNvSpPr>
          <p:nvPr>
            <p:ph type="sldNum" sz="quarter" idx="5"/>
          </p:nvPr>
        </p:nvSpPr>
        <p:spPr>
          <a:noFill/>
        </p:spPr>
        <p:txBody>
          <a:bodyPr/>
          <a:lstStyle/>
          <a:p>
            <a:fld id="{8157922E-4B04-4071-BCB6-41C9532DA387}" type="slidenum">
              <a:rPr lang="ru-RU" smtClean="0"/>
              <a:pPr/>
              <a:t>9</a:t>
            </a:fld>
            <a:endParaRPr lang="ru-RU" smtClean="0"/>
          </a:p>
        </p:txBody>
      </p:sp>
    </p:spTree>
    <p:extLst>
      <p:ext uri="{BB962C8B-B14F-4D97-AF65-F5344CB8AC3E}">
        <p14:creationId xmlns:p14="http://schemas.microsoft.com/office/powerpoint/2010/main" val="196180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b="1" dirty="0" smtClean="0"/>
              <a:t>Design by Contract</a:t>
            </a:r>
            <a:endParaRPr lang="hu-HU" dirty="0" smtClean="0"/>
          </a:p>
          <a:p>
            <a:r>
              <a:rPr lang="en-US" dirty="0" smtClean="0"/>
              <a:t>Viewing the relationship between a class and its clients as a</a:t>
            </a:r>
            <a:r>
              <a:rPr lang="hu-HU" dirty="0" smtClean="0"/>
              <a:t> </a:t>
            </a:r>
            <a:r>
              <a:rPr lang="en-US" dirty="0" smtClean="0"/>
              <a:t>formal agreement, expressing each party’s rights and obligations. Only through such a</a:t>
            </a:r>
            <a:r>
              <a:rPr lang="hu-HU" dirty="0" smtClean="0"/>
              <a:t> </a:t>
            </a:r>
            <a:r>
              <a:rPr lang="en-US" dirty="0" smtClean="0"/>
              <a:t>precise definition of every module’s claims and responsibilities can we hope to attain a</a:t>
            </a:r>
            <a:r>
              <a:rPr lang="hu-HU" dirty="0" smtClean="0"/>
              <a:t> </a:t>
            </a:r>
            <a:r>
              <a:rPr lang="en-US" dirty="0" smtClean="0"/>
              <a:t>significant degree of trust in large software systems.</a:t>
            </a:r>
            <a:endParaRPr lang="hu-HU" dirty="0" smtClean="0"/>
          </a:p>
          <a:p>
            <a:endParaRPr lang="hu-HU" dirty="0" smtClean="0"/>
          </a:p>
          <a:p>
            <a:r>
              <a:rPr lang="hu-HU" dirty="0" smtClean="0">
                <a:hlinkClick r:id="rId3"/>
              </a:rPr>
              <a:t>http://se.ethz.ch/~meyer/publications/computer/contract.pdf</a:t>
            </a:r>
            <a:endParaRPr lang="hu-HU" dirty="0" smtClean="0"/>
          </a:p>
          <a:p>
            <a:endParaRPr lang="hu-HU" dirty="0" smtClean="0"/>
          </a:p>
          <a:p>
            <a:r>
              <a:rPr lang="hu-HU" b="1" dirty="0" err="1" smtClean="0"/>
              <a:t>Invariant</a:t>
            </a:r>
            <a:endParaRPr lang="hu-HU" b="1" dirty="0" smtClean="0"/>
          </a:p>
          <a:p>
            <a:r>
              <a:rPr lang="en-US" dirty="0" smtClean="0"/>
              <a:t>In computer science, a predicate that, if true, will remain true throughout a specific sequence of operations, is called (an) invariant to that sequence.</a:t>
            </a:r>
            <a:endParaRPr lang="hu-HU" dirty="0" smtClean="0"/>
          </a:p>
          <a:p>
            <a:endParaRPr lang="hu-HU" dirty="0" smtClean="0"/>
          </a:p>
          <a:p>
            <a:r>
              <a:rPr lang="hu-HU" b="1" dirty="0" smtClean="0"/>
              <a:t>Mars </a:t>
            </a:r>
            <a:r>
              <a:rPr lang="hu-HU" b="1" dirty="0" err="1" smtClean="0"/>
              <a:t>Orbitter</a:t>
            </a:r>
            <a:endParaRPr lang="hu-HU" b="1" dirty="0" smtClean="0"/>
          </a:p>
          <a:p>
            <a:r>
              <a:rPr lang="en-US" dirty="0" smtClean="0"/>
              <a:t>CNN NASA lost a 125 million Mars orbiter because one engineering team used metric units while another used English units for a key spacecraft operation, according to a review finding released Thursday.</a:t>
            </a:r>
          </a:p>
        </p:txBody>
      </p:sp>
      <p:sp>
        <p:nvSpPr>
          <p:cNvPr id="47108" name="Slide Number Placeholder 3"/>
          <p:cNvSpPr>
            <a:spLocks noGrp="1"/>
          </p:cNvSpPr>
          <p:nvPr>
            <p:ph type="sldNum" sz="quarter" idx="5"/>
          </p:nvPr>
        </p:nvSpPr>
        <p:spPr>
          <a:noFill/>
        </p:spPr>
        <p:txBody>
          <a:bodyPr/>
          <a:lstStyle/>
          <a:p>
            <a:fld id="{5ACC5BF3-9AD4-435E-A8FE-80AD29B1F3C4}" type="slidenum">
              <a:rPr lang="ru-RU" smtClean="0"/>
              <a:pPr/>
              <a:t>11</a:t>
            </a:fld>
            <a:endParaRPr lang="ru-RU" smtClean="0"/>
          </a:p>
        </p:txBody>
      </p:sp>
    </p:spTree>
    <p:extLst>
      <p:ext uri="{BB962C8B-B14F-4D97-AF65-F5344CB8AC3E}">
        <p14:creationId xmlns:p14="http://schemas.microsoft.com/office/powerpoint/2010/main" val="74554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iakép helye 1"/>
          <p:cNvSpPr>
            <a:spLocks noGrp="1" noRot="1" noChangeAspect="1" noTextEdit="1"/>
          </p:cNvSpPr>
          <p:nvPr>
            <p:ph type="sldImg"/>
          </p:nvPr>
        </p:nvSpPr>
        <p:spPr>
          <a:ln/>
        </p:spPr>
      </p:sp>
      <p:sp>
        <p:nvSpPr>
          <p:cNvPr id="48131" name="Jegyzetek helye 2"/>
          <p:cNvSpPr>
            <a:spLocks noGrp="1"/>
          </p:cNvSpPr>
          <p:nvPr>
            <p:ph type="body" idx="1"/>
          </p:nvPr>
        </p:nvSpPr>
        <p:spPr>
          <a:noFill/>
          <a:ln/>
        </p:spPr>
        <p:txBody>
          <a:bodyPr/>
          <a:lstStyle/>
          <a:p>
            <a:r>
              <a:rPr lang="hu-HU" smtClean="0"/>
              <a:t>Inheritance &amp; design by contract</a:t>
            </a:r>
          </a:p>
          <a:p>
            <a:r>
              <a:rPr lang="en-US" smtClean="0"/>
              <a:t> A sub class should Honor the contracts made by it parent classes </a:t>
            </a:r>
          </a:p>
          <a:p>
            <a:r>
              <a:rPr lang="en-US" smtClean="0"/>
              <a:t> Pre-conditions can only get weaker </a:t>
            </a:r>
          </a:p>
          <a:p>
            <a:r>
              <a:rPr lang="en-US" smtClean="0"/>
              <a:t> Post-conditions can only get stronger</a:t>
            </a:r>
            <a:endParaRPr lang="hu-HU" smtClean="0"/>
          </a:p>
          <a:p>
            <a:endParaRPr lang="hu-HU" smtClean="0"/>
          </a:p>
          <a:p>
            <a:endParaRPr lang="hu-HU" smtClean="0"/>
          </a:p>
          <a:p>
            <a:endParaRPr lang="hu-HU" smtClean="0"/>
          </a:p>
        </p:txBody>
      </p:sp>
      <p:sp>
        <p:nvSpPr>
          <p:cNvPr id="48132" name="Dia számának helye 3"/>
          <p:cNvSpPr>
            <a:spLocks noGrp="1"/>
          </p:cNvSpPr>
          <p:nvPr>
            <p:ph type="sldNum" sz="quarter" idx="5"/>
          </p:nvPr>
        </p:nvSpPr>
        <p:spPr>
          <a:noFill/>
        </p:spPr>
        <p:txBody>
          <a:bodyPr/>
          <a:lstStyle/>
          <a:p>
            <a:fld id="{A1468464-4E58-4753-B1FA-FFF598CAE265}" type="slidenum">
              <a:rPr lang="ru-RU" smtClean="0"/>
              <a:pPr/>
              <a:t>12</a:t>
            </a:fld>
            <a:endParaRPr lang="ru-RU" smtClean="0"/>
          </a:p>
        </p:txBody>
      </p:sp>
    </p:spTree>
    <p:extLst>
      <p:ext uri="{BB962C8B-B14F-4D97-AF65-F5344CB8AC3E}">
        <p14:creationId xmlns:p14="http://schemas.microsoft.com/office/powerpoint/2010/main" val="120432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Situation</a:t>
            </a:r>
            <a:r>
              <a:rPr lang="hu-HU" dirty="0" smtClean="0"/>
              <a:t>:</a:t>
            </a:r>
            <a:r>
              <a:rPr lang="hu-HU" baseline="0" dirty="0" smtClean="0"/>
              <a:t> project </a:t>
            </a:r>
            <a:r>
              <a:rPr lang="hu-HU" baseline="0" dirty="0" err="1" smtClean="0"/>
              <a:t>code</a:t>
            </a:r>
            <a:r>
              <a:rPr lang="hu-HU" baseline="0" dirty="0" smtClean="0"/>
              <a:t> </a:t>
            </a:r>
            <a:r>
              <a:rPr lang="hu-HU" baseline="0" dirty="0" err="1" smtClean="0"/>
              <a:t>depends</a:t>
            </a:r>
            <a:r>
              <a:rPr lang="hu-HU" baseline="0" dirty="0" smtClean="0"/>
              <a:t> </a:t>
            </a:r>
            <a:r>
              <a:rPr lang="hu-HU" baseline="0" dirty="0" err="1" smtClean="0"/>
              <a:t>on</a:t>
            </a:r>
            <a:r>
              <a:rPr lang="hu-HU" baseline="0" dirty="0" smtClean="0"/>
              <a:t> </a:t>
            </a:r>
            <a:r>
              <a:rPr lang="hu-HU" baseline="0" dirty="0" err="1" smtClean="0"/>
              <a:t>mysql</a:t>
            </a:r>
            <a:r>
              <a:rPr lang="hu-HU" baseline="0" dirty="0" smtClean="0"/>
              <a:t>, </a:t>
            </a:r>
            <a:r>
              <a:rPr lang="hu-HU" baseline="0" dirty="0" err="1" smtClean="0"/>
              <a:t>later</a:t>
            </a:r>
            <a:r>
              <a:rPr lang="hu-HU" baseline="0" dirty="0" smtClean="0"/>
              <a:t> </a:t>
            </a:r>
            <a:r>
              <a:rPr lang="hu-HU" baseline="0" dirty="0" err="1" smtClean="0"/>
              <a:t>on</a:t>
            </a:r>
            <a:r>
              <a:rPr lang="hu-HU" baseline="0" dirty="0" smtClean="0"/>
              <a:t> </a:t>
            </a:r>
            <a:r>
              <a:rPr lang="hu-HU" baseline="0" dirty="0" err="1" smtClean="0"/>
              <a:t>mysql</a:t>
            </a:r>
            <a:r>
              <a:rPr lang="hu-HU" baseline="0" dirty="0" smtClean="0"/>
              <a:t> </a:t>
            </a:r>
            <a:r>
              <a:rPr lang="hu-HU" baseline="0" dirty="0" err="1" smtClean="0"/>
              <a:t>will</a:t>
            </a:r>
            <a:r>
              <a:rPr lang="hu-HU" baseline="0" dirty="0" smtClean="0"/>
              <a:t> be </a:t>
            </a:r>
            <a:r>
              <a:rPr lang="hu-HU" baseline="0" dirty="0" err="1" smtClean="0"/>
              <a:t>changed</a:t>
            </a:r>
            <a:r>
              <a:rPr lang="hu-HU" baseline="0" dirty="0" smtClean="0"/>
              <a:t> </a:t>
            </a:r>
            <a:r>
              <a:rPr lang="hu-HU" baseline="0" dirty="0" err="1" smtClean="0"/>
              <a:t>postgresql</a:t>
            </a:r>
            <a:r>
              <a:rPr lang="hu-HU" baseline="0" dirty="0" smtClean="0"/>
              <a:t> –&gt; </a:t>
            </a:r>
            <a:r>
              <a:rPr lang="hu-HU" baseline="0" dirty="0" err="1" smtClean="0"/>
              <a:t>create</a:t>
            </a:r>
            <a:r>
              <a:rPr lang="hu-HU" baseline="0" dirty="0" smtClean="0"/>
              <a:t> </a:t>
            </a:r>
            <a:r>
              <a:rPr lang="hu-HU" baseline="0" dirty="0" err="1" smtClean="0"/>
              <a:t>abstract</a:t>
            </a:r>
            <a:r>
              <a:rPr lang="hu-HU" baseline="0" dirty="0" smtClean="0"/>
              <a:t> </a:t>
            </a:r>
            <a:r>
              <a:rPr lang="hu-HU" baseline="0" dirty="0" err="1" smtClean="0"/>
              <a:t>interfacet</a:t>
            </a:r>
            <a:r>
              <a:rPr lang="hu-HU" baseline="0" dirty="0" smtClean="0"/>
              <a:t> </a:t>
            </a:r>
            <a:r>
              <a:rPr lang="hu-HU" baseline="0" dirty="0" err="1" smtClean="0"/>
              <a:t>for</a:t>
            </a:r>
            <a:r>
              <a:rPr lang="hu-HU" baseline="0" dirty="0" smtClean="0"/>
              <a:t> </a:t>
            </a:r>
            <a:r>
              <a:rPr lang="hu-HU" baseline="0" dirty="0" err="1" smtClean="0"/>
              <a:t>its</a:t>
            </a:r>
            <a:endParaRPr lang="hu-HU" dirty="0"/>
          </a:p>
        </p:txBody>
      </p:sp>
      <p:sp>
        <p:nvSpPr>
          <p:cNvPr id="4" name="Dia számának helye 3"/>
          <p:cNvSpPr>
            <a:spLocks noGrp="1"/>
          </p:cNvSpPr>
          <p:nvPr>
            <p:ph type="sldNum" sz="quarter" idx="10"/>
          </p:nvPr>
        </p:nvSpPr>
        <p:spPr/>
        <p:txBody>
          <a:bodyPr/>
          <a:lstStyle/>
          <a:p>
            <a:pPr>
              <a:defRPr/>
            </a:pPr>
            <a:fld id="{786BFCF0-964E-4AF9-91FC-E97212EC6F0F}" type="slidenum">
              <a:rPr lang="ru-RU" smtClean="0"/>
              <a:pPr>
                <a:defRPr/>
              </a:pPr>
              <a:t>13</a:t>
            </a:fld>
            <a:endParaRPr lang="ru-RU"/>
          </a:p>
        </p:txBody>
      </p:sp>
    </p:spTree>
    <p:extLst>
      <p:ext uri="{BB962C8B-B14F-4D97-AF65-F5344CB8AC3E}">
        <p14:creationId xmlns:p14="http://schemas.microsoft.com/office/powerpoint/2010/main" val="66163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lnSpc>
                <a:spcPct val="80000"/>
              </a:lnSpc>
              <a:defRPr/>
            </a:pPr>
            <a:r>
              <a:rPr lang="en-US" b="1" dirty="0" smtClean="0">
                <a:latin typeface="Arial" pitchFamily="34" charset="0"/>
              </a:rPr>
              <a:t>Definition: Polymorphism </a:t>
            </a:r>
          </a:p>
          <a:p>
            <a:pPr eaLnBrk="1" hangingPunct="1">
              <a:lnSpc>
                <a:spcPct val="80000"/>
              </a:lnSpc>
              <a:defRPr/>
            </a:pPr>
            <a:r>
              <a:rPr lang="en-US" b="1" dirty="0" smtClean="0">
                <a:latin typeface="Arial" pitchFamily="34" charset="0"/>
              </a:rPr>
              <a:t>In object-oriented programming, polymorphism (from the Greek meaning "having </a:t>
            </a:r>
          </a:p>
          <a:p>
            <a:pPr eaLnBrk="1" hangingPunct="1">
              <a:lnSpc>
                <a:spcPct val="80000"/>
              </a:lnSpc>
              <a:defRPr/>
            </a:pPr>
            <a:r>
              <a:rPr lang="en-US" b="1" dirty="0" smtClean="0">
                <a:latin typeface="Arial" pitchFamily="34" charset="0"/>
              </a:rPr>
              <a:t>multiple forms") is the characteristic of being able to assign a different meaning to a </a:t>
            </a:r>
          </a:p>
          <a:p>
            <a:pPr eaLnBrk="1" hangingPunct="1">
              <a:lnSpc>
                <a:spcPct val="80000"/>
              </a:lnSpc>
              <a:defRPr/>
            </a:pPr>
            <a:r>
              <a:rPr lang="en-US" b="1" dirty="0" smtClean="0">
                <a:latin typeface="Arial" pitchFamily="34" charset="0"/>
              </a:rPr>
              <a:t>particular symbol or "operator" in different context</a:t>
            </a:r>
            <a:endParaRPr lang="hu-HU" b="1" dirty="0" smtClean="0">
              <a:latin typeface="Arial" pitchFamily="34" charset="0"/>
            </a:endParaRPr>
          </a:p>
          <a:p>
            <a:pPr eaLnBrk="1" hangingPunct="1">
              <a:lnSpc>
                <a:spcPct val="80000"/>
              </a:lnSpc>
              <a:defRPr/>
            </a:pPr>
            <a:endParaRPr lang="hu-HU" b="1" dirty="0" smtClean="0">
              <a:latin typeface="Arial" pitchFamily="34" charset="0"/>
            </a:endParaRPr>
          </a:p>
          <a:p>
            <a:pPr eaLnBrk="1" hangingPunct="1">
              <a:lnSpc>
                <a:spcPct val="80000"/>
              </a:lnSpc>
              <a:defRPr/>
            </a:pPr>
            <a:r>
              <a:rPr lang="hu-HU" dirty="0" smtClean="0">
                <a:hlinkClick r:id="rId3"/>
              </a:rPr>
              <a:t>http://javarevisited.blogspot.hu/2012/03/what-is-static-and-dynamic-binding-in.html</a:t>
            </a:r>
            <a:endParaRPr lang="hu-HU" b="1" dirty="0" smtClean="0">
              <a:latin typeface="Arial" pitchFamily="34" charset="0"/>
            </a:endParaRPr>
          </a:p>
          <a:p>
            <a:pPr eaLnBrk="1" hangingPunct="1">
              <a:lnSpc>
                <a:spcPct val="80000"/>
              </a:lnSpc>
              <a:defRPr/>
            </a:pPr>
            <a:endParaRPr lang="hu-HU" b="1" dirty="0" smtClean="0">
              <a:latin typeface="Arial" pitchFamily="34" charset="0"/>
            </a:endParaRPr>
          </a:p>
          <a:p>
            <a:pPr eaLnBrk="1" hangingPunct="1">
              <a:lnSpc>
                <a:spcPct val="80000"/>
              </a:lnSpc>
              <a:defRPr/>
            </a:pPr>
            <a:r>
              <a:rPr lang="en-US" b="1" dirty="0" err="1" smtClean="0">
                <a:latin typeface="Arial" pitchFamily="34" charset="0"/>
              </a:rPr>
              <a:t>Liskov's</a:t>
            </a:r>
            <a:r>
              <a:rPr lang="en-US" b="1" dirty="0" smtClean="0">
                <a:latin typeface="Arial" pitchFamily="34" charset="0"/>
              </a:rPr>
              <a:t> principle</a:t>
            </a:r>
            <a:r>
              <a:rPr lang="en-US" dirty="0" smtClean="0">
                <a:latin typeface="Arial" pitchFamily="34" charset="0"/>
              </a:rPr>
              <a:t> imposes some standard requirements on signatures that have been adopted in newer object-oriented programming languages: </a:t>
            </a:r>
          </a:p>
          <a:p>
            <a:pPr eaLnBrk="1" hangingPunct="1">
              <a:lnSpc>
                <a:spcPct val="80000"/>
              </a:lnSpc>
              <a:buFontTx/>
              <a:buChar char="•"/>
              <a:defRPr/>
            </a:pPr>
            <a:r>
              <a:rPr lang="en-US" dirty="0" smtClean="0">
                <a:latin typeface="Arial" pitchFamily="34" charset="0"/>
              </a:rPr>
              <a:t>Method arguments must be more general in the subtype.</a:t>
            </a:r>
          </a:p>
          <a:p>
            <a:pPr eaLnBrk="1" hangingPunct="1">
              <a:lnSpc>
                <a:spcPct val="80000"/>
              </a:lnSpc>
              <a:buFontTx/>
              <a:buChar char="•"/>
              <a:defRPr/>
            </a:pPr>
            <a:r>
              <a:rPr lang="en-US" dirty="0" smtClean="0">
                <a:latin typeface="Arial" pitchFamily="34" charset="0"/>
              </a:rPr>
              <a:t>Return types must be more specific in the subtype.</a:t>
            </a:r>
          </a:p>
          <a:p>
            <a:pPr eaLnBrk="1" hangingPunct="1">
              <a:lnSpc>
                <a:spcPct val="80000"/>
              </a:lnSpc>
              <a:buFontTx/>
              <a:buChar char="•"/>
              <a:defRPr/>
            </a:pPr>
            <a:r>
              <a:rPr lang="en-US" dirty="0" smtClean="0">
                <a:latin typeface="Arial" pitchFamily="34" charset="0"/>
              </a:rPr>
              <a:t>No new exceptions should be thrown by methods of the subtype, except where those exceptions are themselves subtypes of exceptions thrown by the methods of the supertype.</a:t>
            </a:r>
          </a:p>
          <a:p>
            <a:pPr eaLnBrk="1" hangingPunct="1">
              <a:lnSpc>
                <a:spcPct val="80000"/>
              </a:lnSpc>
              <a:defRPr/>
            </a:pPr>
            <a:r>
              <a:rPr lang="en-US" dirty="0" smtClean="0">
                <a:latin typeface="Arial" pitchFamily="34" charset="0"/>
              </a:rPr>
              <a:t>In addition to these, there is a number of behavioral conditions that subtype must meet. These are detailed in a terminology resembling that of design by contract methodology, leading to some restrictions on how contracts can interact with inheritance:</a:t>
            </a:r>
          </a:p>
          <a:p>
            <a:pPr eaLnBrk="1" hangingPunct="1">
              <a:lnSpc>
                <a:spcPct val="80000"/>
              </a:lnSpc>
              <a:buFontTx/>
              <a:buChar char="•"/>
              <a:defRPr/>
            </a:pPr>
            <a:r>
              <a:rPr lang="en-US" dirty="0" smtClean="0">
                <a:latin typeface="Arial" pitchFamily="34" charset="0"/>
              </a:rPr>
              <a:t>Preconditions cannot be strengthened in a subtype.</a:t>
            </a:r>
          </a:p>
          <a:p>
            <a:pPr eaLnBrk="1" hangingPunct="1">
              <a:lnSpc>
                <a:spcPct val="80000"/>
              </a:lnSpc>
              <a:buFontTx/>
              <a:buChar char="•"/>
              <a:defRPr/>
            </a:pPr>
            <a:r>
              <a:rPr lang="en-US" dirty="0" smtClean="0">
                <a:latin typeface="Arial" pitchFamily="34" charset="0"/>
              </a:rPr>
              <a:t>Postconditions cannot be weakened in a subtype.</a:t>
            </a:r>
          </a:p>
          <a:p>
            <a:pPr eaLnBrk="1" hangingPunct="1">
              <a:lnSpc>
                <a:spcPct val="80000"/>
              </a:lnSpc>
              <a:buFontTx/>
              <a:buChar char="•"/>
              <a:defRPr/>
            </a:pPr>
            <a:r>
              <a:rPr lang="en-US" dirty="0" smtClean="0">
                <a:latin typeface="Arial" pitchFamily="34" charset="0"/>
              </a:rPr>
              <a:t>Invariants of the supertype must be preserved in a subtype.</a:t>
            </a:r>
          </a:p>
          <a:p>
            <a:pPr eaLnBrk="1" hangingPunct="1">
              <a:lnSpc>
                <a:spcPct val="80000"/>
              </a:lnSpc>
              <a:buFontTx/>
              <a:buChar char="•"/>
              <a:defRPr/>
            </a:pPr>
            <a:r>
              <a:rPr lang="en-US" dirty="0" smtClean="0">
                <a:latin typeface="Arial" pitchFamily="34" charset="0"/>
              </a:rPr>
              <a:t>History constraint (the "history rule"). Objects are regarded as being modifiable only through their methods (encapsulation). Since subtypes may introduce methods that are not present in the supertype, the introduction of these methods may allow state changes in the subtype that are not permissible in the supertype. The history constraint prohibits this. This was the novel element introduced by Liskov and Wing. </a:t>
            </a:r>
            <a:endParaRPr lang="hu-HU" dirty="0" smtClean="0">
              <a:latin typeface="Arial" pitchFamily="34" charset="0"/>
            </a:endParaRPr>
          </a:p>
          <a:p>
            <a:pPr eaLnBrk="1" hangingPunct="1">
              <a:lnSpc>
                <a:spcPct val="80000"/>
              </a:lnSpc>
              <a:buFontTx/>
              <a:buChar char="•"/>
              <a:defRPr/>
            </a:pPr>
            <a:r>
              <a:rPr lang="en-US" dirty="0" smtClean="0">
                <a:latin typeface="Arial" pitchFamily="34" charset="0"/>
              </a:rPr>
              <a:t>A violation of this constraint can be exemplified by defining a </a:t>
            </a:r>
            <a:r>
              <a:rPr lang="en-US" dirty="0" err="1" smtClean="0">
                <a:latin typeface="Arial" pitchFamily="34" charset="0"/>
              </a:rPr>
              <a:t>MutablePoint</a:t>
            </a:r>
            <a:r>
              <a:rPr lang="en-US" dirty="0" smtClean="0">
                <a:latin typeface="Arial" pitchFamily="34" charset="0"/>
              </a:rPr>
              <a:t> as a subtype of an </a:t>
            </a:r>
            <a:r>
              <a:rPr lang="en-US" dirty="0" err="1" smtClean="0">
                <a:latin typeface="Arial" pitchFamily="34" charset="0"/>
              </a:rPr>
              <a:t>ImmutablePoint</a:t>
            </a:r>
            <a:r>
              <a:rPr lang="en-US" dirty="0" smtClean="0">
                <a:latin typeface="Arial" pitchFamily="34" charset="0"/>
              </a:rPr>
              <a:t>. This is a violation of the history constraint, because in the history of the Immutable point, the state is always the same after creation, so it cannot include the history of a </a:t>
            </a:r>
            <a:r>
              <a:rPr lang="en-US" dirty="0" err="1" smtClean="0">
                <a:latin typeface="Arial" pitchFamily="34" charset="0"/>
              </a:rPr>
              <a:t>MutablePoint</a:t>
            </a:r>
            <a:r>
              <a:rPr lang="en-US" dirty="0" smtClean="0">
                <a:latin typeface="Arial" pitchFamily="34" charset="0"/>
              </a:rPr>
              <a:t> in general. Fields added to the subtype may however be safely modified because they are not observable through the supertype methods. One may derive a </a:t>
            </a:r>
            <a:r>
              <a:rPr lang="en-US" dirty="0" err="1" smtClean="0">
                <a:latin typeface="Arial" pitchFamily="34" charset="0"/>
              </a:rPr>
              <a:t>CircleWithFixedCenterButMutableRadius</a:t>
            </a:r>
            <a:r>
              <a:rPr lang="en-US" dirty="0" smtClean="0">
                <a:latin typeface="Arial" pitchFamily="34" charset="0"/>
              </a:rPr>
              <a:t> from </a:t>
            </a:r>
            <a:r>
              <a:rPr lang="en-US" dirty="0" err="1" smtClean="0">
                <a:latin typeface="Arial" pitchFamily="34" charset="0"/>
              </a:rPr>
              <a:t>ImmutablePoint</a:t>
            </a:r>
            <a:r>
              <a:rPr lang="en-US" dirty="0" smtClean="0">
                <a:latin typeface="Arial" pitchFamily="34" charset="0"/>
              </a:rPr>
              <a:t> without violating LSP.</a:t>
            </a:r>
          </a:p>
          <a:p>
            <a:pPr eaLnBrk="1" hangingPunct="1">
              <a:lnSpc>
                <a:spcPct val="80000"/>
              </a:lnSpc>
              <a:defRPr/>
            </a:pPr>
            <a:r>
              <a:rPr lang="en-US" dirty="0" smtClean="0">
                <a:latin typeface="Arial" pitchFamily="34" charset="0"/>
              </a:rPr>
              <a:t>A typical example that violates LSP is a Square class that derives from a Rectangle class, assuming getter and setter methods exist for both width and height. The Square class always assumes that the width is equal with the height. If a Square object is used in a context where a Rectangle is expected, unexpected behavior may occur because the dimensions of a Square cannot (or rather should not) be modified independently. This problem cannot be easily fixed: if we modify the setter methods in the Square class so that they preserve the Square invariant (i.e. keep the dimensions equal), then these methods will weaken (violate) the postconditions  for the Rectangle setters, which state that dimensions can be modified independently. Violations of LSP, like this one, may or may not be a problem in practice, depending on the postconditions or invariants that are actually expected by the code that uses classes violating LSP. Mutability is a key issue here. If Square and Rectangle had only getter methods (i.e. they were immutable objects), then no violation of LSP could occur.</a:t>
            </a:r>
          </a:p>
          <a:p>
            <a:pPr eaLnBrk="1" hangingPunct="1">
              <a:lnSpc>
                <a:spcPct val="80000"/>
              </a:lnSpc>
              <a:defRPr/>
            </a:pPr>
            <a:endParaRPr lang="en-US" dirty="0" smtClean="0">
              <a:latin typeface="Arial" pitchFamily="34" charset="0"/>
            </a:endParaRPr>
          </a:p>
        </p:txBody>
      </p:sp>
      <p:sp>
        <p:nvSpPr>
          <p:cNvPr id="49156" name="Slide Number Placeholder 3"/>
          <p:cNvSpPr>
            <a:spLocks noGrp="1"/>
          </p:cNvSpPr>
          <p:nvPr>
            <p:ph type="sldNum" sz="quarter" idx="5"/>
          </p:nvPr>
        </p:nvSpPr>
        <p:spPr>
          <a:noFill/>
        </p:spPr>
        <p:txBody>
          <a:bodyPr/>
          <a:lstStyle/>
          <a:p>
            <a:fld id="{B8FA73F8-8AD8-42D3-B43F-9C6590D881C6}" type="slidenum">
              <a:rPr lang="ru-RU" smtClean="0"/>
              <a:pPr/>
              <a:t>15</a:t>
            </a:fld>
            <a:endParaRPr lang="ru-RU" smtClean="0"/>
          </a:p>
        </p:txBody>
      </p:sp>
    </p:spTree>
    <p:extLst>
      <p:ext uri="{BB962C8B-B14F-4D97-AF65-F5344CB8AC3E}">
        <p14:creationId xmlns:p14="http://schemas.microsoft.com/office/powerpoint/2010/main" val="3744417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oleObject" Target="../embeddings/oleObject2.bin"/><Relationship Id="rId7" Type="http://schemas.openxmlformats.org/officeDocument/2006/relationships/image" Target="../media/image2.png"/><Relationship Id="rId8" Type="http://schemas.openxmlformats.org/officeDocument/2006/relationships/oleObject" Target="../embeddings/oleObject3.bin"/><Relationship Id="rId9" Type="http://schemas.openxmlformats.org/officeDocument/2006/relationships/oleObject" Target="../embeddings/oleObject4.bin"/><Relationship Id="rId10" Type="http://schemas.openxmlformats.org/officeDocument/2006/relationships/oleObject" Target="../embeddings/oleObject5.bin"/><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88" y="2590800"/>
            <a:ext cx="9142412" cy="3609975"/>
            <a:chOff x="1" y="1632"/>
            <a:chExt cx="5759" cy="2274"/>
          </a:xfrm>
        </p:grpSpPr>
        <p:pic>
          <p:nvPicPr>
            <p:cNvPr id="5" name="Object 3"/>
            <p:cNvPicPr>
              <a:picLocks noChangeAspect="1" noChangeArrowheads="1"/>
            </p:cNvPicPr>
            <p:nvPr userDrawn="1"/>
          </p:nvPicPr>
          <p:blipFill>
            <a:blip r:embed="rId3" cstate="print"/>
            <a:srcRect/>
            <a:stretch>
              <a:fillRect/>
            </a:stretch>
          </p:blipFill>
          <p:spPr bwMode="auto">
            <a:xfrm>
              <a:off x="1" y="1632"/>
              <a:ext cx="5759" cy="2274"/>
            </a:xfrm>
            <a:prstGeom prst="rect">
              <a:avLst/>
            </a:prstGeom>
            <a:noFill/>
            <a:ln w="9525">
              <a:noFill/>
              <a:miter lim="800000"/>
              <a:headEnd/>
              <a:tailEnd/>
            </a:ln>
          </p:spPr>
        </p:pic>
        <p:pic>
          <p:nvPicPr>
            <p:cNvPr id="6" name="Object 4"/>
            <p:cNvPicPr>
              <a:picLocks noChangeAspect="1" noChangeArrowheads="1"/>
            </p:cNvPicPr>
            <p:nvPr userDrawn="1"/>
          </p:nvPicPr>
          <p:blipFill>
            <a:blip r:embed="rId3" cstate="print"/>
            <a:srcRect/>
            <a:stretch>
              <a:fillRect/>
            </a:stretch>
          </p:blipFill>
          <p:spPr bwMode="auto">
            <a:xfrm>
              <a:off x="5040" y="1632"/>
              <a:ext cx="720" cy="576"/>
            </a:xfrm>
            <a:prstGeom prst="rect">
              <a:avLst/>
            </a:prstGeom>
            <a:noFill/>
            <a:ln w="9525">
              <a:noFill/>
              <a:miter lim="800000"/>
              <a:headEnd/>
              <a:tailEnd/>
            </a:ln>
          </p:spPr>
        </p:pic>
        <p:pic>
          <p:nvPicPr>
            <p:cNvPr id="7" name="Object 5"/>
            <p:cNvPicPr>
              <a:picLocks noChangeAspect="1" noChangeArrowheads="1"/>
            </p:cNvPicPr>
            <p:nvPr userDrawn="1"/>
          </p:nvPicPr>
          <p:blipFill>
            <a:blip r:embed="rId4" cstate="print"/>
            <a:srcRect/>
            <a:stretch>
              <a:fillRect/>
            </a:stretch>
          </p:blipFill>
          <p:spPr bwMode="auto">
            <a:xfrm>
              <a:off x="3600" y="1632"/>
              <a:ext cx="720" cy="576"/>
            </a:xfrm>
            <a:prstGeom prst="rect">
              <a:avLst/>
            </a:prstGeom>
            <a:noFill/>
            <a:ln w="9525">
              <a:noFill/>
              <a:miter lim="800000"/>
              <a:headEnd/>
              <a:tailEnd/>
            </a:ln>
          </p:spPr>
        </p:pic>
        <p:pic>
          <p:nvPicPr>
            <p:cNvPr id="8" name="Object 6"/>
            <p:cNvPicPr>
              <a:picLocks noChangeAspect="1" noChangeArrowheads="1"/>
            </p:cNvPicPr>
            <p:nvPr userDrawn="1"/>
          </p:nvPicPr>
          <p:blipFill>
            <a:blip r:embed="rId5" cstate="print"/>
            <a:srcRect/>
            <a:stretch>
              <a:fillRect/>
            </a:stretch>
          </p:blipFill>
          <p:spPr bwMode="auto">
            <a:xfrm>
              <a:off x="4320" y="1632"/>
              <a:ext cx="720" cy="576"/>
            </a:xfrm>
            <a:prstGeom prst="rect">
              <a:avLst/>
            </a:prstGeom>
            <a:noFill/>
            <a:ln w="9525">
              <a:noFill/>
              <a:miter lim="800000"/>
              <a:headEnd/>
              <a:tailEnd/>
            </a:ln>
          </p:spPr>
        </p:pic>
      </p:grpSp>
      <p:sp>
        <p:nvSpPr>
          <p:cNvPr id="9" name="Rectangle 7"/>
          <p:cNvSpPr>
            <a:spLocks noChangeArrowheads="1"/>
          </p:cNvSpPr>
          <p:nvPr/>
        </p:nvSpPr>
        <p:spPr bwMode="auto">
          <a:xfrm>
            <a:off x="838200" y="1447800"/>
            <a:ext cx="7507288" cy="4572000"/>
          </a:xfrm>
          <a:prstGeom prst="rect">
            <a:avLst/>
          </a:prstGeom>
          <a:noFill/>
          <a:ln w="9525">
            <a:noFill/>
            <a:miter lim="800000"/>
            <a:headEnd/>
            <a:tailEnd/>
          </a:ln>
        </p:spPr>
        <p:txBody>
          <a:bodyPr/>
          <a:lstStyle/>
          <a:p>
            <a:pPr eaLnBrk="1" hangingPunct="1"/>
            <a:endParaRPr lang="en-US">
              <a:latin typeface="Arial" charset="0"/>
            </a:endParaRPr>
          </a:p>
        </p:txBody>
      </p:sp>
      <p:sp>
        <p:nvSpPr>
          <p:cNvPr id="10" name="Text Box 8"/>
          <p:cNvSpPr txBox="1">
            <a:spLocks noChangeArrowheads="1"/>
          </p:cNvSpPr>
          <p:nvPr/>
        </p:nvSpPr>
        <p:spPr bwMode="auto">
          <a:xfrm>
            <a:off x="2076450" y="685800"/>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en-US" sz="1400" b="1" smtClean="0">
                <a:solidFill>
                  <a:srgbClr val="002C78"/>
                </a:solidFill>
              </a:rPr>
              <a:t>Delivering Excellence in Software Engineering </a:t>
            </a:r>
          </a:p>
        </p:txBody>
      </p:sp>
      <p:graphicFrame>
        <p:nvGraphicFramePr>
          <p:cNvPr id="11" name="Object 3"/>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82115" name="Photo Editor Photo" r:id="rId6" imgW="9142857" imgH="3610479" progId="MSPhotoEd.3">
                  <p:embed/>
                </p:oleObj>
              </mc:Choice>
              <mc:Fallback>
                <p:oleObj name="Photo Editor Photo" r:id="rId6" imgW="9142857" imgH="3610479" progId="MSPhotoEd.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 name="Object 3"/>
          <p:cNvPicPr>
            <a:picLocks noChangeAspect="1" noChangeArrowheads="1"/>
          </p:cNvPicPr>
          <p:nvPr userDrawn="1"/>
        </p:nvPicPr>
        <p:blipFill>
          <a:blip r:embed="rId7" cstate="print"/>
          <a:srcRect/>
          <a:stretch>
            <a:fillRect/>
          </a:stretch>
        </p:blipFill>
        <p:spPr bwMode="auto">
          <a:xfrm>
            <a:off x="0" y="2592388"/>
            <a:ext cx="9142413" cy="3609975"/>
          </a:xfrm>
          <a:prstGeom prst="rect">
            <a:avLst/>
          </a:prstGeom>
          <a:noFill/>
          <a:ln w="9525">
            <a:noFill/>
            <a:miter lim="800000"/>
            <a:headEnd/>
            <a:tailEnd/>
          </a:ln>
        </p:spPr>
      </p:pic>
      <p:graphicFrame>
        <p:nvGraphicFramePr>
          <p:cNvPr id="13" name="Object 4"/>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82116" name="Photo Editor Photo" r:id="rId8" imgW="1142857" imgH="914286" progId="MSPhotoEd.3">
                  <p:embed/>
                </p:oleObj>
              </mc:Choice>
              <mc:Fallback>
                <p:oleObj name="Photo Editor Photo" r:id="rId8" imgW="1142857" imgH="914286"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82117" name="Photo Editor Photo" r:id="rId9" imgW="1142857" imgH="914286" progId="MSPhotoEd.3">
                  <p:embed/>
                </p:oleObj>
              </mc:Choice>
              <mc:Fallback>
                <p:oleObj name="Photo Editor Photo" r:id="rId9" imgW="1142857" imgH="914286"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82118" name="Photo Editor Photo" r:id="rId10" imgW="1142857" imgH="914286" progId="MSPhotoEd.3">
                  <p:embed/>
                </p:oleObj>
              </mc:Choice>
              <mc:Fallback>
                <p:oleObj name="Photo Editor Photo" r:id="rId10" imgW="1142857" imgH="914286"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9"/>
          <p:cNvSpPr>
            <a:spLocks noEditPoints="1"/>
          </p:cNvSpPr>
          <p:nvPr/>
        </p:nvSpPr>
        <p:spPr bwMode="auto">
          <a:xfrm>
            <a:off x="474663" y="677863"/>
            <a:ext cx="1436687" cy="358775"/>
          </a:xfrm>
          <a:custGeom>
            <a:avLst/>
            <a:gdLst>
              <a:gd name="T0" fmla="*/ 2147483647 w 2496"/>
              <a:gd name="T1" fmla="*/ 2147483647 h 706"/>
              <a:gd name="T2" fmla="*/ 0 w 2496"/>
              <a:gd name="T3" fmla="*/ 2147483647 h 706"/>
              <a:gd name="T4" fmla="*/ 2147483647 w 2496"/>
              <a:gd name="T5" fmla="*/ 2147483647 h 706"/>
              <a:gd name="T6" fmla="*/ 2147483647 w 2496"/>
              <a:gd name="T7" fmla="*/ 2147483647 h 706"/>
              <a:gd name="T8" fmla="*/ 2147483647 w 2496"/>
              <a:gd name="T9" fmla="*/ 2147483647 h 706"/>
              <a:gd name="T10" fmla="*/ 2147483647 w 2496"/>
              <a:gd name="T11" fmla="*/ 2147483647 h 706"/>
              <a:gd name="T12" fmla="*/ 2147483647 w 2496"/>
              <a:gd name="T13" fmla="*/ 2147483647 h 706"/>
              <a:gd name="T14" fmla="*/ 2147483647 w 2496"/>
              <a:gd name="T15" fmla="*/ 2147483647 h 706"/>
              <a:gd name="T16" fmla="*/ 2147483647 w 2496"/>
              <a:gd name="T17" fmla="*/ 2147483647 h 706"/>
              <a:gd name="T18" fmla="*/ 2147483647 w 2496"/>
              <a:gd name="T19" fmla="*/ 2147483647 h 706"/>
              <a:gd name="T20" fmla="*/ 2147483647 w 2496"/>
              <a:gd name="T21" fmla="*/ 2147483647 h 706"/>
              <a:gd name="T22" fmla="*/ 2147483647 w 2496"/>
              <a:gd name="T23" fmla="*/ 2147483647 h 706"/>
              <a:gd name="T24" fmla="*/ 2147483647 w 2496"/>
              <a:gd name="T25" fmla="*/ 2147483647 h 706"/>
              <a:gd name="T26" fmla="*/ 2147483647 w 2496"/>
              <a:gd name="T27" fmla="*/ 2147483647 h 706"/>
              <a:gd name="T28" fmla="*/ 2147483647 w 2496"/>
              <a:gd name="T29" fmla="*/ 2147483647 h 706"/>
              <a:gd name="T30" fmla="*/ 2147483647 w 2496"/>
              <a:gd name="T31" fmla="*/ 2147483647 h 706"/>
              <a:gd name="T32" fmla="*/ 2147483647 w 2496"/>
              <a:gd name="T33" fmla="*/ 2147483647 h 706"/>
              <a:gd name="T34" fmla="*/ 2147483647 w 2496"/>
              <a:gd name="T35" fmla="*/ 2147483647 h 706"/>
              <a:gd name="T36" fmla="*/ 2147483647 w 2496"/>
              <a:gd name="T37" fmla="*/ 2147483647 h 706"/>
              <a:gd name="T38" fmla="*/ 2147483647 w 2496"/>
              <a:gd name="T39" fmla="*/ 2147483647 h 706"/>
              <a:gd name="T40" fmla="*/ 2147483647 w 2496"/>
              <a:gd name="T41" fmla="*/ 2147483647 h 706"/>
              <a:gd name="T42" fmla="*/ 2147483647 w 2496"/>
              <a:gd name="T43" fmla="*/ 2147483647 h 706"/>
              <a:gd name="T44" fmla="*/ 2147483647 w 2496"/>
              <a:gd name="T45" fmla="*/ 2147483647 h 706"/>
              <a:gd name="T46" fmla="*/ 2147483647 w 2496"/>
              <a:gd name="T47" fmla="*/ 2147483647 h 706"/>
              <a:gd name="T48" fmla="*/ 2147483647 w 2496"/>
              <a:gd name="T49" fmla="*/ 2147483647 h 706"/>
              <a:gd name="T50" fmla="*/ 2147483647 w 2496"/>
              <a:gd name="T51" fmla="*/ 2147483647 h 706"/>
              <a:gd name="T52" fmla="*/ 2147483647 w 2496"/>
              <a:gd name="T53" fmla="*/ 2147483647 h 706"/>
              <a:gd name="T54" fmla="*/ 2147483647 w 2496"/>
              <a:gd name="T55" fmla="*/ 0 h 706"/>
              <a:gd name="T56" fmla="*/ 2147483647 w 2496"/>
              <a:gd name="T57" fmla="*/ 2147483647 h 706"/>
              <a:gd name="T58" fmla="*/ 2147483647 w 2496"/>
              <a:gd name="T59" fmla="*/ 2147483647 h 706"/>
              <a:gd name="T60" fmla="*/ 2147483647 w 2496"/>
              <a:gd name="T61" fmla="*/ 2147483647 h 706"/>
              <a:gd name="T62" fmla="*/ 2147483647 w 2496"/>
              <a:gd name="T63" fmla="*/ 2147483647 h 706"/>
              <a:gd name="T64" fmla="*/ 2147483647 w 2496"/>
              <a:gd name="T65" fmla="*/ 2147483647 h 706"/>
              <a:gd name="T66" fmla="*/ 2147483647 w 2496"/>
              <a:gd name="T67" fmla="*/ 2147483647 h 706"/>
              <a:gd name="T68" fmla="*/ 2147483647 w 2496"/>
              <a:gd name="T69" fmla="*/ 2147483647 h 706"/>
              <a:gd name="T70" fmla="*/ 2147483647 w 2496"/>
              <a:gd name="T71" fmla="*/ 2147483647 h 706"/>
              <a:gd name="T72" fmla="*/ 2147483647 w 2496"/>
              <a:gd name="T73" fmla="*/ 2147483647 h 706"/>
              <a:gd name="T74" fmla="*/ 2147483647 w 2496"/>
              <a:gd name="T75" fmla="*/ 2147483647 h 706"/>
              <a:gd name="T76" fmla="*/ 2147483647 w 2496"/>
              <a:gd name="T77" fmla="*/ 2147483647 h 706"/>
              <a:gd name="T78" fmla="*/ 2147483647 w 2496"/>
              <a:gd name="T79" fmla="*/ 2147483647 h 706"/>
              <a:gd name="T80" fmla="*/ 2147483647 w 2496"/>
              <a:gd name="T81" fmla="*/ 2147483647 h 706"/>
              <a:gd name="T82" fmla="*/ 2147483647 w 2496"/>
              <a:gd name="T83" fmla="*/ 2147483647 h 706"/>
              <a:gd name="T84" fmla="*/ 2147483647 w 2496"/>
              <a:gd name="T85" fmla="*/ 2147483647 h 706"/>
              <a:gd name="T86" fmla="*/ 2147483647 w 2496"/>
              <a:gd name="T87" fmla="*/ 2147483647 h 706"/>
              <a:gd name="T88" fmla="*/ 2147483647 w 2496"/>
              <a:gd name="T89" fmla="*/ 2147483647 h 706"/>
              <a:gd name="T90" fmla="*/ 2147483647 w 2496"/>
              <a:gd name="T91" fmla="*/ 2147483647 h 706"/>
              <a:gd name="T92" fmla="*/ 2147483647 w 2496"/>
              <a:gd name="T93" fmla="*/ 2147483647 h 706"/>
              <a:gd name="T94" fmla="*/ 2147483647 w 2496"/>
              <a:gd name="T95" fmla="*/ 0 h 706"/>
              <a:gd name="T96" fmla="*/ 2147483647 w 2496"/>
              <a:gd name="T97" fmla="*/ 2147483647 h 706"/>
              <a:gd name="T98" fmla="*/ 2147483647 w 2496"/>
              <a:gd name="T99" fmla="*/ 2147483647 h 706"/>
              <a:gd name="T100" fmla="*/ 2147483647 w 2496"/>
              <a:gd name="T101" fmla="*/ 2147483647 h 706"/>
              <a:gd name="T102" fmla="*/ 2147483647 w 2496"/>
              <a:gd name="T103" fmla="*/ 2147483647 h 706"/>
              <a:gd name="T104" fmla="*/ 2147483647 w 2496"/>
              <a:gd name="T105" fmla="*/ 2147483647 h 706"/>
              <a:gd name="T106" fmla="*/ 2147483647 w 2496"/>
              <a:gd name="T107" fmla="*/ 2147483647 h 706"/>
              <a:gd name="T108" fmla="*/ 2147483647 w 2496"/>
              <a:gd name="T109" fmla="*/ 2147483647 h 706"/>
              <a:gd name="T110" fmla="*/ 2147483647 w 2496"/>
              <a:gd name="T111" fmla="*/ 2147483647 h 706"/>
              <a:gd name="T112" fmla="*/ 2147483647 w 2496"/>
              <a:gd name="T113" fmla="*/ 2147483647 h 706"/>
              <a:gd name="T114" fmla="*/ 2147483647 w 2496"/>
              <a:gd name="T115" fmla="*/ 2147483647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gradFill rotWithShape="1">
            <a:gsLst>
              <a:gs pos="0">
                <a:srgbClr val="002C78"/>
              </a:gs>
              <a:gs pos="100000">
                <a:srgbClr val="294E8E"/>
              </a:gs>
            </a:gsLst>
            <a:lin ang="5400000" scaled="1"/>
          </a:gradFill>
          <a:ln w="9525">
            <a:noFill/>
            <a:round/>
            <a:headEnd/>
            <a:tailEnd/>
          </a:ln>
        </p:spPr>
        <p:txBody>
          <a:bodyPr/>
          <a:lstStyle/>
          <a:p>
            <a:endParaRPr lang="hu-HU"/>
          </a:p>
        </p:txBody>
      </p:sp>
      <p:sp>
        <p:nvSpPr>
          <p:cNvPr id="17" name="Text Box 10"/>
          <p:cNvSpPr txBox="1">
            <a:spLocks noChangeArrowheads="1"/>
          </p:cNvSpPr>
          <p:nvPr/>
        </p:nvSpPr>
        <p:spPr bwMode="auto">
          <a:xfrm>
            <a:off x="368300" y="6540500"/>
            <a:ext cx="2451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en-US" sz="800" smtClean="0">
                <a:solidFill>
                  <a:srgbClr val="AEAEAE"/>
                </a:solidFill>
                <a:latin typeface="Verdana" pitchFamily="34" charset="0"/>
              </a:rPr>
              <a:t>® 2008. EPAM Systems. All rights reserved.</a:t>
            </a:r>
          </a:p>
          <a:p>
            <a:pPr eaLnBrk="1" hangingPunct="1">
              <a:defRPr/>
            </a:pPr>
            <a:endParaRPr lang="en-US" smtClean="0">
              <a:latin typeface="Verdana" pitchFamily="34" charset="0"/>
            </a:endParaRPr>
          </a:p>
        </p:txBody>
      </p:sp>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ru-RU"/>
              <a:t>Click to edit Master title style</a:t>
            </a:r>
          </a:p>
        </p:txBody>
      </p:sp>
      <p:sp>
        <p:nvSpPr>
          <p:cNvPr id="6156" name="Rectangle 12"/>
          <p:cNvSpPr>
            <a:spLocks noGrp="1" noChangeArrowheads="1"/>
          </p:cNvSpPr>
          <p:nvPr>
            <p:ph type="subTitle" idx="1"/>
          </p:nvPr>
        </p:nvSpPr>
        <p:spPr>
          <a:xfrm>
            <a:off x="474663" y="4664075"/>
            <a:ext cx="7339012" cy="792163"/>
          </a:xfrm>
        </p:spPr>
        <p:txBody>
          <a:bodyPr/>
          <a:lstStyle>
            <a:lvl1pPr marL="0" indent="0">
              <a:defRPr b="0">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B5627D64-AE44-4DB2-82FC-03131A8A563B}"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705B63DF-F91F-457E-BE47-5379C44135CA}"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B8211261-8850-45E0-9775-E6AE581C0803}" type="slidenum">
              <a:rPr lang="ru-RU"/>
              <a:pPr>
                <a:defRPr/>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563F42CD-D58F-4334-986C-41BCA522E1D7}" type="slidenum">
              <a:rPr lang="ru-RU"/>
              <a:pPr>
                <a:defRPr/>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31660784-C850-46A5-861B-4D8B543FD1AF}" type="slidenum">
              <a:rPr lang="ru-RU"/>
              <a:pPr>
                <a:defRPr/>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5BBADD4A-B0A3-4765-982C-D3E47408EF3D}" type="slidenum">
              <a:rPr lang="ru-RU"/>
              <a:pPr>
                <a:defRPr/>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3089E285-7EF7-4B34-B313-4113715B400B}" type="slidenum">
              <a:rPr lang="ru-RU"/>
              <a:pPr>
                <a:defRPr/>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AC94D8BE-CBFE-4C80-9509-EF9EC01B91AD}" type="slidenum">
              <a:rPr lang="ru-RU"/>
              <a:pPr>
                <a:defRPr/>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0F14B840-1BD0-4A3F-802F-D04FC2700159}" type="slidenum">
              <a:rPr lang="ru-RU"/>
              <a:pPr>
                <a:defRPr/>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2FB11BB1-BCA9-402E-B979-1FB6A15B0F9E}"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50000"/>
              </a:lnSpc>
              <a:buNone/>
              <a:defRPr sz="2000"/>
            </a:lvl1pPr>
            <a:lvl2pPr marL="339725" indent="-339725">
              <a:lnSpc>
                <a:spcPct val="150000"/>
              </a:lnSpc>
              <a:buClrTx/>
              <a:buFont typeface="Tahoma" pitchFamily="34" charset="0"/>
              <a:buChar char="•"/>
              <a:defRPr sz="1800" b="1"/>
            </a:lvl2pPr>
            <a:lvl3pPr marL="574675" indent="-234950">
              <a:lnSpc>
                <a:spcPct val="150000"/>
              </a:lnSpc>
              <a:buFont typeface="Arial" pitchFamily="34" charset="0"/>
              <a:buChar char="–"/>
              <a:defRPr sz="1600"/>
            </a:lvl3pPr>
            <a:lvl4pPr marL="796925" indent="-222250">
              <a:lnSpc>
                <a:spcPct val="150000"/>
              </a:lnSpc>
              <a:buFont typeface="Tahoma" pitchFamily="34" charset="0"/>
              <a:buChar char="•"/>
              <a:defRPr sz="1400"/>
            </a:lvl4pPr>
          </a:lstStyle>
          <a:p>
            <a:pPr lvl="0"/>
            <a:r>
              <a:rPr lang="en-US" smtClean="0"/>
              <a:t>Click to edit Master text styles</a:t>
            </a:r>
          </a:p>
          <a:p>
            <a:pPr lvl="1"/>
            <a:r>
              <a:rPr lang="hu-HU" smtClean="0"/>
              <a:t>Second</a:t>
            </a:r>
            <a:r>
              <a:rPr lang="en-US" smtClean="0"/>
              <a:t> level</a:t>
            </a:r>
          </a:p>
          <a:p>
            <a:pPr lvl="2"/>
            <a:r>
              <a:rPr lang="hu-HU" smtClean="0"/>
              <a:t>Third</a:t>
            </a:r>
            <a:r>
              <a:rPr lang="en-US" smtClean="0"/>
              <a:t> level</a:t>
            </a:r>
          </a:p>
          <a:p>
            <a:pPr lvl="3"/>
            <a:r>
              <a:rPr lang="hu-HU" smtClean="0"/>
              <a:t>fourth</a:t>
            </a:r>
            <a:r>
              <a:rPr lang="en-US" smtClean="0"/>
              <a:t>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88A04C23-5CCF-4873-838E-59616CDFF0A4}" type="slidenum">
              <a:rPr lang="ru-RU"/>
              <a:pPr>
                <a:defRPr/>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E788A991-5645-4709-A3B7-D0E8EFB02119}" type="slidenum">
              <a:rPr lang="ru-RU"/>
              <a:pPr>
                <a:defRPr/>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F92E5357-E8FA-4A09-8341-B01F11EBF857}" type="slidenum">
              <a:rPr lang="ru-RU"/>
              <a:pPr>
                <a:defRPr/>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03809B6B-A17E-49A2-8809-4080326AA3A9}"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A90A5923-E740-4446-B800-B8EE3108D903}"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BCFC8006-EA60-4A5C-BDD7-C2AC4A12078D}"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3CBB7BD6-4F88-4887-A412-EFA3D3C5406A}"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24712041-0DEB-400A-AA62-5630C61187E0}"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C3173B98-297B-46B0-93E5-66310051ED2D}"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BA5C7980-6281-49C2-80BA-552B6D19F654}"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ADC399E-73C1-413A-9CFD-A11E4401C6B8}"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1075" name="Photo Editor Photo" r:id="rId14" imgW="9142857" imgH="743054" progId="MSPhotoEd.3">
                  <p:embed/>
                </p:oleObj>
              </mc:Choice>
              <mc:Fallback>
                <p:oleObj name="Photo Editor Photo" r:id="rId14" imgW="9142857" imgH="743054" progId="MSPhotoEd.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3"/>
          <p:cNvSpPr>
            <a:spLocks noGrp="1" noChangeArrowheads="1"/>
          </p:cNvSpPr>
          <p:nvPr>
            <p:ph type="title"/>
          </p:nvPr>
        </p:nvSpPr>
        <p:spPr bwMode="auto">
          <a:xfrm>
            <a:off x="442913" y="157163"/>
            <a:ext cx="8226425"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1028" name="Text Box 4"/>
          <p:cNvSpPr txBox="1">
            <a:spLocks noChangeArrowheads="1"/>
          </p:cNvSpPr>
          <p:nvPr/>
        </p:nvSpPr>
        <p:spPr bwMode="auto">
          <a:xfrm>
            <a:off x="461963" y="6451600"/>
            <a:ext cx="235743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en-US" sz="800" smtClean="0">
                <a:solidFill>
                  <a:srgbClr val="AEAEAE"/>
                </a:solidFill>
                <a:latin typeface="Verdana" pitchFamily="34" charset="0"/>
              </a:rPr>
              <a:t>® 2008. EPAM Systems. All rights reserved.</a:t>
            </a:r>
            <a:endParaRPr lang="en-US" smtClean="0">
              <a:latin typeface="Verdana" pitchFamily="34" charset="0"/>
            </a:endParaRPr>
          </a:p>
        </p:txBody>
      </p:sp>
      <p:sp>
        <p:nvSpPr>
          <p:cNvPr id="1029" name="Text Box 5"/>
          <p:cNvSpPr txBox="1">
            <a:spLocks noChangeArrowheads="1"/>
          </p:cNvSpPr>
          <p:nvPr/>
        </p:nvSpPr>
        <p:spPr bwMode="auto">
          <a:xfrm>
            <a:off x="1011238" y="16906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lang="en-US" smtClean="0">
              <a:latin typeface="Arial" charset="0"/>
            </a:endParaRPr>
          </a:p>
        </p:txBody>
      </p:sp>
      <p:sp>
        <p:nvSpPr>
          <p:cNvPr id="1030" name="Rectangle 6"/>
          <p:cNvSpPr>
            <a:spLocks noChangeArrowheads="1"/>
          </p:cNvSpPr>
          <p:nvPr/>
        </p:nvSpPr>
        <p:spPr bwMode="auto">
          <a:xfrm>
            <a:off x="838200" y="1447800"/>
            <a:ext cx="7507288" cy="4572000"/>
          </a:xfrm>
          <a:prstGeom prst="rect">
            <a:avLst/>
          </a:prstGeom>
          <a:noFill/>
          <a:ln w="9525">
            <a:noFill/>
            <a:miter lim="800000"/>
            <a:headEnd/>
            <a:tailEnd/>
          </a:ln>
        </p:spPr>
        <p:txBody>
          <a:bodyPr/>
          <a:lstStyle/>
          <a:p>
            <a:pPr marL="342900" indent="-342900" eaLnBrk="1" hangingPunct="1">
              <a:spcBef>
                <a:spcPct val="20000"/>
              </a:spcBef>
              <a:buFont typeface="Verdana" pitchFamily="34" charset="0"/>
              <a:buNone/>
            </a:pPr>
            <a:endParaRPr lang="en-US" b="1">
              <a:solidFill>
                <a:srgbClr val="002B78"/>
              </a:solidFill>
            </a:endParaRPr>
          </a:p>
        </p:txBody>
      </p:sp>
      <p:sp>
        <p:nvSpPr>
          <p:cNvPr id="1031" name="Rectangle 7"/>
          <p:cNvSpPr>
            <a:spLocks noGrp="1" noChangeArrowheads="1"/>
          </p:cNvSpPr>
          <p:nvPr>
            <p:ph type="body" idx="1"/>
          </p:nvPr>
        </p:nvSpPr>
        <p:spPr bwMode="auto">
          <a:xfrm>
            <a:off x="473075" y="1042988"/>
            <a:ext cx="8213725"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1032" name="Freeform 8"/>
          <p:cNvSpPr>
            <a:spLocks noEditPoints="1"/>
          </p:cNvSpPr>
          <p:nvPr/>
        </p:nvSpPr>
        <p:spPr bwMode="auto">
          <a:xfrm>
            <a:off x="7688263" y="6410325"/>
            <a:ext cx="990600" cy="247650"/>
          </a:xfrm>
          <a:custGeom>
            <a:avLst/>
            <a:gdLst>
              <a:gd name="T0" fmla="*/ 2147483647 w 2496"/>
              <a:gd name="T1" fmla="*/ 2147483647 h 706"/>
              <a:gd name="T2" fmla="*/ 0 w 2496"/>
              <a:gd name="T3" fmla="*/ 2147483647 h 706"/>
              <a:gd name="T4" fmla="*/ 2147483647 w 2496"/>
              <a:gd name="T5" fmla="*/ 2147483647 h 706"/>
              <a:gd name="T6" fmla="*/ 2147483647 w 2496"/>
              <a:gd name="T7" fmla="*/ 2147483647 h 706"/>
              <a:gd name="T8" fmla="*/ 2147483647 w 2496"/>
              <a:gd name="T9" fmla="*/ 2147483647 h 706"/>
              <a:gd name="T10" fmla="*/ 2147483647 w 2496"/>
              <a:gd name="T11" fmla="*/ 2147483647 h 706"/>
              <a:gd name="T12" fmla="*/ 2147483647 w 2496"/>
              <a:gd name="T13" fmla="*/ 2147483647 h 706"/>
              <a:gd name="T14" fmla="*/ 2147483647 w 2496"/>
              <a:gd name="T15" fmla="*/ 2147483647 h 706"/>
              <a:gd name="T16" fmla="*/ 2147483647 w 2496"/>
              <a:gd name="T17" fmla="*/ 2147483647 h 706"/>
              <a:gd name="T18" fmla="*/ 2147483647 w 2496"/>
              <a:gd name="T19" fmla="*/ 2147483647 h 706"/>
              <a:gd name="T20" fmla="*/ 2147483647 w 2496"/>
              <a:gd name="T21" fmla="*/ 2147483647 h 706"/>
              <a:gd name="T22" fmla="*/ 2147483647 w 2496"/>
              <a:gd name="T23" fmla="*/ 2147483647 h 706"/>
              <a:gd name="T24" fmla="*/ 2147483647 w 2496"/>
              <a:gd name="T25" fmla="*/ 2147483647 h 706"/>
              <a:gd name="T26" fmla="*/ 2147483647 w 2496"/>
              <a:gd name="T27" fmla="*/ 2147483647 h 706"/>
              <a:gd name="T28" fmla="*/ 2147483647 w 2496"/>
              <a:gd name="T29" fmla="*/ 2147483647 h 706"/>
              <a:gd name="T30" fmla="*/ 2147483647 w 2496"/>
              <a:gd name="T31" fmla="*/ 2147483647 h 706"/>
              <a:gd name="T32" fmla="*/ 2147483647 w 2496"/>
              <a:gd name="T33" fmla="*/ 2147483647 h 706"/>
              <a:gd name="T34" fmla="*/ 2147483647 w 2496"/>
              <a:gd name="T35" fmla="*/ 2147483647 h 706"/>
              <a:gd name="T36" fmla="*/ 2147483647 w 2496"/>
              <a:gd name="T37" fmla="*/ 2147483647 h 706"/>
              <a:gd name="T38" fmla="*/ 2147483647 w 2496"/>
              <a:gd name="T39" fmla="*/ 2147483647 h 706"/>
              <a:gd name="T40" fmla="*/ 2147483647 w 2496"/>
              <a:gd name="T41" fmla="*/ 2147483647 h 706"/>
              <a:gd name="T42" fmla="*/ 2147483647 w 2496"/>
              <a:gd name="T43" fmla="*/ 2147483647 h 706"/>
              <a:gd name="T44" fmla="*/ 2147483647 w 2496"/>
              <a:gd name="T45" fmla="*/ 2147483647 h 706"/>
              <a:gd name="T46" fmla="*/ 2147483647 w 2496"/>
              <a:gd name="T47" fmla="*/ 2147483647 h 706"/>
              <a:gd name="T48" fmla="*/ 2147483647 w 2496"/>
              <a:gd name="T49" fmla="*/ 2147483647 h 706"/>
              <a:gd name="T50" fmla="*/ 2147483647 w 2496"/>
              <a:gd name="T51" fmla="*/ 2147483647 h 706"/>
              <a:gd name="T52" fmla="*/ 2147483647 w 2496"/>
              <a:gd name="T53" fmla="*/ 2147483647 h 706"/>
              <a:gd name="T54" fmla="*/ 2147483647 w 2496"/>
              <a:gd name="T55" fmla="*/ 0 h 706"/>
              <a:gd name="T56" fmla="*/ 2147483647 w 2496"/>
              <a:gd name="T57" fmla="*/ 2147483647 h 706"/>
              <a:gd name="T58" fmla="*/ 2147483647 w 2496"/>
              <a:gd name="T59" fmla="*/ 2147483647 h 706"/>
              <a:gd name="T60" fmla="*/ 2147483647 w 2496"/>
              <a:gd name="T61" fmla="*/ 2147483647 h 706"/>
              <a:gd name="T62" fmla="*/ 2147483647 w 2496"/>
              <a:gd name="T63" fmla="*/ 2147483647 h 706"/>
              <a:gd name="T64" fmla="*/ 2147483647 w 2496"/>
              <a:gd name="T65" fmla="*/ 2147483647 h 706"/>
              <a:gd name="T66" fmla="*/ 2147483647 w 2496"/>
              <a:gd name="T67" fmla="*/ 2147483647 h 706"/>
              <a:gd name="T68" fmla="*/ 2147483647 w 2496"/>
              <a:gd name="T69" fmla="*/ 2147483647 h 706"/>
              <a:gd name="T70" fmla="*/ 2147483647 w 2496"/>
              <a:gd name="T71" fmla="*/ 2147483647 h 706"/>
              <a:gd name="T72" fmla="*/ 2147483647 w 2496"/>
              <a:gd name="T73" fmla="*/ 2147483647 h 706"/>
              <a:gd name="T74" fmla="*/ 2147483647 w 2496"/>
              <a:gd name="T75" fmla="*/ 2147483647 h 706"/>
              <a:gd name="T76" fmla="*/ 2147483647 w 2496"/>
              <a:gd name="T77" fmla="*/ 2147483647 h 706"/>
              <a:gd name="T78" fmla="*/ 2147483647 w 2496"/>
              <a:gd name="T79" fmla="*/ 2147483647 h 706"/>
              <a:gd name="T80" fmla="*/ 2147483647 w 2496"/>
              <a:gd name="T81" fmla="*/ 2147483647 h 706"/>
              <a:gd name="T82" fmla="*/ 2147483647 w 2496"/>
              <a:gd name="T83" fmla="*/ 2147483647 h 706"/>
              <a:gd name="T84" fmla="*/ 2147483647 w 2496"/>
              <a:gd name="T85" fmla="*/ 2147483647 h 706"/>
              <a:gd name="T86" fmla="*/ 2147483647 w 2496"/>
              <a:gd name="T87" fmla="*/ 2147483647 h 706"/>
              <a:gd name="T88" fmla="*/ 2147483647 w 2496"/>
              <a:gd name="T89" fmla="*/ 2147483647 h 706"/>
              <a:gd name="T90" fmla="*/ 2147483647 w 2496"/>
              <a:gd name="T91" fmla="*/ 2147483647 h 706"/>
              <a:gd name="T92" fmla="*/ 2147483647 w 2496"/>
              <a:gd name="T93" fmla="*/ 2147483647 h 706"/>
              <a:gd name="T94" fmla="*/ 2147483647 w 2496"/>
              <a:gd name="T95" fmla="*/ 0 h 706"/>
              <a:gd name="T96" fmla="*/ 2147483647 w 2496"/>
              <a:gd name="T97" fmla="*/ 2147483647 h 706"/>
              <a:gd name="T98" fmla="*/ 2147483647 w 2496"/>
              <a:gd name="T99" fmla="*/ 2147483647 h 706"/>
              <a:gd name="T100" fmla="*/ 2147483647 w 2496"/>
              <a:gd name="T101" fmla="*/ 2147483647 h 706"/>
              <a:gd name="T102" fmla="*/ 2147483647 w 2496"/>
              <a:gd name="T103" fmla="*/ 2147483647 h 706"/>
              <a:gd name="T104" fmla="*/ 2147483647 w 2496"/>
              <a:gd name="T105" fmla="*/ 2147483647 h 706"/>
              <a:gd name="T106" fmla="*/ 2147483647 w 2496"/>
              <a:gd name="T107" fmla="*/ 2147483647 h 706"/>
              <a:gd name="T108" fmla="*/ 2147483647 w 2496"/>
              <a:gd name="T109" fmla="*/ 2147483647 h 706"/>
              <a:gd name="T110" fmla="*/ 2147483647 w 2496"/>
              <a:gd name="T111" fmla="*/ 2147483647 h 706"/>
              <a:gd name="T112" fmla="*/ 2147483647 w 2496"/>
              <a:gd name="T113" fmla="*/ 2147483647 h 706"/>
              <a:gd name="T114" fmla="*/ 2147483647 w 2496"/>
              <a:gd name="T115" fmla="*/ 2147483647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p:spPr>
        <p:txBody>
          <a:bodyPr/>
          <a:lstStyle/>
          <a:p>
            <a:endParaRPr lang="hu-HU"/>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3E337425-A745-4D9B-923A-4B4D3ACC7406}"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408"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2000">
          <a:solidFill>
            <a:schemeClr val="bg1"/>
          </a:solidFill>
          <a:latin typeface="Tahoma" pitchFamily="34" charset="0"/>
        </a:defRPr>
      </a:lvl2pPr>
      <a:lvl3pPr algn="l" rtl="0" eaLnBrk="0" fontAlgn="base" hangingPunct="0">
        <a:spcBef>
          <a:spcPct val="0"/>
        </a:spcBef>
        <a:spcAft>
          <a:spcPct val="0"/>
        </a:spcAft>
        <a:defRPr sz="2000">
          <a:solidFill>
            <a:schemeClr val="bg1"/>
          </a:solidFill>
          <a:latin typeface="Tahoma" pitchFamily="34" charset="0"/>
        </a:defRPr>
      </a:lvl3pPr>
      <a:lvl4pPr algn="l" rtl="0" eaLnBrk="0" fontAlgn="base" hangingPunct="0">
        <a:spcBef>
          <a:spcPct val="0"/>
        </a:spcBef>
        <a:spcAft>
          <a:spcPct val="0"/>
        </a:spcAft>
        <a:defRPr sz="2000">
          <a:solidFill>
            <a:schemeClr val="bg1"/>
          </a:solidFill>
          <a:latin typeface="Tahoma" pitchFamily="34" charset="0"/>
        </a:defRPr>
      </a:lvl4pPr>
      <a:lvl5pPr algn="l" rtl="0" eaLnBrk="0" fontAlgn="base" hangingPunct="0">
        <a:spcBef>
          <a:spcPct val="0"/>
        </a:spcBef>
        <a:spcAft>
          <a:spcPct val="0"/>
        </a:spcAft>
        <a:defRPr sz="2000">
          <a:solidFill>
            <a:schemeClr val="bg1"/>
          </a:solidFill>
          <a:latin typeface="Tahoma" pitchFamily="34" charset="0"/>
        </a:defRPr>
      </a:lvl5pPr>
      <a:lvl6pPr marL="457200" algn="l" rtl="0" fontAlgn="base">
        <a:spcBef>
          <a:spcPct val="0"/>
        </a:spcBef>
        <a:spcAft>
          <a:spcPct val="0"/>
        </a:spcAft>
        <a:defRPr sz="2000">
          <a:solidFill>
            <a:schemeClr val="bg1"/>
          </a:solidFill>
          <a:latin typeface="Tahoma" pitchFamily="34" charset="0"/>
        </a:defRPr>
      </a:lvl6pPr>
      <a:lvl7pPr marL="914400" algn="l" rtl="0" fontAlgn="base">
        <a:spcBef>
          <a:spcPct val="0"/>
        </a:spcBef>
        <a:spcAft>
          <a:spcPct val="0"/>
        </a:spcAft>
        <a:defRPr sz="2000">
          <a:solidFill>
            <a:schemeClr val="bg1"/>
          </a:solidFill>
          <a:latin typeface="Tahoma" pitchFamily="34" charset="0"/>
        </a:defRPr>
      </a:lvl7pPr>
      <a:lvl8pPr marL="1371600" algn="l" rtl="0" fontAlgn="base">
        <a:spcBef>
          <a:spcPct val="0"/>
        </a:spcBef>
        <a:spcAft>
          <a:spcPct val="0"/>
        </a:spcAft>
        <a:defRPr sz="2000">
          <a:solidFill>
            <a:schemeClr val="bg1"/>
          </a:solidFill>
          <a:latin typeface="Tahoma" pitchFamily="34" charset="0"/>
        </a:defRPr>
      </a:lvl8pPr>
      <a:lvl9pPr marL="1828800" algn="l" rtl="0" fontAlgn="base">
        <a:spcBef>
          <a:spcPct val="0"/>
        </a:spcBef>
        <a:spcAft>
          <a:spcPct val="0"/>
        </a:spcAft>
        <a:defRPr sz="2000">
          <a:solidFill>
            <a:schemeClr val="bg1"/>
          </a:solidFill>
          <a:latin typeface="Tahoma" pitchFamily="34" charset="0"/>
        </a:defRPr>
      </a:lvl9pPr>
    </p:titleStyle>
    <p:bodyStyle>
      <a:lvl1pPr marL="342900" indent="-342900" algn="l" rtl="0" eaLnBrk="0" fontAlgn="base" hangingPunct="0">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0" fontAlgn="base" hangingPunct="0">
        <a:spcBef>
          <a:spcPct val="20000"/>
        </a:spcBef>
        <a:spcAft>
          <a:spcPct val="0"/>
        </a:spcAft>
        <a:buClr>
          <a:srgbClr val="002B78"/>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userDrawn="1"/>
        </p:nvGrpSpPr>
        <p:grpSpPr bwMode="auto">
          <a:xfrm>
            <a:off x="0" y="0"/>
            <a:ext cx="1576388" cy="6858000"/>
            <a:chOff x="0" y="0"/>
            <a:chExt cx="993" cy="4320"/>
          </a:xfrm>
        </p:grpSpPr>
        <p:sp>
          <p:nvSpPr>
            <p:cNvPr id="2057"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p:spPr>
          <p:txBody>
            <a:bodyPr wrap="none" anchor="ctr"/>
            <a:lstStyle/>
            <a:p>
              <a:endParaRPr lang="en-US"/>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a:defRPr/>
              </a:pPr>
              <a:endParaRPr lang="en-US"/>
            </a:p>
          </p:txBody>
        </p:sp>
        <p:sp>
          <p:nvSpPr>
            <p:cNvPr id="2059" name="Line 12"/>
            <p:cNvSpPr>
              <a:spLocks noChangeShapeType="1"/>
            </p:cNvSpPr>
            <p:nvPr userDrawn="1"/>
          </p:nvSpPr>
          <p:spPr bwMode="auto">
            <a:xfrm>
              <a:off x="993" y="0"/>
              <a:ext cx="0" cy="4320"/>
            </a:xfrm>
            <a:prstGeom prst="line">
              <a:avLst/>
            </a:prstGeom>
            <a:noFill/>
            <a:ln w="28575">
              <a:solidFill>
                <a:srgbClr val="002C78"/>
              </a:solidFill>
              <a:round/>
              <a:headEnd/>
              <a:tailEnd/>
            </a:ln>
          </p:spPr>
          <p:txBody>
            <a:bodyPr/>
            <a:lstStyle/>
            <a:p>
              <a:endParaRPr lang="hu-HU"/>
            </a:p>
          </p:txBody>
        </p:sp>
      </p:grpSp>
      <p:sp>
        <p:nvSpPr>
          <p:cNvPr id="2051" name="Rectangle 3"/>
          <p:cNvSpPr>
            <a:spLocks noGrp="1" noChangeArrowheads="1"/>
          </p:cNvSpPr>
          <p:nvPr>
            <p:ph type="title"/>
          </p:nvPr>
        </p:nvSpPr>
        <p:spPr bwMode="auto">
          <a:xfrm>
            <a:off x="1874838" y="157163"/>
            <a:ext cx="6794500"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2052" name="Rectangle 6"/>
          <p:cNvSpPr>
            <a:spLocks noChangeArrowheads="1"/>
          </p:cNvSpPr>
          <p:nvPr/>
        </p:nvSpPr>
        <p:spPr bwMode="auto">
          <a:xfrm>
            <a:off x="838200" y="1447800"/>
            <a:ext cx="7507288" cy="4572000"/>
          </a:xfrm>
          <a:prstGeom prst="rect">
            <a:avLst/>
          </a:prstGeom>
          <a:noFill/>
          <a:ln w="9525">
            <a:noFill/>
            <a:miter lim="800000"/>
            <a:headEnd/>
            <a:tailEnd/>
          </a:ln>
        </p:spPr>
        <p:txBody>
          <a:bodyPr/>
          <a:lstStyle/>
          <a:p>
            <a:pPr marL="342900" indent="-342900" eaLnBrk="1" hangingPunct="1">
              <a:spcBef>
                <a:spcPct val="20000"/>
              </a:spcBef>
              <a:buFont typeface="Verdana" pitchFamily="34" charset="0"/>
              <a:buNone/>
            </a:pPr>
            <a:endParaRPr lang="en-US" b="1">
              <a:solidFill>
                <a:srgbClr val="002B78"/>
              </a:solidFill>
            </a:endParaRPr>
          </a:p>
        </p:txBody>
      </p:sp>
      <p:sp>
        <p:nvSpPr>
          <p:cNvPr id="2053" name="Rectangle 7"/>
          <p:cNvSpPr>
            <a:spLocks noGrp="1" noChangeArrowheads="1"/>
          </p:cNvSpPr>
          <p:nvPr>
            <p:ph type="body" idx="1"/>
          </p:nvPr>
        </p:nvSpPr>
        <p:spPr bwMode="auto">
          <a:xfrm>
            <a:off x="1905000" y="1042988"/>
            <a:ext cx="67818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a:t>
            </a:r>
          </a:p>
        </p:txBody>
      </p:sp>
      <p:sp>
        <p:nvSpPr>
          <p:cNvPr id="2054" name="Text Box 17"/>
          <p:cNvSpPr txBox="1">
            <a:spLocks noChangeArrowheads="1"/>
          </p:cNvSpPr>
          <p:nvPr userDrawn="1"/>
        </p:nvSpPr>
        <p:spPr bwMode="auto">
          <a:xfrm>
            <a:off x="6329363" y="6451600"/>
            <a:ext cx="235743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en-US" sz="800" smtClean="0">
                <a:solidFill>
                  <a:srgbClr val="AEAEAE"/>
                </a:solidFill>
                <a:latin typeface="Verdana" pitchFamily="34" charset="0"/>
              </a:rPr>
              <a:t>® 2008. EPAM Systems. All rights reserved.</a:t>
            </a:r>
            <a:endParaRPr lang="en-US" smtClean="0">
              <a:latin typeface="Verdana" pitchFamily="34" charset="0"/>
            </a:endParaRPr>
          </a:p>
        </p:txBody>
      </p:sp>
      <p:sp>
        <p:nvSpPr>
          <p:cNvPr id="2055" name="Freeform 18"/>
          <p:cNvSpPr>
            <a:spLocks noEditPoints="1"/>
          </p:cNvSpPr>
          <p:nvPr userDrawn="1"/>
        </p:nvSpPr>
        <p:spPr bwMode="auto">
          <a:xfrm>
            <a:off x="292100" y="6410325"/>
            <a:ext cx="990600" cy="247650"/>
          </a:xfrm>
          <a:custGeom>
            <a:avLst/>
            <a:gdLst>
              <a:gd name="T0" fmla="*/ 2147483647 w 2496"/>
              <a:gd name="T1" fmla="*/ 2147483647 h 706"/>
              <a:gd name="T2" fmla="*/ 0 w 2496"/>
              <a:gd name="T3" fmla="*/ 2147483647 h 706"/>
              <a:gd name="T4" fmla="*/ 2147483647 w 2496"/>
              <a:gd name="T5" fmla="*/ 2147483647 h 706"/>
              <a:gd name="T6" fmla="*/ 2147483647 w 2496"/>
              <a:gd name="T7" fmla="*/ 2147483647 h 706"/>
              <a:gd name="T8" fmla="*/ 2147483647 w 2496"/>
              <a:gd name="T9" fmla="*/ 2147483647 h 706"/>
              <a:gd name="T10" fmla="*/ 2147483647 w 2496"/>
              <a:gd name="T11" fmla="*/ 2147483647 h 706"/>
              <a:gd name="T12" fmla="*/ 2147483647 w 2496"/>
              <a:gd name="T13" fmla="*/ 2147483647 h 706"/>
              <a:gd name="T14" fmla="*/ 2147483647 w 2496"/>
              <a:gd name="T15" fmla="*/ 2147483647 h 706"/>
              <a:gd name="T16" fmla="*/ 2147483647 w 2496"/>
              <a:gd name="T17" fmla="*/ 2147483647 h 706"/>
              <a:gd name="T18" fmla="*/ 2147483647 w 2496"/>
              <a:gd name="T19" fmla="*/ 2147483647 h 706"/>
              <a:gd name="T20" fmla="*/ 2147483647 w 2496"/>
              <a:gd name="T21" fmla="*/ 2147483647 h 706"/>
              <a:gd name="T22" fmla="*/ 2147483647 w 2496"/>
              <a:gd name="T23" fmla="*/ 2147483647 h 706"/>
              <a:gd name="T24" fmla="*/ 2147483647 w 2496"/>
              <a:gd name="T25" fmla="*/ 2147483647 h 706"/>
              <a:gd name="T26" fmla="*/ 2147483647 w 2496"/>
              <a:gd name="T27" fmla="*/ 2147483647 h 706"/>
              <a:gd name="T28" fmla="*/ 2147483647 w 2496"/>
              <a:gd name="T29" fmla="*/ 2147483647 h 706"/>
              <a:gd name="T30" fmla="*/ 2147483647 w 2496"/>
              <a:gd name="T31" fmla="*/ 2147483647 h 706"/>
              <a:gd name="T32" fmla="*/ 2147483647 w 2496"/>
              <a:gd name="T33" fmla="*/ 2147483647 h 706"/>
              <a:gd name="T34" fmla="*/ 2147483647 w 2496"/>
              <a:gd name="T35" fmla="*/ 2147483647 h 706"/>
              <a:gd name="T36" fmla="*/ 2147483647 w 2496"/>
              <a:gd name="T37" fmla="*/ 2147483647 h 706"/>
              <a:gd name="T38" fmla="*/ 2147483647 w 2496"/>
              <a:gd name="T39" fmla="*/ 2147483647 h 706"/>
              <a:gd name="T40" fmla="*/ 2147483647 w 2496"/>
              <a:gd name="T41" fmla="*/ 2147483647 h 706"/>
              <a:gd name="T42" fmla="*/ 2147483647 w 2496"/>
              <a:gd name="T43" fmla="*/ 2147483647 h 706"/>
              <a:gd name="T44" fmla="*/ 2147483647 w 2496"/>
              <a:gd name="T45" fmla="*/ 2147483647 h 706"/>
              <a:gd name="T46" fmla="*/ 2147483647 w 2496"/>
              <a:gd name="T47" fmla="*/ 2147483647 h 706"/>
              <a:gd name="T48" fmla="*/ 2147483647 w 2496"/>
              <a:gd name="T49" fmla="*/ 2147483647 h 706"/>
              <a:gd name="T50" fmla="*/ 2147483647 w 2496"/>
              <a:gd name="T51" fmla="*/ 2147483647 h 706"/>
              <a:gd name="T52" fmla="*/ 2147483647 w 2496"/>
              <a:gd name="T53" fmla="*/ 2147483647 h 706"/>
              <a:gd name="T54" fmla="*/ 2147483647 w 2496"/>
              <a:gd name="T55" fmla="*/ 0 h 706"/>
              <a:gd name="T56" fmla="*/ 2147483647 w 2496"/>
              <a:gd name="T57" fmla="*/ 2147483647 h 706"/>
              <a:gd name="T58" fmla="*/ 2147483647 w 2496"/>
              <a:gd name="T59" fmla="*/ 2147483647 h 706"/>
              <a:gd name="T60" fmla="*/ 2147483647 w 2496"/>
              <a:gd name="T61" fmla="*/ 2147483647 h 706"/>
              <a:gd name="T62" fmla="*/ 2147483647 w 2496"/>
              <a:gd name="T63" fmla="*/ 2147483647 h 706"/>
              <a:gd name="T64" fmla="*/ 2147483647 w 2496"/>
              <a:gd name="T65" fmla="*/ 2147483647 h 706"/>
              <a:gd name="T66" fmla="*/ 2147483647 w 2496"/>
              <a:gd name="T67" fmla="*/ 2147483647 h 706"/>
              <a:gd name="T68" fmla="*/ 2147483647 w 2496"/>
              <a:gd name="T69" fmla="*/ 2147483647 h 706"/>
              <a:gd name="T70" fmla="*/ 2147483647 w 2496"/>
              <a:gd name="T71" fmla="*/ 2147483647 h 706"/>
              <a:gd name="T72" fmla="*/ 2147483647 w 2496"/>
              <a:gd name="T73" fmla="*/ 2147483647 h 706"/>
              <a:gd name="T74" fmla="*/ 2147483647 w 2496"/>
              <a:gd name="T75" fmla="*/ 2147483647 h 706"/>
              <a:gd name="T76" fmla="*/ 2147483647 w 2496"/>
              <a:gd name="T77" fmla="*/ 2147483647 h 706"/>
              <a:gd name="T78" fmla="*/ 2147483647 w 2496"/>
              <a:gd name="T79" fmla="*/ 2147483647 h 706"/>
              <a:gd name="T80" fmla="*/ 2147483647 w 2496"/>
              <a:gd name="T81" fmla="*/ 2147483647 h 706"/>
              <a:gd name="T82" fmla="*/ 2147483647 w 2496"/>
              <a:gd name="T83" fmla="*/ 2147483647 h 706"/>
              <a:gd name="T84" fmla="*/ 2147483647 w 2496"/>
              <a:gd name="T85" fmla="*/ 2147483647 h 706"/>
              <a:gd name="T86" fmla="*/ 2147483647 w 2496"/>
              <a:gd name="T87" fmla="*/ 2147483647 h 706"/>
              <a:gd name="T88" fmla="*/ 2147483647 w 2496"/>
              <a:gd name="T89" fmla="*/ 2147483647 h 706"/>
              <a:gd name="T90" fmla="*/ 2147483647 w 2496"/>
              <a:gd name="T91" fmla="*/ 2147483647 h 706"/>
              <a:gd name="T92" fmla="*/ 2147483647 w 2496"/>
              <a:gd name="T93" fmla="*/ 2147483647 h 706"/>
              <a:gd name="T94" fmla="*/ 2147483647 w 2496"/>
              <a:gd name="T95" fmla="*/ 0 h 706"/>
              <a:gd name="T96" fmla="*/ 2147483647 w 2496"/>
              <a:gd name="T97" fmla="*/ 2147483647 h 706"/>
              <a:gd name="T98" fmla="*/ 2147483647 w 2496"/>
              <a:gd name="T99" fmla="*/ 2147483647 h 706"/>
              <a:gd name="T100" fmla="*/ 2147483647 w 2496"/>
              <a:gd name="T101" fmla="*/ 2147483647 h 706"/>
              <a:gd name="T102" fmla="*/ 2147483647 w 2496"/>
              <a:gd name="T103" fmla="*/ 2147483647 h 706"/>
              <a:gd name="T104" fmla="*/ 2147483647 w 2496"/>
              <a:gd name="T105" fmla="*/ 2147483647 h 706"/>
              <a:gd name="T106" fmla="*/ 2147483647 w 2496"/>
              <a:gd name="T107" fmla="*/ 2147483647 h 706"/>
              <a:gd name="T108" fmla="*/ 2147483647 w 2496"/>
              <a:gd name="T109" fmla="*/ 2147483647 h 706"/>
              <a:gd name="T110" fmla="*/ 2147483647 w 2496"/>
              <a:gd name="T111" fmla="*/ 2147483647 h 706"/>
              <a:gd name="T112" fmla="*/ 2147483647 w 2496"/>
              <a:gd name="T113" fmla="*/ 2147483647 h 706"/>
              <a:gd name="T114" fmla="*/ 2147483647 w 2496"/>
              <a:gd name="T115" fmla="*/ 2147483647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p:spPr>
        <p:txBody>
          <a:bodyPr/>
          <a:lstStyle/>
          <a:p>
            <a:endParaRPr lang="hu-HU"/>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1F0C05B3-399A-46AB-8822-870860CD687A}"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3" r:id="rId7"/>
    <p:sldLayoutId id="2147484404" r:id="rId8"/>
    <p:sldLayoutId id="2147484405" r:id="rId9"/>
    <p:sldLayoutId id="2147484406" r:id="rId10"/>
    <p:sldLayoutId id="2147484407"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marL="342900" indent="-342900" algn="l" rtl="0" eaLnBrk="0" fontAlgn="base" hangingPunct="0">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2pPr>
      <a:lvl3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3pPr>
      <a:lvl4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4pPr>
      <a:lvl5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5pPr>
      <a:lvl6pPr marL="800100" indent="-342900" algn="l" rtl="0" fontAlgn="base">
        <a:spcBef>
          <a:spcPct val="20000"/>
        </a:spcBef>
        <a:spcAft>
          <a:spcPct val="0"/>
        </a:spcAft>
        <a:buFont typeface="Verdana" pitchFamily="34" charset="0"/>
        <a:defRPr sz="2000">
          <a:solidFill>
            <a:srgbClr val="002B78"/>
          </a:solidFill>
          <a:latin typeface="Tahoma" pitchFamily="34" charset="0"/>
        </a:defRPr>
      </a:lvl6pPr>
      <a:lvl7pPr marL="1257300" indent="-342900" algn="l" rtl="0" fontAlgn="base">
        <a:spcBef>
          <a:spcPct val="20000"/>
        </a:spcBef>
        <a:spcAft>
          <a:spcPct val="0"/>
        </a:spcAft>
        <a:buFont typeface="Verdana" pitchFamily="34" charset="0"/>
        <a:defRPr sz="2000">
          <a:solidFill>
            <a:srgbClr val="002B78"/>
          </a:solidFill>
          <a:latin typeface="Tahoma" pitchFamily="34" charset="0"/>
        </a:defRPr>
      </a:lvl7pPr>
      <a:lvl8pPr marL="1714500" indent="-342900" algn="l" rtl="0" fontAlgn="base">
        <a:spcBef>
          <a:spcPct val="20000"/>
        </a:spcBef>
        <a:spcAft>
          <a:spcPct val="0"/>
        </a:spcAft>
        <a:buFont typeface="Verdana" pitchFamily="34" charset="0"/>
        <a:defRPr sz="2000">
          <a:solidFill>
            <a:srgbClr val="002B78"/>
          </a:solidFill>
          <a:latin typeface="Tahoma" pitchFamily="34" charset="0"/>
        </a:defRPr>
      </a:lvl8pPr>
      <a:lvl9pPr marL="2171700" indent="-342900" algn="l" rtl="0" fontAlgn="base">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0" fontAlgn="base" hangingPunct="0">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0" fontAlgn="base" hangingPunct="0">
        <a:spcBef>
          <a:spcPct val="20000"/>
        </a:spcBef>
        <a:spcAft>
          <a:spcPct val="0"/>
        </a:spcAft>
        <a:buClr>
          <a:srgbClr val="002B78"/>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p:txBody>
          <a:bodyPr/>
          <a:lstStyle/>
          <a:p>
            <a:pPr eaLnBrk="1" hangingPunct="1">
              <a:buFont typeface="Verdana" pitchFamily="34" charset="0"/>
              <a:buNone/>
            </a:pPr>
            <a:r>
              <a:rPr lang="hu-HU" sz="2000" dirty="0" smtClean="0"/>
              <a:t>Bence Olah</a:t>
            </a:r>
            <a:endParaRPr lang="ru-RU" sz="2000" dirty="0" smtClean="0"/>
          </a:p>
        </p:txBody>
      </p:sp>
      <p:sp>
        <p:nvSpPr>
          <p:cNvPr id="4099" name="Rectangle 2"/>
          <p:cNvSpPr>
            <a:spLocks noGrp="1" noChangeArrowheads="1"/>
          </p:cNvSpPr>
          <p:nvPr>
            <p:ph type="ctrTitle"/>
          </p:nvPr>
        </p:nvSpPr>
        <p:spPr>
          <a:ln w="0"/>
        </p:spPr>
        <p:txBody>
          <a:bodyPr/>
          <a:lstStyle/>
          <a:p>
            <a:r>
              <a:rPr lang="en-US" b="1" smtClean="0"/>
              <a:t>Object-oriented Principles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ím 1"/>
          <p:cNvSpPr>
            <a:spLocks noGrp="1"/>
          </p:cNvSpPr>
          <p:nvPr>
            <p:ph type="title"/>
          </p:nvPr>
        </p:nvSpPr>
        <p:spPr/>
        <p:txBody>
          <a:bodyPr/>
          <a:lstStyle/>
          <a:p>
            <a:r>
              <a:rPr lang="hu-HU" smtClean="0"/>
              <a:t>Single Responsibility Principle - SRP</a:t>
            </a:r>
          </a:p>
        </p:txBody>
      </p:sp>
      <p:sp>
        <p:nvSpPr>
          <p:cNvPr id="14339" name="Dia számának helye 3"/>
          <p:cNvSpPr>
            <a:spLocks noGrp="1"/>
          </p:cNvSpPr>
          <p:nvPr>
            <p:ph type="sldNum" sz="quarter" idx="10"/>
          </p:nvPr>
        </p:nvSpPr>
        <p:spPr>
          <a:noFill/>
        </p:spPr>
        <p:txBody>
          <a:bodyPr/>
          <a:lstStyle/>
          <a:p>
            <a:fld id="{2359537C-E056-49E0-8F03-9A7292263370}" type="slidenum">
              <a:rPr lang="ru-RU" smtClean="0"/>
              <a:pPr/>
              <a:t>10</a:t>
            </a:fld>
            <a:endParaRPr lang="ru-RU" smtClean="0"/>
          </a:p>
        </p:txBody>
      </p:sp>
      <p:pic>
        <p:nvPicPr>
          <p:cNvPr id="14340" name="Picture 2" descr="C:\Users\bence\AppData\Local\Temp\Rar$DR02.272\images\image05.jpg"/>
          <p:cNvPicPr>
            <a:picLocks noGrp="1" noChangeAspect="1" noChangeArrowheads="1"/>
          </p:cNvPicPr>
          <p:nvPr>
            <p:ph idx="1"/>
          </p:nvPr>
        </p:nvPicPr>
        <p:blipFill>
          <a:blip r:embed="rId2" cstate="print"/>
          <a:srcRect/>
          <a:stretch>
            <a:fillRect/>
          </a:stretch>
        </p:blipFill>
        <p:spPr>
          <a:xfrm>
            <a:off x="1370013" y="1042988"/>
            <a:ext cx="6419850" cy="5135562"/>
          </a:xfr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Design by Contract</a:t>
            </a:r>
          </a:p>
        </p:txBody>
      </p:sp>
      <p:sp>
        <p:nvSpPr>
          <p:cNvPr id="8195" name="Content Placeholder 2"/>
          <p:cNvSpPr>
            <a:spLocks noGrp="1"/>
          </p:cNvSpPr>
          <p:nvPr>
            <p:ph idx="1"/>
          </p:nvPr>
        </p:nvSpPr>
        <p:spPr/>
        <p:txBody>
          <a:bodyPr/>
          <a:lstStyle/>
          <a:p>
            <a:pPr>
              <a:defRPr/>
            </a:pPr>
            <a:r>
              <a:rPr lang="en-US" dirty="0" smtClean="0"/>
              <a:t>Design by Contract</a:t>
            </a:r>
          </a:p>
          <a:p>
            <a:pPr lvl="1">
              <a:defRPr/>
            </a:pPr>
            <a:r>
              <a:rPr lang="en-US" dirty="0" smtClean="0"/>
              <a:t>Preconditions and postconditions (rights and obligations)</a:t>
            </a:r>
          </a:p>
          <a:p>
            <a:pPr lvl="1">
              <a:defRPr/>
            </a:pPr>
            <a:r>
              <a:rPr lang="en-US" dirty="0"/>
              <a:t>Assertion and violation  (bug in client or supplier)</a:t>
            </a:r>
          </a:p>
          <a:p>
            <a:pPr lvl="1">
              <a:defRPr/>
            </a:pPr>
            <a:r>
              <a:rPr lang="en-US" dirty="0" smtClean="0"/>
              <a:t>Class invariants (reference semantics of aggregates)</a:t>
            </a:r>
          </a:p>
          <a:p>
            <a:pPr marL="0" lvl="1" indent="0">
              <a:buFont typeface="Tahoma" pitchFamily="34" charset="0"/>
              <a:buNone/>
              <a:defRPr/>
            </a:pPr>
            <a:endParaRPr lang="hu-HU" dirty="0" smtClean="0"/>
          </a:p>
          <a:p>
            <a:pPr marL="358775" indent="-358775" eaLnBrk="1" hangingPunct="1">
              <a:defRPr/>
            </a:pPr>
            <a:r>
              <a:rPr lang="en-US" sz="1800" dirty="0"/>
              <a:t>Client’s  obligations</a:t>
            </a:r>
          </a:p>
          <a:p>
            <a:pPr marL="358775" indent="-358775" eaLnBrk="1" hangingPunct="1">
              <a:buClr>
                <a:schemeClr val="tx1"/>
              </a:buClr>
              <a:buFontTx/>
              <a:buChar char="•"/>
              <a:defRPr/>
            </a:pPr>
            <a:r>
              <a:rPr lang="en-US" sz="1800" dirty="0">
                <a:solidFill>
                  <a:schemeClr val="tx1"/>
                </a:solidFill>
              </a:rPr>
              <a:t>Provide input and contextual data with correct type and semantics</a:t>
            </a:r>
          </a:p>
          <a:p>
            <a:pPr marL="358775" indent="-358775" eaLnBrk="1" hangingPunct="1">
              <a:buClr>
                <a:schemeClr val="tx1"/>
              </a:buClr>
              <a:buFontTx/>
              <a:buChar char="•"/>
              <a:defRPr/>
            </a:pPr>
            <a:r>
              <a:rPr lang="en-US" sz="1800" dirty="0">
                <a:solidFill>
                  <a:schemeClr val="tx1"/>
                </a:solidFill>
              </a:rPr>
              <a:t>Must ensure that preconditions are satisfied</a:t>
            </a:r>
          </a:p>
          <a:p>
            <a:pPr marL="0" lvl="1" indent="0">
              <a:buFont typeface="Tahoma" pitchFamily="34" charset="0"/>
              <a:buNone/>
              <a:defRPr/>
            </a:pPr>
            <a:endParaRPr lang="en-US" dirty="0" smtClean="0"/>
          </a:p>
        </p:txBody>
      </p:sp>
      <p:sp>
        <p:nvSpPr>
          <p:cNvPr id="15364" name="Slide Number Placeholder 3"/>
          <p:cNvSpPr>
            <a:spLocks noGrp="1"/>
          </p:cNvSpPr>
          <p:nvPr>
            <p:ph type="sldNum" sz="quarter" idx="10"/>
          </p:nvPr>
        </p:nvSpPr>
        <p:spPr>
          <a:noFill/>
        </p:spPr>
        <p:txBody>
          <a:bodyPr/>
          <a:lstStyle/>
          <a:p>
            <a:fld id="{5CAB9ACA-67D6-47D7-864C-1EB5E7D505FE}" type="slidenum">
              <a:rPr lang="en-US" smtClean="0"/>
              <a:pPr/>
              <a:t>11</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4F399A7A-F9C4-4187-8114-B7E5F4CB3789}" type="slidenum">
              <a:rPr lang="ru-RU" smtClean="0"/>
              <a:pPr/>
              <a:t>12</a:t>
            </a:fld>
            <a:endParaRPr lang="ru-RU" smtClean="0"/>
          </a:p>
        </p:txBody>
      </p:sp>
      <p:sp>
        <p:nvSpPr>
          <p:cNvPr id="16387" name="Rectangle 2"/>
          <p:cNvSpPr>
            <a:spLocks noGrp="1" noChangeArrowheads="1"/>
          </p:cNvSpPr>
          <p:nvPr>
            <p:ph type="title"/>
          </p:nvPr>
        </p:nvSpPr>
        <p:spPr/>
        <p:txBody>
          <a:bodyPr/>
          <a:lstStyle/>
          <a:p>
            <a:pPr eaLnBrk="1" hangingPunct="1"/>
            <a:r>
              <a:rPr lang="en-US" smtClean="0"/>
              <a:t>Design by Contract</a:t>
            </a:r>
          </a:p>
        </p:txBody>
      </p:sp>
      <p:sp>
        <p:nvSpPr>
          <p:cNvPr id="23556" name="Rectangle 3"/>
          <p:cNvSpPr>
            <a:spLocks noGrp="1" noChangeArrowheads="1"/>
          </p:cNvSpPr>
          <p:nvPr>
            <p:ph type="body" idx="1"/>
          </p:nvPr>
        </p:nvSpPr>
        <p:spPr/>
        <p:txBody>
          <a:bodyPr/>
          <a:lstStyle/>
          <a:p>
            <a:pPr marL="358775" indent="-358775" eaLnBrk="1" hangingPunct="1">
              <a:defRPr/>
            </a:pPr>
            <a:r>
              <a:rPr lang="en-US" dirty="0" smtClean="0"/>
              <a:t>Supplier’s  obligations</a:t>
            </a:r>
          </a:p>
          <a:p>
            <a:pPr marL="358775" indent="-358775" eaLnBrk="1" hangingPunct="1">
              <a:buClr>
                <a:schemeClr val="tx1"/>
              </a:buClr>
              <a:buFontTx/>
              <a:buChar char="•"/>
              <a:defRPr/>
            </a:pPr>
            <a:r>
              <a:rPr lang="en-US" sz="1800" dirty="0" smtClean="0">
                <a:solidFill>
                  <a:schemeClr val="tx1"/>
                </a:solidFill>
              </a:rPr>
              <a:t>Provide a certain product</a:t>
            </a:r>
          </a:p>
          <a:p>
            <a:pPr marL="358775" indent="-358775" eaLnBrk="1" hangingPunct="1">
              <a:buClr>
                <a:schemeClr val="tx1"/>
              </a:buClr>
              <a:buFontTx/>
              <a:buChar char="•"/>
              <a:defRPr/>
            </a:pPr>
            <a:r>
              <a:rPr lang="en-US" sz="1800" dirty="0" smtClean="0">
                <a:solidFill>
                  <a:schemeClr val="tx1"/>
                </a:solidFill>
              </a:rPr>
              <a:t>Supply data with correct type, semantics and sequence</a:t>
            </a:r>
          </a:p>
          <a:p>
            <a:pPr marL="358775" indent="-358775" eaLnBrk="1" hangingPunct="1">
              <a:buClr>
                <a:schemeClr val="tx1"/>
              </a:buClr>
              <a:buFontTx/>
              <a:buChar char="•"/>
              <a:defRPr/>
            </a:pPr>
            <a:r>
              <a:rPr lang="en-US" sz="1800" dirty="0" smtClean="0">
                <a:solidFill>
                  <a:schemeClr val="tx1"/>
                </a:solidFill>
              </a:rPr>
              <a:t>Preserve invariants</a:t>
            </a:r>
          </a:p>
          <a:p>
            <a:pPr marL="358775" indent="-358775" eaLnBrk="1" hangingPunct="1">
              <a:buClr>
                <a:schemeClr val="tx1"/>
              </a:buClr>
              <a:buFontTx/>
              <a:buChar char="•"/>
              <a:defRPr/>
            </a:pPr>
            <a:r>
              <a:rPr lang="en-US" sz="1800" dirty="0" smtClean="0">
                <a:solidFill>
                  <a:schemeClr val="tx1"/>
                </a:solidFill>
              </a:rPr>
              <a:t>Signal error conditions, logging and monitoring information</a:t>
            </a:r>
          </a:p>
          <a:p>
            <a:pPr marL="358775" indent="-358775" eaLnBrk="1" hangingPunct="1">
              <a:buClr>
                <a:schemeClr val="tx1"/>
              </a:buClr>
              <a:buFontTx/>
              <a:buChar char="•"/>
              <a:defRPr/>
            </a:pPr>
            <a:r>
              <a:rPr lang="en-US" sz="1800" dirty="0" smtClean="0">
                <a:solidFill>
                  <a:schemeClr val="tx1"/>
                </a:solidFill>
              </a:rPr>
              <a:t>Must ensure that postconditions are satisfied</a:t>
            </a:r>
          </a:p>
          <a:p>
            <a:pPr marL="358775" indent="-358775" eaLnBrk="1" hangingPunct="1">
              <a:defRPr/>
            </a:pPr>
            <a:endParaRPr lang="en-US" sz="1800" dirty="0" smtClean="0"/>
          </a:p>
          <a:p>
            <a:pPr marL="0" indent="0" eaLnBrk="1" hangingPunct="1">
              <a:buClr>
                <a:schemeClr val="tx1"/>
              </a:buClr>
              <a:defRPr/>
            </a:pPr>
            <a:endParaRPr lang="en-US" sz="1800" dirty="0" smtClean="0">
              <a:solidFill>
                <a:schemeClr val="tx1"/>
              </a:solidFill>
            </a:endParaRPr>
          </a:p>
          <a:p>
            <a:pPr marL="358775" indent="-358775" eaLnBrk="1" hangingPunct="1">
              <a:buClr>
                <a:schemeClr val="tx1"/>
              </a:buClr>
              <a:defRPr/>
            </a:pPr>
            <a:endParaRPr lang="en-US" sz="1800"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58A2F2C9-3D20-4454-9F49-EB52BD9E793D}" type="slidenum">
              <a:rPr lang="en-US" smtClean="0"/>
              <a:pPr/>
              <a:t>13</a:t>
            </a:fld>
            <a:endParaRPr lang="en-US" smtClean="0"/>
          </a:p>
        </p:txBody>
      </p:sp>
      <p:sp>
        <p:nvSpPr>
          <p:cNvPr id="17411" name="Rectangle 2"/>
          <p:cNvSpPr>
            <a:spLocks noGrp="1" noChangeArrowheads="1"/>
          </p:cNvSpPr>
          <p:nvPr>
            <p:ph type="title"/>
          </p:nvPr>
        </p:nvSpPr>
        <p:spPr/>
        <p:txBody>
          <a:bodyPr/>
          <a:lstStyle/>
          <a:p>
            <a:pPr eaLnBrk="1" hangingPunct="1"/>
            <a:r>
              <a:rPr lang="en-US" smtClean="0"/>
              <a:t>General principles in detail</a:t>
            </a:r>
          </a:p>
        </p:txBody>
      </p:sp>
      <p:sp>
        <p:nvSpPr>
          <p:cNvPr id="18436" name="Rectangle 3"/>
          <p:cNvSpPr>
            <a:spLocks noGrp="1" noChangeArrowheads="1"/>
          </p:cNvSpPr>
          <p:nvPr>
            <p:ph type="body" idx="1"/>
          </p:nvPr>
        </p:nvSpPr>
        <p:spPr/>
        <p:txBody>
          <a:bodyPr/>
          <a:lstStyle/>
          <a:p>
            <a:pPr marL="358775" indent="-358775" eaLnBrk="1" hangingPunct="1">
              <a:defRPr/>
            </a:pPr>
            <a:r>
              <a:rPr lang="en-US" dirty="0" smtClean="0"/>
              <a:t>Dependency inversion principle</a:t>
            </a:r>
          </a:p>
          <a:p>
            <a:pPr marL="358775" indent="-358775" eaLnBrk="1" hangingPunct="1">
              <a:buClr>
                <a:schemeClr val="tx1"/>
              </a:buClr>
              <a:buFontTx/>
              <a:buChar char="•"/>
              <a:defRPr/>
            </a:pPr>
            <a:r>
              <a:rPr lang="en-US" sz="1800" dirty="0" smtClean="0">
                <a:solidFill>
                  <a:schemeClr val="tx1"/>
                </a:solidFill>
              </a:rPr>
              <a:t>High level components should not depend upon low level ones - Both should depend upon abstractions</a:t>
            </a:r>
          </a:p>
          <a:p>
            <a:pPr marL="358775" indent="-358775" eaLnBrk="1" hangingPunct="1">
              <a:buClr>
                <a:schemeClr val="tx1"/>
              </a:buClr>
              <a:buFontTx/>
              <a:buChar char="•"/>
              <a:defRPr/>
            </a:pPr>
            <a:r>
              <a:rPr lang="en-US" sz="1800" dirty="0" smtClean="0">
                <a:solidFill>
                  <a:schemeClr val="tx1"/>
                </a:solidFill>
              </a:rPr>
              <a:t>Abstractions should not depend upon details - Details should depend upon abstractions</a:t>
            </a:r>
          </a:p>
          <a:p>
            <a:pPr marL="358775" indent="-358775" eaLnBrk="1" hangingPunct="1">
              <a:buClr>
                <a:schemeClr val="tx1"/>
              </a:buClr>
              <a:defRPr/>
            </a:pPr>
            <a:endParaRPr lang="en-US" sz="1800" dirty="0" smtClean="0">
              <a:solidFill>
                <a:schemeClr val="tx1"/>
              </a:solidFill>
            </a:endParaRPr>
          </a:p>
          <a:p>
            <a:pPr marL="358775" indent="-358775" eaLnBrk="1" hangingPunct="1">
              <a:buClr>
                <a:schemeClr val="tx1"/>
              </a:buClr>
              <a:defRPr/>
            </a:pPr>
            <a:r>
              <a:rPr lang="en-US" sz="1800" dirty="0" smtClean="0"/>
              <a:t>Implementation of the dependency inversion principle</a:t>
            </a:r>
          </a:p>
          <a:p>
            <a:pPr marL="358775" lvl="1" indent="-358775" eaLnBrk="1" hangingPunct="1">
              <a:buClr>
                <a:schemeClr val="tx1"/>
              </a:buClr>
              <a:buFontTx/>
              <a:buChar char="•"/>
              <a:defRPr/>
            </a:pPr>
            <a:r>
              <a:rPr lang="en-US" dirty="0">
                <a:ea typeface="+mn-ea"/>
                <a:cs typeface="+mn-cs"/>
              </a:rPr>
              <a:t>Define abstract interfaces for low level components</a:t>
            </a:r>
          </a:p>
          <a:p>
            <a:pPr marL="358775" lvl="1" indent="-358775" eaLnBrk="1" hangingPunct="1">
              <a:buClr>
                <a:schemeClr val="tx1"/>
              </a:buClr>
              <a:buFontTx/>
              <a:buChar char="•"/>
              <a:defRPr/>
            </a:pPr>
            <a:r>
              <a:rPr lang="en-US" dirty="0">
                <a:ea typeface="+mn-ea"/>
                <a:cs typeface="+mn-cs"/>
              </a:rPr>
              <a:t>Implement these interfaces for the concrete problem</a:t>
            </a:r>
          </a:p>
          <a:p>
            <a:pPr marL="358775" lvl="1" indent="-358775" eaLnBrk="1" hangingPunct="1">
              <a:buClr>
                <a:schemeClr val="tx1"/>
              </a:buClr>
              <a:buFontTx/>
              <a:buChar char="•"/>
              <a:defRPr/>
            </a:pPr>
            <a:r>
              <a:rPr lang="en-US" dirty="0">
                <a:ea typeface="+mn-ea"/>
                <a:cs typeface="+mn-cs"/>
              </a:rPr>
              <a:t>Use the Template method design pattern</a:t>
            </a:r>
          </a:p>
          <a:p>
            <a:pPr marL="358775" indent="-358775" eaLnBrk="1" hangingPunct="1">
              <a:buClr>
                <a:schemeClr val="tx1"/>
              </a:buClr>
              <a:defRPr/>
            </a:pPr>
            <a:endParaRPr lang="en-US" sz="1800" dirty="0" smtClean="0"/>
          </a:p>
          <a:p>
            <a:pPr marL="358775" indent="-358775" eaLnBrk="1" hangingPunct="1">
              <a:buClr>
                <a:schemeClr val="tx1"/>
              </a:buClr>
              <a:defRPr/>
            </a:pPr>
            <a:endParaRPr lang="en-US" sz="1800" dirty="0" smtClean="0"/>
          </a:p>
          <a:p>
            <a:pPr marL="358775" indent="-358775" eaLnBrk="1" hangingPunct="1">
              <a:buClr>
                <a:schemeClr val="tx1"/>
              </a:buClr>
              <a:defRPr/>
            </a:pPr>
            <a:endParaRPr lang="en-US" sz="1800"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ím 1"/>
          <p:cNvSpPr>
            <a:spLocks noGrp="1"/>
          </p:cNvSpPr>
          <p:nvPr>
            <p:ph type="title"/>
          </p:nvPr>
        </p:nvSpPr>
        <p:spPr/>
        <p:txBody>
          <a:bodyPr/>
          <a:lstStyle/>
          <a:p>
            <a:r>
              <a:rPr lang="hu-HU" smtClean="0"/>
              <a:t>DIP</a:t>
            </a:r>
          </a:p>
        </p:txBody>
      </p:sp>
      <p:sp>
        <p:nvSpPr>
          <p:cNvPr id="18435" name="Dia számának helye 3"/>
          <p:cNvSpPr>
            <a:spLocks noGrp="1"/>
          </p:cNvSpPr>
          <p:nvPr>
            <p:ph type="sldNum" sz="quarter" idx="10"/>
          </p:nvPr>
        </p:nvSpPr>
        <p:spPr>
          <a:noFill/>
        </p:spPr>
        <p:txBody>
          <a:bodyPr/>
          <a:lstStyle/>
          <a:p>
            <a:fld id="{8A62840A-C160-4237-97BD-29ECA4EFFC47}" type="slidenum">
              <a:rPr lang="ru-RU" smtClean="0"/>
              <a:pPr/>
              <a:t>14</a:t>
            </a:fld>
            <a:endParaRPr lang="ru-RU" smtClean="0"/>
          </a:p>
        </p:txBody>
      </p:sp>
      <p:pic>
        <p:nvPicPr>
          <p:cNvPr id="18436" name="Picture 2" descr="C:\Users\bence\AppData\Local\Temp\Rar$DR15.037\images\image02.jpg"/>
          <p:cNvPicPr>
            <a:picLocks noGrp="1" noChangeAspect="1" noChangeArrowheads="1"/>
          </p:cNvPicPr>
          <p:nvPr>
            <p:ph idx="1"/>
          </p:nvPr>
        </p:nvPicPr>
        <p:blipFill>
          <a:blip r:embed="rId2" cstate="print"/>
          <a:srcRect/>
          <a:stretch>
            <a:fillRect/>
          </a:stretch>
        </p:blipFill>
        <p:spPr>
          <a:xfrm>
            <a:off x="1370013" y="1042988"/>
            <a:ext cx="6419850" cy="5135562"/>
          </a:xfrm>
          <a:noFill/>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F5253C0B-D30B-498A-A6F5-10F949E52D7C}" type="slidenum">
              <a:rPr lang="en-US" smtClean="0"/>
              <a:pPr/>
              <a:t>15</a:t>
            </a:fld>
            <a:endParaRPr lang="en-US" smtClean="0"/>
          </a:p>
        </p:txBody>
      </p:sp>
      <p:sp>
        <p:nvSpPr>
          <p:cNvPr id="19459" name="Rectangle 2"/>
          <p:cNvSpPr>
            <a:spLocks noGrp="1" noChangeArrowheads="1"/>
          </p:cNvSpPr>
          <p:nvPr>
            <p:ph type="title"/>
          </p:nvPr>
        </p:nvSpPr>
        <p:spPr/>
        <p:txBody>
          <a:bodyPr/>
          <a:lstStyle/>
          <a:p>
            <a:pPr eaLnBrk="1" hangingPunct="1"/>
            <a:r>
              <a:rPr lang="hu-HU" smtClean="0"/>
              <a:t>3. Polymorphism</a:t>
            </a:r>
            <a:endParaRPr lang="en-US" smtClean="0"/>
          </a:p>
        </p:txBody>
      </p:sp>
      <p:sp>
        <p:nvSpPr>
          <p:cNvPr id="19460" name="Rectangle 3"/>
          <p:cNvSpPr>
            <a:spLocks noGrp="1" noChangeArrowheads="1"/>
          </p:cNvSpPr>
          <p:nvPr>
            <p:ph type="body" idx="1"/>
          </p:nvPr>
        </p:nvSpPr>
        <p:spPr>
          <a:noFill/>
        </p:spPr>
        <p:txBody>
          <a:bodyPr/>
          <a:lstStyle/>
          <a:p>
            <a:pPr marL="358775" indent="-358775" eaLnBrk="1" hangingPunct="1"/>
            <a:r>
              <a:rPr lang="en-US" smtClean="0"/>
              <a:t>Liskov's substitution principle </a:t>
            </a:r>
          </a:p>
          <a:p>
            <a:pPr marL="358775" indent="-358775" eaLnBrk="1" hangingPunct="1">
              <a:buClr>
                <a:schemeClr val="tx1"/>
              </a:buClr>
              <a:buFontTx/>
              <a:buChar char="•"/>
            </a:pPr>
            <a:r>
              <a:rPr lang="en-US" sz="1800" smtClean="0">
                <a:solidFill>
                  <a:schemeClr val="tx1"/>
                </a:solidFill>
              </a:rPr>
              <a:t>Imposes requirements on method signatures and behavior</a:t>
            </a:r>
          </a:p>
          <a:p>
            <a:pPr marL="358775" indent="-358775" eaLnBrk="1" hangingPunct="1">
              <a:buClr>
                <a:schemeClr val="tx1"/>
              </a:buClr>
              <a:buFontTx/>
              <a:buChar char="•"/>
            </a:pPr>
            <a:r>
              <a:rPr lang="en-US" sz="1800" smtClean="0">
                <a:solidFill>
                  <a:schemeClr val="tx1"/>
                </a:solidFill>
              </a:rPr>
              <a:t>Main role is to ensure that design by contract works</a:t>
            </a:r>
          </a:p>
          <a:p>
            <a:pPr marL="358775" indent="-358775" eaLnBrk="1" hangingPunct="1">
              <a:buClr>
                <a:schemeClr val="tx1"/>
              </a:buClr>
            </a:pPr>
            <a:r>
              <a:rPr lang="en-US" sz="1800" smtClean="0"/>
              <a:t>Constraints placed on subtypes</a:t>
            </a:r>
          </a:p>
          <a:p>
            <a:pPr marL="358775" indent="-358775" eaLnBrk="1" hangingPunct="1">
              <a:buClr>
                <a:schemeClr val="tx1"/>
              </a:buClr>
              <a:buFontTx/>
              <a:buChar char="•"/>
            </a:pPr>
            <a:r>
              <a:rPr lang="en-US" sz="1800" smtClean="0">
                <a:solidFill>
                  <a:schemeClr val="tx1"/>
                </a:solidFill>
              </a:rPr>
              <a:t>Method arguments must be more general </a:t>
            </a:r>
          </a:p>
          <a:p>
            <a:pPr marL="358775" indent="-358775" eaLnBrk="1" hangingPunct="1">
              <a:buClr>
                <a:schemeClr val="tx1"/>
              </a:buClr>
              <a:buFontTx/>
              <a:buChar char="•"/>
            </a:pPr>
            <a:r>
              <a:rPr lang="en-US" sz="1800" smtClean="0">
                <a:solidFill>
                  <a:schemeClr val="tx1"/>
                </a:solidFill>
              </a:rPr>
              <a:t>Return types must be more specific </a:t>
            </a:r>
          </a:p>
          <a:p>
            <a:pPr marL="358775" indent="-358775" eaLnBrk="1" hangingPunct="1">
              <a:buClr>
                <a:schemeClr val="tx1"/>
              </a:buClr>
              <a:buFontTx/>
              <a:buChar char="•"/>
            </a:pPr>
            <a:r>
              <a:rPr lang="en-US" sz="1800" smtClean="0">
                <a:solidFill>
                  <a:schemeClr val="tx1"/>
                </a:solidFill>
              </a:rPr>
              <a:t>No new exceptions should be thrown</a:t>
            </a:r>
          </a:p>
          <a:p>
            <a:pPr marL="358775" indent="-358775" eaLnBrk="1" hangingPunct="1">
              <a:buClr>
                <a:schemeClr val="tx1"/>
              </a:buClr>
              <a:buFontTx/>
              <a:buChar char="•"/>
            </a:pPr>
            <a:r>
              <a:rPr lang="en-US" sz="1800" smtClean="0">
                <a:solidFill>
                  <a:schemeClr val="tx1"/>
                </a:solidFill>
              </a:rPr>
              <a:t>Preconditions cannot be strengthened </a:t>
            </a:r>
          </a:p>
          <a:p>
            <a:pPr marL="358775" indent="-358775" eaLnBrk="1" hangingPunct="1">
              <a:buClr>
                <a:schemeClr val="tx1"/>
              </a:buClr>
              <a:buFontTx/>
              <a:buChar char="•"/>
            </a:pPr>
            <a:r>
              <a:rPr lang="en-US" sz="1800" smtClean="0">
                <a:solidFill>
                  <a:schemeClr val="tx1"/>
                </a:solidFill>
              </a:rPr>
              <a:t>Postconditions cannot be weakened </a:t>
            </a:r>
          </a:p>
          <a:p>
            <a:pPr marL="358775" indent="-358775" eaLnBrk="1" hangingPunct="1">
              <a:buClr>
                <a:schemeClr val="tx1"/>
              </a:buClr>
              <a:buFontTx/>
              <a:buChar char="•"/>
            </a:pPr>
            <a:r>
              <a:rPr lang="en-US" sz="1800" smtClean="0">
                <a:solidFill>
                  <a:schemeClr val="tx1"/>
                </a:solidFill>
              </a:rPr>
              <a:t>Invariants of the supertype must be preserved </a:t>
            </a:r>
          </a:p>
          <a:p>
            <a:pPr marL="358775" indent="-358775" eaLnBrk="1" hangingPunct="1">
              <a:buClr>
                <a:schemeClr val="tx1"/>
              </a:buClr>
              <a:buFontTx/>
              <a:buChar char="•"/>
            </a:pPr>
            <a:r>
              <a:rPr lang="en-US" sz="1800" smtClean="0">
                <a:solidFill>
                  <a:schemeClr val="tx1"/>
                </a:solidFill>
              </a:rPr>
              <a:t>New methods cannot change state (history constraint)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ím 1"/>
          <p:cNvSpPr>
            <a:spLocks noGrp="1"/>
          </p:cNvSpPr>
          <p:nvPr>
            <p:ph type="title"/>
          </p:nvPr>
        </p:nvSpPr>
        <p:spPr/>
        <p:txBody>
          <a:bodyPr/>
          <a:lstStyle/>
          <a:p>
            <a:r>
              <a:rPr lang="hu-HU" smtClean="0"/>
              <a:t>LSP</a:t>
            </a:r>
          </a:p>
        </p:txBody>
      </p:sp>
      <p:sp>
        <p:nvSpPr>
          <p:cNvPr id="20483" name="Dia számának helye 3"/>
          <p:cNvSpPr>
            <a:spLocks noGrp="1"/>
          </p:cNvSpPr>
          <p:nvPr>
            <p:ph type="sldNum" sz="quarter" idx="10"/>
          </p:nvPr>
        </p:nvSpPr>
        <p:spPr>
          <a:noFill/>
        </p:spPr>
        <p:txBody>
          <a:bodyPr/>
          <a:lstStyle/>
          <a:p>
            <a:fld id="{A2ADCE74-9042-4970-8ECC-D793EE061006}" type="slidenum">
              <a:rPr lang="ru-RU" smtClean="0"/>
              <a:pPr/>
              <a:t>16</a:t>
            </a:fld>
            <a:endParaRPr lang="ru-RU" smtClean="0"/>
          </a:p>
        </p:txBody>
      </p:sp>
      <p:pic>
        <p:nvPicPr>
          <p:cNvPr id="20484" name="Picture 2" descr="C:\Users\bence\AppData\Local\Temp\Rar$DR12.207\images\image04.jpg"/>
          <p:cNvPicPr>
            <a:picLocks noGrp="1" noChangeAspect="1" noChangeArrowheads="1"/>
          </p:cNvPicPr>
          <p:nvPr>
            <p:ph idx="1"/>
          </p:nvPr>
        </p:nvPicPr>
        <p:blipFill>
          <a:blip r:embed="rId2" cstate="print"/>
          <a:srcRect/>
          <a:stretch>
            <a:fillRect/>
          </a:stretch>
        </p:blipFill>
        <p:spPr>
          <a:xfrm>
            <a:off x="1370013" y="1042988"/>
            <a:ext cx="6419850" cy="5135562"/>
          </a:xfrm>
          <a:noFill/>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hu-HU" smtClean="0"/>
              <a:t>4. Inheritance</a:t>
            </a:r>
            <a:endParaRPr lang="en-US" smtClean="0"/>
          </a:p>
        </p:txBody>
      </p:sp>
      <p:sp>
        <p:nvSpPr>
          <p:cNvPr id="3" name="Content Placeholder 2"/>
          <p:cNvSpPr>
            <a:spLocks noGrp="1"/>
          </p:cNvSpPr>
          <p:nvPr>
            <p:ph idx="1"/>
          </p:nvPr>
        </p:nvSpPr>
        <p:spPr/>
        <p:txBody>
          <a:bodyPr/>
          <a:lstStyle/>
          <a:p>
            <a:pPr marL="0" indent="0" eaLnBrk="1" hangingPunct="1">
              <a:buClr>
                <a:schemeClr val="tx1"/>
              </a:buClr>
              <a:defRPr/>
            </a:pPr>
            <a:r>
              <a:rPr lang="en-US" dirty="0" smtClean="0"/>
              <a:t>“Is-a” rule of inheritance</a:t>
            </a:r>
          </a:p>
          <a:p>
            <a:pPr marL="0" lvl="1" indent="0" eaLnBrk="1" hangingPunct="1">
              <a:buClr>
                <a:schemeClr val="tx1"/>
              </a:buClr>
              <a:buFont typeface="Tahoma" pitchFamily="34" charset="0"/>
              <a:buNone/>
              <a:defRPr/>
            </a:pPr>
            <a:r>
              <a:rPr lang="en-US" dirty="0" smtClean="0"/>
              <a:t>„Do not make a class B inherit from a class A unless you can somehow make the argument that one can view every instance of B also as an instance of A.”</a:t>
            </a:r>
          </a:p>
          <a:p>
            <a:pPr marL="0" indent="0" eaLnBrk="1" hangingPunct="1">
              <a:buClr>
                <a:schemeClr val="tx1"/>
              </a:buClr>
              <a:defRPr/>
            </a:pPr>
            <a:endParaRPr lang="hu-HU" dirty="0" smtClean="0"/>
          </a:p>
          <a:p>
            <a:pPr marL="0" indent="0" eaLnBrk="1" hangingPunct="1">
              <a:buClr>
                <a:schemeClr val="tx1"/>
              </a:buClr>
              <a:defRPr/>
            </a:pPr>
            <a:r>
              <a:rPr lang="en-US" dirty="0" smtClean="0"/>
              <a:t>Inheritance </a:t>
            </a:r>
            <a:r>
              <a:rPr lang="en-US" dirty="0"/>
              <a:t>vs. relations</a:t>
            </a:r>
          </a:p>
          <a:p>
            <a:pPr lvl="1" eaLnBrk="1" hangingPunct="1">
              <a:buClr>
                <a:schemeClr val="tx1"/>
              </a:buClr>
              <a:defRPr/>
            </a:pPr>
            <a:r>
              <a:rPr lang="en-US" dirty="0"/>
              <a:t>How not to use inheritance (car owner example)</a:t>
            </a:r>
          </a:p>
          <a:p>
            <a:pPr lvl="1" eaLnBrk="1" hangingPunct="1">
              <a:buClr>
                <a:schemeClr val="tx1"/>
              </a:buClr>
              <a:defRPr/>
            </a:pPr>
            <a:r>
              <a:rPr lang="en-US" dirty="0"/>
              <a:t>“Is-a” rule vs. “Has-a” relation </a:t>
            </a:r>
          </a:p>
          <a:p>
            <a:pPr lvl="1" eaLnBrk="1" hangingPunct="1">
              <a:buClr>
                <a:schemeClr val="tx1"/>
              </a:buClr>
              <a:defRPr/>
            </a:pPr>
            <a:r>
              <a:rPr lang="en-US" dirty="0"/>
              <a:t>The rule of change – if inherited can not be changed</a:t>
            </a:r>
          </a:p>
          <a:p>
            <a:pPr lvl="1" eaLnBrk="1" hangingPunct="1">
              <a:buClr>
                <a:schemeClr val="tx1"/>
              </a:buClr>
              <a:defRPr/>
            </a:pPr>
            <a:r>
              <a:rPr lang="en-US" dirty="0"/>
              <a:t>Relation between classes, not objects</a:t>
            </a:r>
          </a:p>
          <a:p>
            <a:pPr marL="0" indent="0" eaLnBrk="1" hangingPunct="1">
              <a:buClr>
                <a:schemeClr val="tx1"/>
              </a:buClr>
              <a:defRPr/>
            </a:pPr>
            <a:endParaRPr lang="en-US" dirty="0" smtClean="0">
              <a:solidFill>
                <a:schemeClr val="tx1"/>
              </a:solidFill>
            </a:endParaRPr>
          </a:p>
          <a:p>
            <a:pPr>
              <a:defRPr/>
            </a:pPr>
            <a:endParaRPr lang="en-US" dirty="0" smtClean="0"/>
          </a:p>
        </p:txBody>
      </p:sp>
      <p:sp>
        <p:nvSpPr>
          <p:cNvPr id="21508" name="Slide Number Placeholder 3"/>
          <p:cNvSpPr>
            <a:spLocks noGrp="1"/>
          </p:cNvSpPr>
          <p:nvPr>
            <p:ph type="sldNum" sz="quarter" idx="10"/>
          </p:nvPr>
        </p:nvSpPr>
        <p:spPr>
          <a:noFill/>
        </p:spPr>
        <p:txBody>
          <a:bodyPr/>
          <a:lstStyle/>
          <a:p>
            <a:fld id="{0D5D3F6E-4EC5-463E-8CA2-A4E8CC410C7D}" type="slidenum">
              <a:rPr lang="ru-RU" smtClean="0"/>
              <a:pPr/>
              <a:t>17</a:t>
            </a:fld>
            <a:endParaRPr lang="ru-RU"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Inheritance – change rule</a:t>
            </a:r>
          </a:p>
        </p:txBody>
      </p:sp>
      <p:sp>
        <p:nvSpPr>
          <p:cNvPr id="22531" name="Slide Number Placeholder 3"/>
          <p:cNvSpPr>
            <a:spLocks noGrp="1"/>
          </p:cNvSpPr>
          <p:nvPr>
            <p:ph type="sldNum" sz="quarter" idx="10"/>
          </p:nvPr>
        </p:nvSpPr>
        <p:spPr>
          <a:noFill/>
        </p:spPr>
        <p:txBody>
          <a:bodyPr/>
          <a:lstStyle/>
          <a:p>
            <a:fld id="{2ECB24CE-5835-4EA9-8688-F55D95A85165}" type="slidenum">
              <a:rPr lang="en-US" smtClean="0"/>
              <a:pPr/>
              <a:t>18</a:t>
            </a:fld>
            <a:endParaRPr lang="en-US" smtClean="0"/>
          </a:p>
        </p:txBody>
      </p:sp>
      <p:sp>
        <p:nvSpPr>
          <p:cNvPr id="6" name="Rectangle 5"/>
          <p:cNvSpPr/>
          <p:nvPr/>
        </p:nvSpPr>
        <p:spPr bwMode="auto">
          <a:xfrm>
            <a:off x="3001963" y="1370013"/>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Passenger</a:t>
            </a:r>
          </a:p>
        </p:txBody>
      </p:sp>
      <p:sp>
        <p:nvSpPr>
          <p:cNvPr id="7" name="Rectangle 6"/>
          <p:cNvSpPr/>
          <p:nvPr/>
        </p:nvSpPr>
        <p:spPr bwMode="auto">
          <a:xfrm>
            <a:off x="1700213" y="2346325"/>
            <a:ext cx="1301750" cy="633413"/>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Occasional</a:t>
            </a:r>
          </a:p>
          <a:p>
            <a:pPr algn="ctr">
              <a:defRPr/>
            </a:pPr>
            <a:r>
              <a:rPr lang="en-US">
                <a:solidFill>
                  <a:schemeClr val="tx1"/>
                </a:solidFill>
              </a:rPr>
              <a:t>Traveler</a:t>
            </a:r>
          </a:p>
        </p:txBody>
      </p:sp>
      <p:sp>
        <p:nvSpPr>
          <p:cNvPr id="8" name="Rectangle 7"/>
          <p:cNvSpPr/>
          <p:nvPr/>
        </p:nvSpPr>
        <p:spPr bwMode="auto">
          <a:xfrm>
            <a:off x="4238625" y="2309813"/>
            <a:ext cx="1303338"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Frequent Flyer</a:t>
            </a:r>
          </a:p>
        </p:txBody>
      </p:sp>
      <p:cxnSp>
        <p:nvCxnSpPr>
          <p:cNvPr id="22535" name="Straight Arrow Connector 9"/>
          <p:cNvCxnSpPr>
            <a:cxnSpLocks noChangeShapeType="1"/>
            <a:stCxn id="7" idx="0"/>
          </p:cNvCxnSpPr>
          <p:nvPr/>
        </p:nvCxnSpPr>
        <p:spPr bwMode="auto">
          <a:xfrm flipV="1">
            <a:off x="2351088" y="2001838"/>
            <a:ext cx="906462" cy="344487"/>
          </a:xfrm>
          <a:prstGeom prst="straightConnector1">
            <a:avLst/>
          </a:prstGeom>
          <a:noFill/>
          <a:ln w="9525" algn="ctr">
            <a:solidFill>
              <a:schemeClr val="tx1"/>
            </a:solidFill>
            <a:round/>
            <a:headEnd/>
            <a:tailEnd type="triangle" w="med" len="med"/>
          </a:ln>
        </p:spPr>
      </p:cxnSp>
      <p:cxnSp>
        <p:nvCxnSpPr>
          <p:cNvPr id="22536" name="Straight Arrow Connector 16"/>
          <p:cNvCxnSpPr>
            <a:cxnSpLocks noChangeShapeType="1"/>
            <a:stCxn id="8" idx="0"/>
          </p:cNvCxnSpPr>
          <p:nvPr/>
        </p:nvCxnSpPr>
        <p:spPr bwMode="auto">
          <a:xfrm flipH="1" flipV="1">
            <a:off x="3994150" y="2001838"/>
            <a:ext cx="896938" cy="307975"/>
          </a:xfrm>
          <a:prstGeom prst="straightConnector1">
            <a:avLst/>
          </a:prstGeom>
          <a:noFill/>
          <a:ln w="9525" algn="ctr">
            <a:solidFill>
              <a:schemeClr val="tx1"/>
            </a:solidFill>
            <a:round/>
            <a:headEnd/>
            <a:tailEnd type="triangle" w="med" len="med"/>
          </a:ln>
        </p:spPr>
      </p:cxnSp>
      <p:sp>
        <p:nvSpPr>
          <p:cNvPr id="20" name="Rectangle 19"/>
          <p:cNvSpPr/>
          <p:nvPr/>
        </p:nvSpPr>
        <p:spPr bwMode="auto">
          <a:xfrm>
            <a:off x="1852613" y="3914775"/>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Passenger</a:t>
            </a:r>
          </a:p>
        </p:txBody>
      </p:sp>
      <p:sp>
        <p:nvSpPr>
          <p:cNvPr id="21" name="Rectangle 20"/>
          <p:cNvSpPr/>
          <p:nvPr/>
        </p:nvSpPr>
        <p:spPr bwMode="auto">
          <a:xfrm>
            <a:off x="3994150" y="3914775"/>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Miles state</a:t>
            </a:r>
          </a:p>
        </p:txBody>
      </p:sp>
      <p:sp>
        <p:nvSpPr>
          <p:cNvPr id="22" name="Rectangle 21"/>
          <p:cNvSpPr/>
          <p:nvPr/>
        </p:nvSpPr>
        <p:spPr bwMode="auto">
          <a:xfrm>
            <a:off x="2919413" y="4995863"/>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OT state</a:t>
            </a:r>
          </a:p>
        </p:txBody>
      </p:sp>
      <p:sp>
        <p:nvSpPr>
          <p:cNvPr id="23" name="Rectangle 22"/>
          <p:cNvSpPr/>
          <p:nvPr/>
        </p:nvSpPr>
        <p:spPr bwMode="auto">
          <a:xfrm>
            <a:off x="5145088" y="4995863"/>
            <a:ext cx="1303337"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FF state</a:t>
            </a:r>
          </a:p>
        </p:txBody>
      </p:sp>
      <p:cxnSp>
        <p:nvCxnSpPr>
          <p:cNvPr id="22541" name="Straight Connector 24"/>
          <p:cNvCxnSpPr>
            <a:cxnSpLocks noChangeShapeType="1"/>
            <a:stCxn id="20" idx="3"/>
            <a:endCxn id="21" idx="1"/>
          </p:cNvCxnSpPr>
          <p:nvPr/>
        </p:nvCxnSpPr>
        <p:spPr bwMode="auto">
          <a:xfrm>
            <a:off x="3154363" y="4230688"/>
            <a:ext cx="839787" cy="0"/>
          </a:xfrm>
          <a:prstGeom prst="line">
            <a:avLst/>
          </a:prstGeom>
          <a:noFill/>
          <a:ln w="9525" algn="ctr">
            <a:solidFill>
              <a:schemeClr val="tx1"/>
            </a:solidFill>
            <a:round/>
            <a:headEnd/>
            <a:tailEnd/>
          </a:ln>
        </p:spPr>
      </p:cxnSp>
      <p:cxnSp>
        <p:nvCxnSpPr>
          <p:cNvPr id="22542" name="Straight Arrow Connector 26"/>
          <p:cNvCxnSpPr>
            <a:cxnSpLocks noChangeShapeType="1"/>
            <a:stCxn id="22" idx="0"/>
          </p:cNvCxnSpPr>
          <p:nvPr/>
        </p:nvCxnSpPr>
        <p:spPr bwMode="auto">
          <a:xfrm flipV="1">
            <a:off x="3570288" y="4546600"/>
            <a:ext cx="650875" cy="449263"/>
          </a:xfrm>
          <a:prstGeom prst="straightConnector1">
            <a:avLst/>
          </a:prstGeom>
          <a:noFill/>
          <a:ln w="9525" algn="ctr">
            <a:solidFill>
              <a:schemeClr val="tx1"/>
            </a:solidFill>
            <a:round/>
            <a:headEnd/>
            <a:tailEnd type="triangle" w="med" len="med"/>
          </a:ln>
        </p:spPr>
      </p:cxnSp>
      <p:cxnSp>
        <p:nvCxnSpPr>
          <p:cNvPr id="22543" name="Straight Arrow Connector 28"/>
          <p:cNvCxnSpPr>
            <a:cxnSpLocks noChangeShapeType="1"/>
            <a:stCxn id="23" idx="0"/>
          </p:cNvCxnSpPr>
          <p:nvPr/>
        </p:nvCxnSpPr>
        <p:spPr bwMode="auto">
          <a:xfrm flipH="1" flipV="1">
            <a:off x="5002213" y="4546600"/>
            <a:ext cx="795337" cy="449263"/>
          </a:xfrm>
          <a:prstGeom prst="straightConnector1">
            <a:avLst/>
          </a:prstGeom>
          <a:noFill/>
          <a:ln w="9525" algn="ctr">
            <a:solidFill>
              <a:schemeClr val="tx1"/>
            </a:solidFill>
            <a:round/>
            <a:headEnd/>
            <a:tailEnd type="triangle" w="med" len="med"/>
          </a:ln>
        </p:spPr>
      </p:cxn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Using inheritance well</a:t>
            </a:r>
          </a:p>
        </p:txBody>
      </p:sp>
      <p:sp>
        <p:nvSpPr>
          <p:cNvPr id="23555" name="Content Placeholder 2"/>
          <p:cNvSpPr>
            <a:spLocks noGrp="1"/>
          </p:cNvSpPr>
          <p:nvPr>
            <p:ph idx="1"/>
          </p:nvPr>
        </p:nvSpPr>
        <p:spPr/>
        <p:txBody>
          <a:bodyPr/>
          <a:lstStyle/>
          <a:p>
            <a:pPr eaLnBrk="1" hangingPunct="1">
              <a:buClr>
                <a:schemeClr val="tx1"/>
              </a:buClr>
            </a:pPr>
            <a:r>
              <a:rPr lang="en-US" dirty="0" err="1" smtClean="0"/>
              <a:t>Taxomania</a:t>
            </a:r>
            <a:r>
              <a:rPr lang="en-US" dirty="0" smtClean="0"/>
              <a:t> rule</a:t>
            </a:r>
          </a:p>
          <a:p>
            <a:pPr lvl="1" eaLnBrk="1" hangingPunct="1">
              <a:buClr>
                <a:schemeClr val="tx1"/>
              </a:buClr>
            </a:pPr>
            <a:r>
              <a:rPr lang="en-US" dirty="0" smtClean="0"/>
              <a:t>Every heir must introduce a feature, </a:t>
            </a:r>
            <a:r>
              <a:rPr lang="en-US" dirty="0" err="1" smtClean="0"/>
              <a:t>redeclare</a:t>
            </a:r>
            <a:r>
              <a:rPr lang="en-US" dirty="0" smtClean="0"/>
              <a:t> an inherited feature, or add an invariant clause</a:t>
            </a:r>
          </a:p>
          <a:p>
            <a:pPr eaLnBrk="1" hangingPunct="1">
              <a:buClr>
                <a:schemeClr val="tx1"/>
              </a:buClr>
            </a:pPr>
            <a:endParaRPr lang="en-US" dirty="0" smtClean="0"/>
          </a:p>
          <a:p>
            <a:pPr eaLnBrk="1" hangingPunct="1">
              <a:buClr>
                <a:schemeClr val="tx1"/>
              </a:buClr>
            </a:pPr>
            <a:r>
              <a:rPr lang="en-US" dirty="0" smtClean="0"/>
              <a:t>Inheritance categories</a:t>
            </a:r>
          </a:p>
          <a:p>
            <a:pPr lvl="1" eaLnBrk="1" hangingPunct="1">
              <a:buClr>
                <a:schemeClr val="tx1"/>
              </a:buClr>
            </a:pPr>
            <a:r>
              <a:rPr lang="en-US" dirty="0" smtClean="0"/>
              <a:t>Subtype inheritance (polygon, rectangle, …)</a:t>
            </a:r>
          </a:p>
          <a:p>
            <a:pPr lvl="1" eaLnBrk="1" hangingPunct="1">
              <a:buClr>
                <a:schemeClr val="tx1"/>
              </a:buClr>
            </a:pPr>
            <a:r>
              <a:rPr lang="en-US" dirty="0" smtClean="0"/>
              <a:t>Implementation and Reification inheritance (collections)</a:t>
            </a:r>
          </a:p>
          <a:p>
            <a:pPr lvl="1" eaLnBrk="1" hangingPunct="1">
              <a:buClr>
                <a:schemeClr val="tx1"/>
              </a:buClr>
            </a:pPr>
            <a:r>
              <a:rPr lang="en-US" dirty="0" smtClean="0"/>
              <a:t>Restriction and Extension (</a:t>
            </a:r>
            <a:r>
              <a:rPr lang="en-US" dirty="0" err="1" smtClean="0"/>
              <a:t>FfState</a:t>
            </a:r>
            <a:r>
              <a:rPr lang="en-US" dirty="0" smtClean="0"/>
              <a:t>–</a:t>
            </a:r>
            <a:r>
              <a:rPr lang="en-US" dirty="0" err="1" smtClean="0"/>
              <a:t>OtState</a:t>
            </a:r>
            <a:r>
              <a:rPr lang="en-US" dirty="0" smtClean="0"/>
              <a:t>, point-circle)</a:t>
            </a:r>
          </a:p>
          <a:p>
            <a:pPr lvl="1" eaLnBrk="1" hangingPunct="1">
              <a:buClr>
                <a:schemeClr val="tx1"/>
              </a:buClr>
            </a:pPr>
            <a:r>
              <a:rPr lang="en-US" dirty="0" smtClean="0"/>
              <a:t>Facility inheritance (constant and machine)</a:t>
            </a:r>
          </a:p>
        </p:txBody>
      </p:sp>
      <p:sp>
        <p:nvSpPr>
          <p:cNvPr id="23556" name="Slide Number Placeholder 3"/>
          <p:cNvSpPr>
            <a:spLocks noGrp="1"/>
          </p:cNvSpPr>
          <p:nvPr>
            <p:ph type="sldNum" sz="quarter" idx="10"/>
          </p:nvPr>
        </p:nvSpPr>
        <p:spPr>
          <a:noFill/>
        </p:spPr>
        <p:txBody>
          <a:bodyPr/>
          <a:lstStyle/>
          <a:p>
            <a:fld id="{0F052903-433D-47DE-9BC9-59C3C70B7F2D}" type="slidenum">
              <a:rPr lang="ru-RU" smtClean="0"/>
              <a:pPr/>
              <a:t>19</a:t>
            </a:fld>
            <a:endParaRPr lang="ru-RU"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4C11A5B6-0E01-4B1D-8188-AE22AC8A3B79}" type="slidenum">
              <a:rPr lang="en-US" smtClean="0"/>
              <a:pPr/>
              <a:t>2</a:t>
            </a:fld>
            <a:endParaRPr lang="en-US" smtClean="0"/>
          </a:p>
        </p:txBody>
      </p:sp>
      <p:sp>
        <p:nvSpPr>
          <p:cNvPr id="5123" name="Rectangle 2"/>
          <p:cNvSpPr>
            <a:spLocks noGrp="1" noChangeArrowheads="1"/>
          </p:cNvSpPr>
          <p:nvPr>
            <p:ph type="title"/>
          </p:nvPr>
        </p:nvSpPr>
        <p:spPr/>
        <p:txBody>
          <a:bodyPr/>
          <a:lstStyle/>
          <a:p>
            <a:pPr eaLnBrk="1" hangingPunct="1"/>
            <a:r>
              <a:rPr lang="hu-HU" dirty="0" err="1" smtClean="0"/>
              <a:t>Agenga</a:t>
            </a:r>
            <a:endParaRPr lang="en-US" dirty="0" smtClean="0"/>
          </a:p>
        </p:txBody>
      </p:sp>
      <p:sp>
        <p:nvSpPr>
          <p:cNvPr id="5124" name="Rectangle 3"/>
          <p:cNvSpPr>
            <a:spLocks noGrp="1" noChangeArrowheads="1"/>
          </p:cNvSpPr>
          <p:nvPr>
            <p:ph type="body" idx="1"/>
          </p:nvPr>
        </p:nvSpPr>
        <p:spPr>
          <a:xfrm>
            <a:off x="473075" y="2180492"/>
            <a:ext cx="8213725" cy="3998058"/>
          </a:xfrm>
          <a:noFill/>
        </p:spPr>
        <p:txBody>
          <a:bodyPr/>
          <a:lstStyle/>
          <a:p>
            <a:pPr marL="358775" indent="-358775" eaLnBrk="1" hangingPunct="1">
              <a:buFont typeface="+mj-lt"/>
              <a:buAutoNum type="arabicPeriod"/>
            </a:pPr>
            <a:r>
              <a:rPr lang="hu-HU" sz="1800" dirty="0" err="1" smtClean="0">
                <a:solidFill>
                  <a:schemeClr val="tx1"/>
                </a:solidFill>
              </a:rPr>
              <a:t>Introduction</a:t>
            </a:r>
            <a:r>
              <a:rPr lang="hu-HU" sz="1800" dirty="0" smtClean="0">
                <a:solidFill>
                  <a:schemeClr val="tx1"/>
                </a:solidFill>
              </a:rPr>
              <a:t>: Software </a:t>
            </a:r>
            <a:r>
              <a:rPr lang="hu-HU" sz="1800" dirty="0" err="1" smtClean="0">
                <a:solidFill>
                  <a:schemeClr val="tx1"/>
                </a:solidFill>
              </a:rPr>
              <a:t>quality</a:t>
            </a:r>
            <a:r>
              <a:rPr lang="hu-HU" sz="1800" dirty="0" smtClean="0">
                <a:solidFill>
                  <a:schemeClr val="tx1"/>
                </a:solidFill>
              </a:rPr>
              <a:t> </a:t>
            </a:r>
          </a:p>
          <a:p>
            <a:pPr marL="358775" indent="-358775" eaLnBrk="1" hangingPunct="1">
              <a:buFont typeface="+mj-lt"/>
              <a:buAutoNum type="arabicPeriod"/>
            </a:pPr>
            <a:r>
              <a:rPr lang="hu-HU" sz="1800" dirty="0" smtClean="0">
                <a:solidFill>
                  <a:schemeClr val="tx1"/>
                </a:solidFill>
              </a:rPr>
              <a:t>Designing UML </a:t>
            </a:r>
            <a:r>
              <a:rPr lang="hu-HU" sz="1800" dirty="0" err="1" smtClean="0">
                <a:solidFill>
                  <a:schemeClr val="tx1"/>
                </a:solidFill>
              </a:rPr>
              <a:t>Class</a:t>
            </a:r>
            <a:r>
              <a:rPr lang="hu-HU" sz="1800" dirty="0" smtClean="0">
                <a:solidFill>
                  <a:schemeClr val="tx1"/>
                </a:solidFill>
              </a:rPr>
              <a:t> diagram </a:t>
            </a:r>
            <a:r>
              <a:rPr lang="hu-HU" sz="1800" dirty="0" err="1" smtClean="0">
                <a:solidFill>
                  <a:schemeClr val="tx1"/>
                </a:solidFill>
              </a:rPr>
              <a:t>for</a:t>
            </a:r>
            <a:r>
              <a:rPr lang="hu-HU" sz="1800" dirty="0" smtClean="0">
                <a:solidFill>
                  <a:schemeClr val="tx1"/>
                </a:solidFill>
              </a:rPr>
              <a:t> </a:t>
            </a:r>
            <a:r>
              <a:rPr lang="hu-HU" sz="1800" dirty="0" err="1" smtClean="0">
                <a:solidFill>
                  <a:schemeClr val="tx1"/>
                </a:solidFill>
              </a:rPr>
              <a:t>the</a:t>
            </a:r>
            <a:r>
              <a:rPr lang="hu-HU" sz="1800" dirty="0" smtClean="0">
                <a:solidFill>
                  <a:schemeClr val="tx1"/>
                </a:solidFill>
              </a:rPr>
              <a:t> </a:t>
            </a:r>
            <a:r>
              <a:rPr lang="hu-HU" sz="1800" dirty="0" err="1" smtClean="0">
                <a:solidFill>
                  <a:schemeClr val="tx1"/>
                </a:solidFill>
              </a:rPr>
              <a:t>traveling</a:t>
            </a:r>
            <a:r>
              <a:rPr lang="hu-HU" sz="1800" dirty="0" smtClean="0">
                <a:solidFill>
                  <a:schemeClr val="tx1"/>
                </a:solidFill>
              </a:rPr>
              <a:t> </a:t>
            </a:r>
            <a:r>
              <a:rPr lang="hu-HU" sz="1800" dirty="0" err="1" smtClean="0">
                <a:solidFill>
                  <a:schemeClr val="tx1"/>
                </a:solidFill>
              </a:rPr>
              <a:t>domain</a:t>
            </a:r>
            <a:endParaRPr lang="hu-HU" sz="1800" dirty="0" smtClean="0">
              <a:solidFill>
                <a:schemeClr val="tx1"/>
              </a:solidFill>
            </a:endParaRPr>
          </a:p>
          <a:p>
            <a:pPr marL="358775" indent="-358775" eaLnBrk="1" hangingPunct="1">
              <a:buFont typeface="+mj-lt"/>
              <a:buAutoNum type="arabicPeriod"/>
            </a:pPr>
            <a:r>
              <a:rPr lang="hu-HU" sz="1800" dirty="0" err="1" smtClean="0">
                <a:solidFill>
                  <a:schemeClr val="tx1"/>
                </a:solidFill>
              </a:rPr>
              <a:t>Discussing</a:t>
            </a:r>
            <a:r>
              <a:rPr lang="hu-HU" sz="1800" dirty="0" smtClean="0">
                <a:solidFill>
                  <a:schemeClr val="tx1"/>
                </a:solidFill>
              </a:rPr>
              <a:t> </a:t>
            </a:r>
            <a:r>
              <a:rPr lang="hu-HU" sz="1800" dirty="0" err="1" smtClean="0">
                <a:solidFill>
                  <a:schemeClr val="tx1"/>
                </a:solidFill>
              </a:rPr>
              <a:t>the</a:t>
            </a:r>
            <a:r>
              <a:rPr lang="hu-HU" sz="1800" dirty="0" smtClean="0">
                <a:solidFill>
                  <a:schemeClr val="tx1"/>
                </a:solidFill>
              </a:rPr>
              <a:t> </a:t>
            </a:r>
            <a:r>
              <a:rPr lang="hu-HU" sz="1800" dirty="0" err="1" smtClean="0">
                <a:solidFill>
                  <a:schemeClr val="tx1"/>
                </a:solidFill>
              </a:rPr>
              <a:t>solution</a:t>
            </a:r>
            <a:r>
              <a:rPr lang="hu-HU" sz="1800" dirty="0">
                <a:solidFill>
                  <a:schemeClr val="tx1"/>
                </a:solidFill>
              </a:rPr>
              <a:t> </a:t>
            </a:r>
            <a:r>
              <a:rPr lang="hu-HU" sz="1800" dirty="0" err="1" smtClean="0">
                <a:solidFill>
                  <a:schemeClr val="tx1"/>
                </a:solidFill>
              </a:rPr>
              <a:t>at</a:t>
            </a:r>
            <a:r>
              <a:rPr lang="hu-HU" sz="1800" dirty="0" smtClean="0">
                <a:solidFill>
                  <a:schemeClr val="tx1"/>
                </a:solidFill>
              </a:rPr>
              <a:t> </a:t>
            </a:r>
            <a:r>
              <a:rPr lang="hu-HU" sz="1800" dirty="0" err="1" smtClean="0">
                <a:solidFill>
                  <a:schemeClr val="tx1"/>
                </a:solidFill>
              </a:rPr>
              <a:t>the</a:t>
            </a:r>
            <a:r>
              <a:rPr lang="hu-HU" sz="1800" dirty="0" smtClean="0">
                <a:solidFill>
                  <a:schemeClr val="tx1"/>
                </a:solidFill>
              </a:rPr>
              <a:t> </a:t>
            </a:r>
            <a:r>
              <a:rPr lang="hu-HU" sz="1800" dirty="0" err="1" smtClean="0">
                <a:solidFill>
                  <a:schemeClr val="tx1"/>
                </a:solidFill>
              </a:rPr>
              <a:t>whiteboard</a:t>
            </a:r>
            <a:endParaRPr lang="hu-HU" sz="1800" dirty="0" smtClean="0">
              <a:solidFill>
                <a:schemeClr val="tx1"/>
              </a:solidFill>
            </a:endParaRPr>
          </a:p>
          <a:p>
            <a:pPr marL="358775" indent="-358775" eaLnBrk="1" hangingPunct="1">
              <a:buFont typeface="+mj-lt"/>
              <a:buAutoNum type="arabicPeriod"/>
            </a:pPr>
            <a:r>
              <a:rPr lang="hu-HU" sz="1800" dirty="0" err="1" smtClean="0">
                <a:solidFill>
                  <a:schemeClr val="tx1"/>
                </a:solidFill>
              </a:rPr>
              <a:t>Learning</a:t>
            </a:r>
            <a:r>
              <a:rPr lang="hu-HU" sz="1800" dirty="0" smtClean="0">
                <a:solidFill>
                  <a:schemeClr val="tx1"/>
                </a:solidFill>
              </a:rPr>
              <a:t> </a:t>
            </a:r>
            <a:r>
              <a:rPr lang="hu-HU" sz="1800" dirty="0" err="1" smtClean="0">
                <a:solidFill>
                  <a:schemeClr val="tx1"/>
                </a:solidFill>
              </a:rPr>
              <a:t>Object</a:t>
            </a:r>
            <a:r>
              <a:rPr lang="hu-HU" sz="1800" dirty="0" smtClean="0">
                <a:solidFill>
                  <a:schemeClr val="tx1"/>
                </a:solidFill>
              </a:rPr>
              <a:t> Oriented </a:t>
            </a:r>
            <a:r>
              <a:rPr lang="hu-HU" sz="1800" dirty="0" err="1" smtClean="0">
                <a:solidFill>
                  <a:schemeClr val="tx1"/>
                </a:solidFill>
              </a:rPr>
              <a:t>Principles</a:t>
            </a:r>
            <a:endParaRPr lang="hu-HU" sz="1800" dirty="0" smtClean="0">
              <a:solidFill>
                <a:schemeClr val="tx1"/>
              </a:solidFill>
            </a:endParaRPr>
          </a:p>
          <a:p>
            <a:pPr marL="358775" indent="-358775" eaLnBrk="1" hangingPunct="1">
              <a:buFont typeface="+mj-lt"/>
              <a:buAutoNum type="arabicPeriod"/>
            </a:pPr>
            <a:r>
              <a:rPr lang="hu-HU" sz="1800" dirty="0" err="1" smtClean="0">
                <a:solidFill>
                  <a:schemeClr val="tx1"/>
                </a:solidFill>
              </a:rPr>
              <a:t>Implementing</a:t>
            </a:r>
            <a:r>
              <a:rPr lang="hu-HU" sz="1800" dirty="0" smtClean="0">
                <a:solidFill>
                  <a:schemeClr val="tx1"/>
                </a:solidFill>
              </a:rPr>
              <a:t> </a:t>
            </a:r>
            <a:r>
              <a:rPr lang="hu-HU" sz="1800" dirty="0" err="1" smtClean="0">
                <a:solidFill>
                  <a:schemeClr val="tx1"/>
                </a:solidFill>
              </a:rPr>
              <a:t>the</a:t>
            </a:r>
            <a:r>
              <a:rPr lang="hu-HU" sz="1800" dirty="0" smtClean="0">
                <a:solidFill>
                  <a:schemeClr val="tx1"/>
                </a:solidFill>
              </a:rPr>
              <a:t> </a:t>
            </a:r>
            <a:r>
              <a:rPr lang="hu-HU" sz="1800" dirty="0" err="1" smtClean="0">
                <a:solidFill>
                  <a:schemeClr val="tx1"/>
                </a:solidFill>
              </a:rPr>
              <a:t>solution</a:t>
            </a:r>
            <a:endParaRPr lang="en-US" sz="1800"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78F4A541-9167-41F5-8400-110D8F789591}" type="slidenum">
              <a:rPr lang="en-US" smtClean="0"/>
              <a:pPr/>
              <a:t>20</a:t>
            </a:fld>
            <a:endParaRPr lang="en-US" smtClean="0"/>
          </a:p>
        </p:txBody>
      </p:sp>
      <p:sp>
        <p:nvSpPr>
          <p:cNvPr id="24579" name="Rectangle 2"/>
          <p:cNvSpPr>
            <a:spLocks noGrp="1" noChangeArrowheads="1"/>
          </p:cNvSpPr>
          <p:nvPr>
            <p:ph type="title"/>
          </p:nvPr>
        </p:nvSpPr>
        <p:spPr/>
        <p:txBody>
          <a:bodyPr/>
          <a:lstStyle/>
          <a:p>
            <a:pPr eaLnBrk="1" hangingPunct="1"/>
            <a:r>
              <a:rPr lang="en-US" smtClean="0"/>
              <a:t>General principles in detail</a:t>
            </a:r>
          </a:p>
        </p:txBody>
      </p:sp>
      <p:sp>
        <p:nvSpPr>
          <p:cNvPr id="24580" name="Rectangle 3"/>
          <p:cNvSpPr>
            <a:spLocks noGrp="1" noChangeArrowheads="1"/>
          </p:cNvSpPr>
          <p:nvPr>
            <p:ph type="body" idx="1"/>
          </p:nvPr>
        </p:nvSpPr>
        <p:spPr>
          <a:noFill/>
        </p:spPr>
        <p:txBody>
          <a:bodyPr/>
          <a:lstStyle/>
          <a:p>
            <a:pPr marL="358775" indent="-358775" eaLnBrk="1" hangingPunct="1"/>
            <a:r>
              <a:rPr lang="en-US" smtClean="0"/>
              <a:t>Law of Demeter </a:t>
            </a:r>
          </a:p>
          <a:p>
            <a:pPr marL="358775" indent="-358775" eaLnBrk="1" hangingPunct="1">
              <a:buClr>
                <a:schemeClr val="tx1"/>
              </a:buClr>
              <a:buFontTx/>
              <a:buChar char="•"/>
            </a:pPr>
            <a:r>
              <a:rPr lang="en-US" sz="1800" smtClean="0">
                <a:solidFill>
                  <a:schemeClr val="tx1"/>
                </a:solidFill>
              </a:rPr>
              <a:t>Constraints on what objects you should send messages to</a:t>
            </a:r>
          </a:p>
          <a:p>
            <a:pPr marL="358775" indent="-358775" eaLnBrk="1" hangingPunct="1">
              <a:buClr>
                <a:schemeClr val="tx1"/>
              </a:buClr>
            </a:pPr>
            <a:endParaRPr lang="en-US" sz="1800" smtClean="0"/>
          </a:p>
          <a:p>
            <a:pPr marL="358775" indent="-358775" eaLnBrk="1" hangingPunct="1">
              <a:buClr>
                <a:schemeClr val="tx1"/>
              </a:buClr>
            </a:pPr>
            <a:r>
              <a:rPr lang="en-US" sz="1800" smtClean="0"/>
              <a:t>Objects you should send messages</a:t>
            </a:r>
          </a:p>
          <a:p>
            <a:pPr marL="358775" indent="-358775" eaLnBrk="1" hangingPunct="1">
              <a:buClr>
                <a:schemeClr val="tx1"/>
              </a:buClr>
              <a:buFontTx/>
              <a:buChar char="•"/>
            </a:pPr>
            <a:r>
              <a:rPr lang="en-US" sz="1800" smtClean="0">
                <a:solidFill>
                  <a:schemeClr val="tx1"/>
                </a:solidFill>
              </a:rPr>
              <a:t>To the this object (or self)</a:t>
            </a:r>
          </a:p>
          <a:p>
            <a:pPr marL="358775" indent="-358775" eaLnBrk="1" hangingPunct="1">
              <a:buClr>
                <a:schemeClr val="tx1"/>
              </a:buClr>
              <a:buFontTx/>
              <a:buChar char="•"/>
            </a:pPr>
            <a:r>
              <a:rPr lang="en-US" sz="1800" smtClean="0">
                <a:solidFill>
                  <a:schemeClr val="tx1"/>
                </a:solidFill>
              </a:rPr>
              <a:t>To a parameter of the method</a:t>
            </a:r>
          </a:p>
          <a:p>
            <a:pPr marL="358775" indent="-358775" eaLnBrk="1" hangingPunct="1">
              <a:buClr>
                <a:schemeClr val="tx1"/>
              </a:buClr>
              <a:buFontTx/>
              <a:buChar char="•"/>
            </a:pPr>
            <a:r>
              <a:rPr lang="en-US" sz="1800" smtClean="0">
                <a:solidFill>
                  <a:schemeClr val="tx1"/>
                </a:solidFill>
              </a:rPr>
              <a:t>To an attribute of this (or an element of a collection)</a:t>
            </a:r>
          </a:p>
          <a:p>
            <a:pPr marL="358775" indent="-358775" eaLnBrk="1" hangingPunct="1">
              <a:buClr>
                <a:schemeClr val="tx1"/>
              </a:buClr>
              <a:buFontTx/>
              <a:buChar char="•"/>
            </a:pPr>
            <a:r>
              <a:rPr lang="en-US" sz="1800" smtClean="0">
                <a:solidFill>
                  <a:schemeClr val="tx1"/>
                </a:solidFill>
              </a:rPr>
              <a:t>To an object created within the method</a:t>
            </a:r>
          </a:p>
          <a:p>
            <a:pPr marL="358775" indent="-358775" eaLnBrk="1" hangingPunct="1">
              <a:buClr>
                <a:schemeClr val="tx1"/>
              </a:buClr>
            </a:pPr>
            <a:endParaRPr lang="en-US" sz="1800" smtClean="0"/>
          </a:p>
          <a:p>
            <a:pPr marL="358775" indent="-358775" eaLnBrk="1" hangingPunct="1">
              <a:buClr>
                <a:schemeClr val="tx1"/>
              </a:buClr>
            </a:pPr>
            <a:r>
              <a:rPr lang="en-US" sz="1800" smtClean="0"/>
              <a:t>You should NOT</a:t>
            </a:r>
          </a:p>
          <a:p>
            <a:pPr marL="358775" indent="-358775" eaLnBrk="1" hangingPunct="1">
              <a:buClr>
                <a:schemeClr val="tx1"/>
              </a:buClr>
            </a:pPr>
            <a:r>
              <a:rPr lang="en-US" sz="1800" smtClean="0">
                <a:solidFill>
                  <a:schemeClr val="tx1"/>
                </a:solidFill>
              </a:rPr>
              <a:t>Invoke methods on objects returned (chain of getters)</a:t>
            </a:r>
          </a:p>
          <a:p>
            <a:pPr marL="358775" indent="-358775" eaLnBrk="1" hangingPunct="1">
              <a:buClr>
                <a:schemeClr val="tx1"/>
              </a:buClr>
            </a:pPr>
            <a:endParaRPr lang="en-US" sz="180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78F4A541-9167-41F5-8400-110D8F789591}" type="slidenum">
              <a:rPr lang="en-US" smtClean="0"/>
              <a:pPr/>
              <a:t>21</a:t>
            </a:fld>
            <a:endParaRPr lang="en-US" smtClean="0"/>
          </a:p>
        </p:txBody>
      </p:sp>
      <p:sp>
        <p:nvSpPr>
          <p:cNvPr id="24579" name="Rectangle 2"/>
          <p:cNvSpPr>
            <a:spLocks noGrp="1" noChangeArrowheads="1"/>
          </p:cNvSpPr>
          <p:nvPr>
            <p:ph type="title"/>
          </p:nvPr>
        </p:nvSpPr>
        <p:spPr/>
        <p:txBody>
          <a:bodyPr/>
          <a:lstStyle/>
          <a:p>
            <a:pPr eaLnBrk="1" hangingPunct="1"/>
            <a:r>
              <a:rPr lang="en-US" smtClean="0"/>
              <a:t>General principles in detail</a:t>
            </a:r>
          </a:p>
        </p:txBody>
      </p:sp>
      <p:sp>
        <p:nvSpPr>
          <p:cNvPr id="24580" name="Rectangle 3"/>
          <p:cNvSpPr>
            <a:spLocks noGrp="1" noChangeArrowheads="1"/>
          </p:cNvSpPr>
          <p:nvPr>
            <p:ph type="body" idx="1"/>
          </p:nvPr>
        </p:nvSpPr>
        <p:spPr>
          <a:noFill/>
        </p:spPr>
        <p:txBody>
          <a:bodyPr/>
          <a:lstStyle/>
          <a:p>
            <a:pPr marL="358775" indent="-358775" eaLnBrk="1" hangingPunct="1">
              <a:defRPr/>
            </a:pPr>
            <a:r>
              <a:rPr lang="hu-HU" dirty="0" smtClean="0"/>
              <a:t>KISS – </a:t>
            </a:r>
            <a:r>
              <a:rPr lang="hu-HU" dirty="0" err="1" smtClean="0"/>
              <a:t>keep</a:t>
            </a:r>
            <a:r>
              <a:rPr lang="hu-HU" dirty="0" smtClean="0"/>
              <a:t> </a:t>
            </a:r>
            <a:r>
              <a:rPr lang="hu-HU" dirty="0" err="1" smtClean="0"/>
              <a:t>it</a:t>
            </a:r>
            <a:r>
              <a:rPr lang="hu-HU" dirty="0" smtClean="0"/>
              <a:t> </a:t>
            </a:r>
            <a:r>
              <a:rPr lang="hu-HU" dirty="0" err="1" smtClean="0"/>
              <a:t>simple</a:t>
            </a:r>
            <a:endParaRPr lang="en-US" dirty="0" smtClean="0"/>
          </a:p>
          <a:p>
            <a:pPr marL="358775" indent="-358775" eaLnBrk="1" hangingPunct="1">
              <a:buClr>
                <a:schemeClr val="tx1"/>
              </a:buClr>
              <a:buFontTx/>
              <a:buChar char="•"/>
              <a:defRPr/>
            </a:pPr>
            <a:r>
              <a:rPr lang="en-US" dirty="0" smtClean="0">
                <a:solidFill>
                  <a:schemeClr val="tx1"/>
                </a:solidFill>
              </a:rPr>
              <a:t>systems work best if they are kept simple rather than made complex</a:t>
            </a:r>
            <a:endParaRPr lang="hu-HU" dirty="0" smtClean="0">
              <a:solidFill>
                <a:schemeClr val="tx1"/>
              </a:solidFill>
            </a:endParaRPr>
          </a:p>
          <a:p>
            <a:pPr marL="358775" indent="-358775" eaLnBrk="1" hangingPunct="1">
              <a:buClr>
                <a:schemeClr val="tx1"/>
              </a:buClr>
              <a:buFontTx/>
              <a:buChar char="•"/>
              <a:defRPr/>
            </a:pPr>
            <a:r>
              <a:rPr lang="en-US" dirty="0" smtClean="0">
                <a:solidFill>
                  <a:schemeClr val="tx1"/>
                </a:solidFill>
              </a:rPr>
              <a:t>everything should be made as simple as possible, but no simpler</a:t>
            </a:r>
            <a:r>
              <a:rPr lang="hu-HU" dirty="0" smtClean="0">
                <a:solidFill>
                  <a:schemeClr val="tx1"/>
                </a:solidFill>
              </a:rPr>
              <a:t> – Albert Einstein</a:t>
            </a:r>
            <a:endParaRPr lang="en-US" dirty="0" smtClean="0">
              <a:solidFill>
                <a:schemeClr val="tx1"/>
              </a:solidFill>
            </a:endParaRPr>
          </a:p>
          <a:p>
            <a:pPr marL="358775" indent="-358775" eaLnBrk="1" hangingPunct="1">
              <a:buClr>
                <a:schemeClr val="tx1"/>
              </a:buClr>
              <a:defRPr/>
            </a:pPr>
            <a:r>
              <a:rPr lang="hu-HU" dirty="0" smtClean="0"/>
              <a:t>YAGNI - </a:t>
            </a:r>
            <a:r>
              <a:rPr lang="en-US" dirty="0" smtClean="0"/>
              <a:t>You </a:t>
            </a:r>
            <a:r>
              <a:rPr lang="en-US" dirty="0" err="1" smtClean="0"/>
              <a:t>ain't</a:t>
            </a:r>
            <a:r>
              <a:rPr lang="en-US" dirty="0" smtClean="0"/>
              <a:t> </a:t>
            </a:r>
            <a:r>
              <a:rPr lang="en-US" dirty="0" err="1" smtClean="0"/>
              <a:t>gonna</a:t>
            </a:r>
            <a:r>
              <a:rPr lang="en-US" dirty="0" smtClean="0"/>
              <a:t> need it</a:t>
            </a:r>
            <a:endParaRPr lang="hu-HU" dirty="0" smtClean="0"/>
          </a:p>
          <a:p>
            <a:pPr marL="358775" indent="-358775" eaLnBrk="1" hangingPunct="1">
              <a:buClr>
                <a:schemeClr val="tx1"/>
              </a:buClr>
              <a:buFont typeface="Arial" pitchFamily="34" charset="0"/>
              <a:buChar char="•"/>
              <a:defRPr/>
            </a:pPr>
            <a:r>
              <a:rPr lang="en-US" dirty="0" smtClean="0">
                <a:solidFill>
                  <a:schemeClr val="tx1"/>
                </a:solidFill>
              </a:rPr>
              <a:t>should not add functionality until it is </a:t>
            </a:r>
            <a:r>
              <a:rPr lang="en-US" dirty="0" err="1" smtClean="0">
                <a:solidFill>
                  <a:schemeClr val="tx1"/>
                </a:solidFill>
              </a:rPr>
              <a:t>necessar</a:t>
            </a:r>
            <a:endParaRPr lang="hu-HU" dirty="0" smtClean="0">
              <a:solidFill>
                <a:schemeClr val="tx1"/>
              </a:solidFill>
            </a:endParaRPr>
          </a:p>
          <a:p>
            <a:pPr marL="358775" indent="-358775" eaLnBrk="1" hangingPunct="1">
              <a:buClr>
                <a:schemeClr val="tx1"/>
              </a:buClr>
              <a:buFont typeface="Arial" pitchFamily="34" charset="0"/>
              <a:buChar char="•"/>
              <a:defRPr/>
            </a:pPr>
            <a:r>
              <a:rPr lang="hu-HU" dirty="0" err="1" smtClean="0">
                <a:solidFill>
                  <a:schemeClr val="tx1"/>
                </a:solidFill>
              </a:rPr>
              <a:t>Instead</a:t>
            </a:r>
            <a:r>
              <a:rPr lang="hu-HU" dirty="0" smtClean="0">
                <a:solidFill>
                  <a:schemeClr val="tx1"/>
                </a:solidFill>
              </a:rPr>
              <a:t> </a:t>
            </a:r>
            <a:r>
              <a:rPr lang="hu-HU" dirty="0" err="1" smtClean="0">
                <a:solidFill>
                  <a:schemeClr val="tx1"/>
                </a:solidFill>
              </a:rPr>
              <a:t>spend</a:t>
            </a:r>
            <a:r>
              <a:rPr lang="hu-HU" dirty="0" smtClean="0">
                <a:solidFill>
                  <a:schemeClr val="tx1"/>
                </a:solidFill>
              </a:rPr>
              <a:t> </a:t>
            </a:r>
            <a:r>
              <a:rPr lang="hu-HU" dirty="0" err="1" smtClean="0">
                <a:solidFill>
                  <a:schemeClr val="tx1"/>
                </a:solidFill>
              </a:rPr>
              <a:t>time</a:t>
            </a:r>
            <a:r>
              <a:rPr lang="hu-HU" dirty="0" smtClean="0">
                <a:solidFill>
                  <a:schemeClr val="tx1"/>
                </a:solidFill>
              </a:rPr>
              <a:t> </a:t>
            </a:r>
            <a:r>
              <a:rPr lang="hu-HU" dirty="0" err="1" smtClean="0">
                <a:solidFill>
                  <a:schemeClr val="tx1"/>
                </a:solidFill>
              </a:rPr>
              <a:t>on</a:t>
            </a:r>
            <a:r>
              <a:rPr lang="hu-HU" dirty="0" smtClean="0">
                <a:solidFill>
                  <a:schemeClr val="tx1"/>
                </a:solidFill>
              </a:rPr>
              <a:t> testing</a:t>
            </a:r>
          </a:p>
          <a:p>
            <a:pPr marL="358775" indent="-358775" eaLnBrk="1" hangingPunct="1">
              <a:buClr>
                <a:schemeClr val="tx1"/>
              </a:buClr>
              <a:buFont typeface="Arial" pitchFamily="34" charset="0"/>
              <a:buChar char="•"/>
              <a:defRPr/>
            </a:pPr>
            <a:r>
              <a:rPr lang="hu-HU" dirty="0" smtClean="0">
                <a:solidFill>
                  <a:schemeClr val="tx1"/>
                </a:solidFill>
              </a:rPr>
              <a:t>s</a:t>
            </a:r>
            <a:r>
              <a:rPr lang="en-US" dirty="0" err="1" smtClean="0">
                <a:solidFill>
                  <a:schemeClr val="tx1"/>
                </a:solidFill>
              </a:rPr>
              <a:t>oftware</a:t>
            </a:r>
            <a:r>
              <a:rPr lang="en-US" dirty="0" smtClean="0">
                <a:solidFill>
                  <a:schemeClr val="tx1"/>
                </a:solidFill>
              </a:rPr>
              <a:t> becomes larger and more complicated</a:t>
            </a:r>
          </a:p>
          <a:p>
            <a:pPr marL="358775" indent="-358775" eaLnBrk="1" hangingPunct="1">
              <a:buClr>
                <a:schemeClr val="tx1"/>
              </a:buClr>
              <a:defRPr/>
            </a:pPr>
            <a:endParaRPr lang="en-US" dirty="0" smtClean="0"/>
          </a:p>
          <a:p>
            <a:pPr marL="358775" indent="-358775" eaLnBrk="1" hangingPunct="1">
              <a:buClr>
                <a:schemeClr val="tx1"/>
              </a:buClr>
              <a:defRPr/>
            </a:pPr>
            <a:endParaRPr lang="en-US"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C10FB1B6-6EC1-405A-9B45-C31F7B7312B8}" type="slidenum">
              <a:rPr lang="en-US" smtClean="0"/>
              <a:pPr/>
              <a:t>22</a:t>
            </a:fld>
            <a:endParaRPr lang="en-US" smtClean="0"/>
          </a:p>
        </p:txBody>
      </p:sp>
      <p:sp>
        <p:nvSpPr>
          <p:cNvPr id="25603" name="Rectangle 2"/>
          <p:cNvSpPr>
            <a:spLocks noGrp="1" noChangeArrowheads="1"/>
          </p:cNvSpPr>
          <p:nvPr>
            <p:ph type="title"/>
          </p:nvPr>
        </p:nvSpPr>
        <p:spPr/>
        <p:txBody>
          <a:bodyPr/>
          <a:lstStyle/>
          <a:p>
            <a:pPr eaLnBrk="1" hangingPunct="1"/>
            <a:r>
              <a:rPr lang="en-US" smtClean="0"/>
              <a:t>General principles in detail</a:t>
            </a:r>
          </a:p>
        </p:txBody>
      </p:sp>
      <p:sp>
        <p:nvSpPr>
          <p:cNvPr id="25604" name="Rectangle 3"/>
          <p:cNvSpPr>
            <a:spLocks noGrp="1" noChangeArrowheads="1"/>
          </p:cNvSpPr>
          <p:nvPr>
            <p:ph type="body" idx="1"/>
          </p:nvPr>
        </p:nvSpPr>
        <p:spPr>
          <a:noFill/>
        </p:spPr>
        <p:txBody>
          <a:bodyPr/>
          <a:lstStyle/>
          <a:p>
            <a:pPr marL="358775" indent="-358775" eaLnBrk="1" hangingPunct="1"/>
            <a:r>
              <a:rPr lang="en-US" dirty="0" smtClean="0"/>
              <a:t>Open closed principle</a:t>
            </a:r>
          </a:p>
          <a:p>
            <a:pPr marL="358775" indent="-358775" eaLnBrk="1" hangingPunct="1">
              <a:buClr>
                <a:schemeClr val="tx1"/>
              </a:buClr>
              <a:buFontTx/>
              <a:buChar char="•"/>
            </a:pPr>
            <a:r>
              <a:rPr lang="en-US" sz="1800" dirty="0" smtClean="0">
                <a:solidFill>
                  <a:schemeClr val="tx1"/>
                </a:solidFill>
              </a:rPr>
              <a:t>Software entities (classes, modules, methods) should be open for extension, but closed for modification</a:t>
            </a:r>
          </a:p>
          <a:p>
            <a:pPr marL="358775" indent="-358775" eaLnBrk="1" hangingPunct="1">
              <a:buClr>
                <a:schemeClr val="tx1"/>
              </a:buClr>
              <a:buFontTx/>
              <a:buChar char="•"/>
            </a:pPr>
            <a:r>
              <a:rPr lang="en-US" sz="1800" dirty="0" smtClean="0">
                <a:solidFill>
                  <a:schemeClr val="tx1"/>
                </a:solidFill>
              </a:rPr>
              <a:t>Modules never change, they are only extended</a:t>
            </a:r>
          </a:p>
          <a:p>
            <a:pPr marL="358775" indent="-358775" eaLnBrk="1" hangingPunct="1">
              <a:buClr>
                <a:schemeClr val="tx1"/>
              </a:buClr>
            </a:pPr>
            <a:endParaRPr lang="en-US" sz="1800" dirty="0" smtClean="0">
              <a:solidFill>
                <a:schemeClr val="tx1"/>
              </a:solidFill>
            </a:endParaRPr>
          </a:p>
          <a:p>
            <a:pPr marL="358775" indent="-358775" eaLnBrk="1" hangingPunct="1">
              <a:buClr>
                <a:schemeClr val="tx1"/>
              </a:buClr>
            </a:pPr>
            <a:r>
              <a:rPr lang="en-US" sz="1800" dirty="0" smtClean="0">
                <a:solidFill>
                  <a:srgbClr val="002060"/>
                </a:solidFill>
              </a:rPr>
              <a:t>Relation to other concepts</a:t>
            </a:r>
          </a:p>
          <a:p>
            <a:pPr marL="358775" indent="-358775" eaLnBrk="1" hangingPunct="1">
              <a:buClr>
                <a:schemeClr val="tx1"/>
              </a:buClr>
              <a:buFontTx/>
              <a:buChar char="•"/>
            </a:pPr>
            <a:r>
              <a:rPr lang="en-US" sz="1800" dirty="0" smtClean="0">
                <a:solidFill>
                  <a:schemeClr val="tx1"/>
                </a:solidFill>
              </a:rPr>
              <a:t>Makes sense with </a:t>
            </a:r>
            <a:r>
              <a:rPr lang="en-US" sz="1800" dirty="0" err="1" smtClean="0">
                <a:solidFill>
                  <a:schemeClr val="tx1"/>
                </a:solidFill>
              </a:rPr>
              <a:t>Liskov’s</a:t>
            </a:r>
            <a:r>
              <a:rPr lang="en-US" sz="1800" dirty="0" smtClean="0">
                <a:solidFill>
                  <a:schemeClr val="tx1"/>
                </a:solidFill>
              </a:rPr>
              <a:t> substitution principle</a:t>
            </a:r>
          </a:p>
          <a:p>
            <a:pPr marL="358775" indent="-358775" eaLnBrk="1" hangingPunct="1">
              <a:buClr>
                <a:schemeClr val="tx1"/>
              </a:buClr>
              <a:buFontTx/>
              <a:buChar char="•"/>
            </a:pPr>
            <a:r>
              <a:rPr lang="en-US" sz="1800" dirty="0" smtClean="0">
                <a:solidFill>
                  <a:schemeClr val="tx1"/>
                </a:solidFill>
              </a:rPr>
              <a:t>Implemented by keeping dependency inversion principle</a:t>
            </a:r>
          </a:p>
          <a:p>
            <a:pPr marL="358775" indent="-358775" eaLnBrk="1" hangingPunct="1">
              <a:buClr>
                <a:schemeClr val="tx1"/>
              </a:buClr>
              <a:buFontTx/>
              <a:buChar char="•"/>
            </a:pPr>
            <a:r>
              <a:rPr lang="en-US" sz="1800" dirty="0" smtClean="0">
                <a:solidFill>
                  <a:schemeClr val="tx1"/>
                </a:solidFill>
              </a:rPr>
              <a:t>Might conflict with the KISS principle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ím 1"/>
          <p:cNvSpPr>
            <a:spLocks noGrp="1"/>
          </p:cNvSpPr>
          <p:nvPr>
            <p:ph type="title"/>
          </p:nvPr>
        </p:nvSpPr>
        <p:spPr/>
        <p:txBody>
          <a:bodyPr/>
          <a:lstStyle/>
          <a:p>
            <a:r>
              <a:rPr lang="hu-HU" smtClean="0"/>
              <a:t>OCP</a:t>
            </a:r>
          </a:p>
        </p:txBody>
      </p:sp>
      <p:sp>
        <p:nvSpPr>
          <p:cNvPr id="26627" name="Dia számának helye 3"/>
          <p:cNvSpPr>
            <a:spLocks noGrp="1"/>
          </p:cNvSpPr>
          <p:nvPr>
            <p:ph type="sldNum" sz="quarter" idx="10"/>
          </p:nvPr>
        </p:nvSpPr>
        <p:spPr>
          <a:noFill/>
        </p:spPr>
        <p:txBody>
          <a:bodyPr/>
          <a:lstStyle/>
          <a:p>
            <a:fld id="{623C747B-4DA8-4A9F-8FC8-159E096FCBAE}" type="slidenum">
              <a:rPr lang="ru-RU" smtClean="0"/>
              <a:pPr/>
              <a:t>23</a:t>
            </a:fld>
            <a:endParaRPr lang="ru-RU" smtClean="0"/>
          </a:p>
        </p:txBody>
      </p:sp>
      <p:pic>
        <p:nvPicPr>
          <p:cNvPr id="26628" name="Picture 2" descr="C:\Users\bence\AppData\Local\Temp\Rar$DR17.381\images\image01.jpg"/>
          <p:cNvPicPr>
            <a:picLocks noGrp="1" noChangeAspect="1" noChangeArrowheads="1"/>
          </p:cNvPicPr>
          <p:nvPr>
            <p:ph idx="1"/>
          </p:nvPr>
        </p:nvPicPr>
        <p:blipFill>
          <a:blip r:embed="rId2" cstate="print"/>
          <a:srcRect/>
          <a:stretch>
            <a:fillRect/>
          </a:stretch>
        </p:blipFill>
        <p:spPr>
          <a:xfrm>
            <a:off x="1370013" y="1042988"/>
            <a:ext cx="6419850" cy="5135562"/>
          </a:xfrm>
          <a:noFill/>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D660BEFF-DBC5-4175-8977-B91F05B04822}" type="slidenum">
              <a:rPr lang="en-US" smtClean="0"/>
              <a:pPr/>
              <a:t>24</a:t>
            </a:fld>
            <a:endParaRPr lang="en-US" smtClean="0"/>
          </a:p>
        </p:txBody>
      </p:sp>
      <p:sp>
        <p:nvSpPr>
          <p:cNvPr id="27651" name="Rectangle 2"/>
          <p:cNvSpPr>
            <a:spLocks noGrp="1" noChangeArrowheads="1"/>
          </p:cNvSpPr>
          <p:nvPr>
            <p:ph type="title"/>
          </p:nvPr>
        </p:nvSpPr>
        <p:spPr/>
        <p:txBody>
          <a:bodyPr/>
          <a:lstStyle/>
          <a:p>
            <a:pPr eaLnBrk="1" hangingPunct="1"/>
            <a:r>
              <a:rPr lang="en-US" smtClean="0"/>
              <a:t>General principles in detail</a:t>
            </a:r>
          </a:p>
        </p:txBody>
      </p:sp>
      <p:sp>
        <p:nvSpPr>
          <p:cNvPr id="27652" name="Rectangle 3"/>
          <p:cNvSpPr>
            <a:spLocks noGrp="1" noChangeArrowheads="1"/>
          </p:cNvSpPr>
          <p:nvPr>
            <p:ph type="body" idx="1"/>
          </p:nvPr>
        </p:nvSpPr>
        <p:spPr>
          <a:noFill/>
        </p:spPr>
        <p:txBody>
          <a:bodyPr/>
          <a:lstStyle/>
          <a:p>
            <a:pPr marL="358775" indent="-358775" eaLnBrk="1" hangingPunct="1"/>
            <a:r>
              <a:rPr lang="en-US" smtClean="0">
                <a:solidFill>
                  <a:srgbClr val="002060"/>
                </a:solidFill>
              </a:rPr>
              <a:t>Open closed principle</a:t>
            </a:r>
          </a:p>
          <a:p>
            <a:pPr marL="358775" indent="-358775" eaLnBrk="1" hangingPunct="1"/>
            <a:endParaRPr lang="en-US" smtClean="0">
              <a:solidFill>
                <a:srgbClr val="002060"/>
              </a:solidFill>
            </a:endParaRPr>
          </a:p>
          <a:p>
            <a:pPr marL="358775" indent="-358775" eaLnBrk="1" hangingPunct="1"/>
            <a:r>
              <a:rPr lang="en-US" sz="1800" smtClean="0">
                <a:solidFill>
                  <a:srgbClr val="002060"/>
                </a:solidFill>
              </a:rPr>
              <a:t>Rules to be kept</a:t>
            </a:r>
          </a:p>
          <a:p>
            <a:pPr marL="358775" indent="-358775" eaLnBrk="1" hangingPunct="1"/>
            <a:endParaRPr lang="en-US" smtClean="0"/>
          </a:p>
          <a:p>
            <a:pPr marL="358775" indent="-358775" eaLnBrk="1" hangingPunct="1">
              <a:buClr>
                <a:schemeClr val="tx1"/>
              </a:buClr>
              <a:buFontTx/>
              <a:buChar char="•"/>
            </a:pPr>
            <a:r>
              <a:rPr lang="en-US" sz="1800" smtClean="0">
                <a:solidFill>
                  <a:schemeClr val="tx1"/>
                </a:solidFill>
              </a:rPr>
              <a:t>High cohesion and low coupling</a:t>
            </a:r>
          </a:p>
          <a:p>
            <a:pPr marL="358775" indent="-358775" eaLnBrk="1" hangingPunct="1">
              <a:buClr>
                <a:schemeClr val="tx1"/>
              </a:buClr>
              <a:buFontTx/>
              <a:buChar char="•"/>
            </a:pPr>
            <a:r>
              <a:rPr lang="en-US" sz="1800" smtClean="0">
                <a:solidFill>
                  <a:schemeClr val="tx1"/>
                </a:solidFill>
              </a:rPr>
              <a:t>Member variables must be private (encapsulation)</a:t>
            </a:r>
          </a:p>
          <a:p>
            <a:pPr marL="358775" indent="-358775" eaLnBrk="1" hangingPunct="1">
              <a:buClr>
                <a:schemeClr val="tx1"/>
              </a:buClr>
              <a:buFontTx/>
              <a:buChar char="•"/>
            </a:pPr>
            <a:r>
              <a:rPr lang="en-US" sz="1800" smtClean="0">
                <a:solidFill>
                  <a:schemeClr val="tx1"/>
                </a:solidFill>
              </a:rPr>
              <a:t>Only final global variables</a:t>
            </a:r>
          </a:p>
          <a:p>
            <a:pPr marL="358775" indent="-358775" eaLnBrk="1" hangingPunct="1">
              <a:buClr>
                <a:schemeClr val="tx1"/>
              </a:buClr>
              <a:buFontTx/>
              <a:buChar char="•"/>
            </a:pPr>
            <a:r>
              <a:rPr lang="en-US" sz="1800" smtClean="0">
                <a:solidFill>
                  <a:schemeClr val="tx1"/>
                </a:solidFill>
              </a:rPr>
              <a:t>No run-time type checking (no switch on enums)</a:t>
            </a:r>
          </a:p>
          <a:p>
            <a:pPr marL="358775" indent="-358775" eaLnBrk="1" hangingPunct="1">
              <a:buClr>
                <a:schemeClr val="tx1"/>
              </a:buClr>
            </a:pPr>
            <a:endParaRPr lang="en-US" sz="1800" smtClean="0">
              <a:solidFill>
                <a:schemeClr val="tx1"/>
              </a:solidFill>
            </a:endParaRPr>
          </a:p>
          <a:p>
            <a:pPr marL="358775" indent="-358775" eaLnBrk="1" hangingPunct="1">
              <a:buClr>
                <a:schemeClr val="tx1"/>
              </a:buClr>
            </a:pPr>
            <a:endParaRPr lang="en-US" sz="180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B09E04F4-C609-499D-BDBD-3895028C1896}" type="slidenum">
              <a:rPr lang="en-US" smtClean="0"/>
              <a:pPr/>
              <a:t>25</a:t>
            </a:fld>
            <a:endParaRPr lang="en-US" smtClean="0"/>
          </a:p>
        </p:txBody>
      </p:sp>
      <p:sp>
        <p:nvSpPr>
          <p:cNvPr id="28675" name="Rectangle 2"/>
          <p:cNvSpPr>
            <a:spLocks noGrp="1" noChangeArrowheads="1"/>
          </p:cNvSpPr>
          <p:nvPr>
            <p:ph type="title"/>
          </p:nvPr>
        </p:nvSpPr>
        <p:spPr/>
        <p:txBody>
          <a:bodyPr/>
          <a:lstStyle/>
          <a:p>
            <a:pPr eaLnBrk="1" hangingPunct="1"/>
            <a:r>
              <a:rPr lang="en-US" smtClean="0"/>
              <a:t>General principles in detail</a:t>
            </a:r>
          </a:p>
        </p:txBody>
      </p:sp>
      <p:sp>
        <p:nvSpPr>
          <p:cNvPr id="28676" name="Rectangle 3"/>
          <p:cNvSpPr>
            <a:spLocks noGrp="1" noChangeArrowheads="1"/>
          </p:cNvSpPr>
          <p:nvPr>
            <p:ph type="body" idx="1"/>
          </p:nvPr>
        </p:nvSpPr>
        <p:spPr>
          <a:noFill/>
        </p:spPr>
        <p:txBody>
          <a:bodyPr/>
          <a:lstStyle/>
          <a:p>
            <a:pPr marL="358775" indent="-358775" eaLnBrk="1" hangingPunct="1"/>
            <a:r>
              <a:rPr lang="en-US" smtClean="0"/>
              <a:t>Interface segregation principle</a:t>
            </a:r>
          </a:p>
          <a:p>
            <a:pPr marL="358775" indent="-358775" eaLnBrk="1" hangingPunct="1"/>
            <a:endParaRPr lang="en-US" smtClean="0"/>
          </a:p>
          <a:p>
            <a:pPr marL="358775" indent="-358775" eaLnBrk="1" hangingPunct="1">
              <a:buClr>
                <a:schemeClr val="tx1"/>
              </a:buClr>
              <a:buFontTx/>
              <a:buChar char="•"/>
            </a:pPr>
            <a:r>
              <a:rPr lang="en-US" sz="1800" smtClean="0">
                <a:solidFill>
                  <a:schemeClr val="tx1"/>
                </a:solidFill>
              </a:rPr>
              <a:t>Clients should not be forced to depend upon interfaces that they do not use</a:t>
            </a:r>
          </a:p>
          <a:p>
            <a:pPr marL="358775" indent="-358775" eaLnBrk="1" hangingPunct="1">
              <a:buClr>
                <a:schemeClr val="tx1"/>
              </a:buClr>
              <a:buFontTx/>
              <a:buChar char="•"/>
            </a:pPr>
            <a:r>
              <a:rPr lang="en-US" sz="1800" smtClean="0">
                <a:solidFill>
                  <a:schemeClr val="tx1"/>
                </a:solidFill>
              </a:rPr>
              <a:t>Applicable for classes having non-cohesive interfaces</a:t>
            </a:r>
          </a:p>
          <a:p>
            <a:pPr marL="358775" indent="-358775" eaLnBrk="1" hangingPunct="1">
              <a:buClr>
                <a:schemeClr val="tx1"/>
              </a:buClr>
              <a:buFontTx/>
              <a:buChar char="•"/>
            </a:pPr>
            <a:r>
              <a:rPr lang="en-US" sz="1800" smtClean="0">
                <a:solidFill>
                  <a:schemeClr val="tx1"/>
                </a:solidFill>
              </a:rPr>
              <a:t>Separates the view for different clients</a:t>
            </a:r>
          </a:p>
          <a:p>
            <a:pPr marL="358775" indent="-358775" eaLnBrk="1" hangingPunct="1">
              <a:buClr>
                <a:schemeClr val="tx1"/>
              </a:buClr>
              <a:buFontTx/>
              <a:buChar char="•"/>
            </a:pPr>
            <a:r>
              <a:rPr lang="en-US" sz="1800" smtClean="0">
                <a:solidFill>
                  <a:schemeClr val="tx1"/>
                </a:solidFill>
              </a:rPr>
              <a:t>Ensures low coupling between clients</a:t>
            </a:r>
          </a:p>
          <a:p>
            <a:pPr marL="358775" indent="-358775" eaLnBrk="1" hangingPunct="1">
              <a:buClr>
                <a:schemeClr val="tx1"/>
              </a:buClr>
              <a:buFontTx/>
              <a:buChar char="•"/>
            </a:pPr>
            <a:endParaRPr lang="en-US" sz="180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hu-HU" smtClean="0"/>
              <a:t>ISP</a:t>
            </a:r>
            <a:endParaRPr lang="en-US" smtClean="0"/>
          </a:p>
        </p:txBody>
      </p:sp>
      <p:sp>
        <p:nvSpPr>
          <p:cNvPr id="30723" name="Slide Number Placeholder 3"/>
          <p:cNvSpPr>
            <a:spLocks noGrp="1"/>
          </p:cNvSpPr>
          <p:nvPr>
            <p:ph type="sldNum" sz="quarter" idx="10"/>
          </p:nvPr>
        </p:nvSpPr>
        <p:spPr>
          <a:noFill/>
        </p:spPr>
        <p:txBody>
          <a:bodyPr/>
          <a:lstStyle/>
          <a:p>
            <a:fld id="{7C9E76EE-FD09-4DC1-AAD8-CB0F711DBBAC}" type="slidenum">
              <a:rPr lang="ru-RU" smtClean="0"/>
              <a:pPr/>
              <a:t>26</a:t>
            </a:fld>
            <a:endParaRPr lang="ru-RU" smtClean="0"/>
          </a:p>
        </p:txBody>
      </p:sp>
      <p:pic>
        <p:nvPicPr>
          <p:cNvPr id="30724" name="Picture 2" descr="C:\Users\bence\AppData\Local\Temp\Rar$DR21.294\images\image00.jpg"/>
          <p:cNvPicPr>
            <a:picLocks noGrp="1" noChangeAspect="1" noChangeArrowheads="1"/>
          </p:cNvPicPr>
          <p:nvPr>
            <p:ph idx="1"/>
          </p:nvPr>
        </p:nvPicPr>
        <p:blipFill>
          <a:blip r:embed="rId2" cstate="print"/>
          <a:srcRect/>
          <a:stretch>
            <a:fillRect/>
          </a:stretch>
        </p:blipFill>
        <p:spPr>
          <a:xfrm>
            <a:off x="1370013" y="1042988"/>
            <a:ext cx="6419850" cy="5135562"/>
          </a:xfr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ím 1"/>
          <p:cNvSpPr>
            <a:spLocks noGrp="1"/>
          </p:cNvSpPr>
          <p:nvPr>
            <p:ph type="title"/>
          </p:nvPr>
        </p:nvSpPr>
        <p:spPr/>
        <p:txBody>
          <a:bodyPr/>
          <a:lstStyle/>
          <a:p>
            <a:r>
              <a:rPr lang="hu-HU" dirty="0" smtClean="0"/>
              <a:t>SOLID</a:t>
            </a:r>
          </a:p>
        </p:txBody>
      </p:sp>
      <p:sp>
        <p:nvSpPr>
          <p:cNvPr id="3" name="Tartalom helye 2"/>
          <p:cNvSpPr>
            <a:spLocks noGrp="1"/>
          </p:cNvSpPr>
          <p:nvPr>
            <p:ph idx="1"/>
          </p:nvPr>
        </p:nvSpPr>
        <p:spPr/>
        <p:txBody>
          <a:bodyPr/>
          <a:lstStyle/>
          <a:p>
            <a:pPr>
              <a:buFont typeface="Arial" pitchFamily="34" charset="0"/>
              <a:buChar char="•"/>
              <a:defRPr/>
            </a:pPr>
            <a:r>
              <a:rPr lang="en-US" dirty="0">
                <a:solidFill>
                  <a:srgbClr val="FF0000"/>
                </a:solidFill>
              </a:rPr>
              <a:t>S</a:t>
            </a:r>
            <a:r>
              <a:rPr lang="en-US" dirty="0"/>
              <a:t>ingle </a:t>
            </a:r>
            <a:r>
              <a:rPr lang="en-US" dirty="0" smtClean="0"/>
              <a:t>responsibility</a:t>
            </a:r>
            <a:endParaRPr lang="hu-HU" dirty="0" smtClean="0"/>
          </a:p>
          <a:p>
            <a:pPr>
              <a:buFont typeface="Arial" pitchFamily="34" charset="0"/>
              <a:buChar char="•"/>
              <a:defRPr/>
            </a:pPr>
            <a:r>
              <a:rPr lang="en-US" dirty="0" smtClean="0">
                <a:solidFill>
                  <a:srgbClr val="FF0000"/>
                </a:solidFill>
              </a:rPr>
              <a:t>O</a:t>
            </a:r>
            <a:r>
              <a:rPr lang="en-US" dirty="0" smtClean="0"/>
              <a:t>pen-closed</a:t>
            </a:r>
            <a:endParaRPr lang="hu-HU" dirty="0" smtClean="0"/>
          </a:p>
          <a:p>
            <a:pPr>
              <a:buFont typeface="Arial" pitchFamily="34" charset="0"/>
              <a:buChar char="•"/>
              <a:defRPr/>
            </a:pPr>
            <a:r>
              <a:rPr lang="en-US" dirty="0" err="1" smtClean="0">
                <a:solidFill>
                  <a:srgbClr val="FF0000"/>
                </a:solidFill>
              </a:rPr>
              <a:t>L</a:t>
            </a:r>
            <a:r>
              <a:rPr lang="en-US" dirty="0" err="1" smtClean="0"/>
              <a:t>iskov</a:t>
            </a:r>
            <a:r>
              <a:rPr lang="en-US" dirty="0" smtClean="0"/>
              <a:t> substitution</a:t>
            </a:r>
            <a:endParaRPr lang="hu-HU" dirty="0" smtClean="0"/>
          </a:p>
          <a:p>
            <a:pPr>
              <a:buFont typeface="Arial" pitchFamily="34" charset="0"/>
              <a:buChar char="•"/>
              <a:defRPr/>
            </a:pPr>
            <a:r>
              <a:rPr lang="en-US" dirty="0" smtClean="0">
                <a:solidFill>
                  <a:srgbClr val="FF0000"/>
                </a:solidFill>
              </a:rPr>
              <a:t>I</a:t>
            </a:r>
            <a:r>
              <a:rPr lang="en-US" dirty="0" smtClean="0"/>
              <a:t>nterface </a:t>
            </a:r>
            <a:r>
              <a:rPr lang="en-US" dirty="0"/>
              <a:t>segregation </a:t>
            </a:r>
            <a:endParaRPr lang="hu-HU" dirty="0" smtClean="0"/>
          </a:p>
          <a:p>
            <a:pPr>
              <a:buFont typeface="Arial" pitchFamily="34" charset="0"/>
              <a:buChar char="•"/>
              <a:defRPr/>
            </a:pPr>
            <a:r>
              <a:rPr lang="en-US" dirty="0" smtClean="0">
                <a:solidFill>
                  <a:srgbClr val="FF0000"/>
                </a:solidFill>
              </a:rPr>
              <a:t>D</a:t>
            </a:r>
            <a:r>
              <a:rPr lang="en-US" dirty="0" smtClean="0"/>
              <a:t>ependency </a:t>
            </a:r>
            <a:r>
              <a:rPr lang="en-US" dirty="0"/>
              <a:t>inversion</a:t>
            </a:r>
          </a:p>
        </p:txBody>
      </p:sp>
      <p:sp>
        <p:nvSpPr>
          <p:cNvPr id="31748" name="Dia számának helye 3"/>
          <p:cNvSpPr>
            <a:spLocks noGrp="1"/>
          </p:cNvSpPr>
          <p:nvPr>
            <p:ph type="sldNum" sz="quarter" idx="10"/>
          </p:nvPr>
        </p:nvSpPr>
        <p:spPr>
          <a:noFill/>
        </p:spPr>
        <p:txBody>
          <a:bodyPr/>
          <a:lstStyle/>
          <a:p>
            <a:fld id="{ACC93B41-387D-4073-87B8-0F966C9F5E53}" type="slidenum">
              <a:rPr lang="ru-RU" smtClean="0"/>
              <a:pPr/>
              <a:t>27</a:t>
            </a:fld>
            <a:endParaRPr lang="ru-RU" smtClean="0"/>
          </a:p>
        </p:txBody>
      </p:sp>
    </p:spTree>
    <p:extLst>
      <p:ext uri="{BB962C8B-B14F-4D97-AF65-F5344CB8AC3E}">
        <p14:creationId xmlns:p14="http://schemas.microsoft.com/office/powerpoint/2010/main" val="207894563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ím 1"/>
          <p:cNvSpPr>
            <a:spLocks noGrp="1"/>
          </p:cNvSpPr>
          <p:nvPr>
            <p:ph type="title"/>
          </p:nvPr>
        </p:nvSpPr>
        <p:spPr/>
        <p:txBody>
          <a:bodyPr/>
          <a:lstStyle/>
          <a:p>
            <a:r>
              <a:rPr lang="hu-HU" smtClean="0"/>
              <a:t>Packaging</a:t>
            </a:r>
          </a:p>
        </p:txBody>
      </p:sp>
      <p:sp>
        <p:nvSpPr>
          <p:cNvPr id="3" name="Tartalom helye 2"/>
          <p:cNvSpPr>
            <a:spLocks noGrp="1"/>
          </p:cNvSpPr>
          <p:nvPr>
            <p:ph idx="1"/>
          </p:nvPr>
        </p:nvSpPr>
        <p:spPr/>
        <p:txBody>
          <a:bodyPr/>
          <a:lstStyle/>
          <a:p>
            <a:pPr>
              <a:defRPr/>
            </a:pPr>
            <a:r>
              <a:rPr lang="en-US" dirty="0"/>
              <a:t>Associations – introduction of complexity</a:t>
            </a:r>
          </a:p>
          <a:p>
            <a:pPr lvl="1">
              <a:defRPr/>
            </a:pPr>
            <a:r>
              <a:rPr lang="en-US" dirty="0"/>
              <a:t>Implementing traversal operation</a:t>
            </a:r>
          </a:p>
          <a:p>
            <a:pPr lvl="1">
              <a:defRPr/>
            </a:pPr>
            <a:r>
              <a:rPr lang="en-US" dirty="0"/>
              <a:t>Mapping associations to DB relations</a:t>
            </a:r>
          </a:p>
          <a:p>
            <a:pPr lvl="1">
              <a:defRPr/>
            </a:pPr>
            <a:r>
              <a:rPr lang="en-US" dirty="0"/>
              <a:t>Maintaining consistency</a:t>
            </a:r>
          </a:p>
          <a:p>
            <a:pPr marL="0" lvl="1" indent="0">
              <a:buFont typeface="Tahoma" pitchFamily="34" charset="0"/>
              <a:buNone/>
              <a:defRPr/>
            </a:pPr>
            <a:endParaRPr lang="en-US" dirty="0"/>
          </a:p>
          <a:p>
            <a:pPr>
              <a:defRPr/>
            </a:pPr>
            <a:r>
              <a:rPr lang="en-US" dirty="0"/>
              <a:t>Modules – reduction of complexity</a:t>
            </a:r>
          </a:p>
          <a:p>
            <a:pPr lvl="1">
              <a:defRPr/>
            </a:pPr>
            <a:r>
              <a:rPr lang="en-US" dirty="0"/>
              <a:t>Module is embraceable part of the system </a:t>
            </a:r>
          </a:p>
          <a:p>
            <a:pPr lvl="1">
              <a:defRPr/>
            </a:pPr>
            <a:r>
              <a:rPr lang="en-US" dirty="0"/>
              <a:t>The system is embraceable by relationship of the modules</a:t>
            </a:r>
          </a:p>
          <a:p>
            <a:pPr lvl="1">
              <a:defRPr/>
            </a:pPr>
            <a:r>
              <a:rPr lang="en-US" dirty="0"/>
              <a:t>High cohesion, low coupling (large-scale components) </a:t>
            </a:r>
          </a:p>
          <a:p>
            <a:pPr lvl="1">
              <a:defRPr/>
            </a:pPr>
            <a:r>
              <a:rPr lang="en-US" dirty="0"/>
              <a:t>Implement one conceptual object  in one module</a:t>
            </a:r>
          </a:p>
          <a:p>
            <a:pPr>
              <a:defRPr/>
            </a:pPr>
            <a:endParaRPr lang="en-US" dirty="0"/>
          </a:p>
        </p:txBody>
      </p:sp>
      <p:sp>
        <p:nvSpPr>
          <p:cNvPr id="31748" name="Dia számának helye 3"/>
          <p:cNvSpPr>
            <a:spLocks noGrp="1"/>
          </p:cNvSpPr>
          <p:nvPr>
            <p:ph type="sldNum" sz="quarter" idx="10"/>
          </p:nvPr>
        </p:nvSpPr>
        <p:spPr>
          <a:noFill/>
        </p:spPr>
        <p:txBody>
          <a:bodyPr/>
          <a:lstStyle/>
          <a:p>
            <a:fld id="{ACC93B41-387D-4073-87B8-0F966C9F5E53}" type="slidenum">
              <a:rPr lang="ru-RU" smtClean="0"/>
              <a:pPr/>
              <a:t>28</a:t>
            </a:fld>
            <a:endParaRPr lang="ru-RU"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ím 1"/>
          <p:cNvSpPr>
            <a:spLocks noGrp="1"/>
          </p:cNvSpPr>
          <p:nvPr>
            <p:ph type="title"/>
          </p:nvPr>
        </p:nvSpPr>
        <p:spPr/>
        <p:txBody>
          <a:bodyPr/>
          <a:lstStyle/>
          <a:p>
            <a:r>
              <a:rPr lang="en-US" smtClean="0"/>
              <a:t>Relationship between objects</a:t>
            </a:r>
            <a:r>
              <a:rPr lang="hu-HU" smtClean="0"/>
              <a:t> - </a:t>
            </a:r>
            <a:r>
              <a:rPr lang="en-US" smtClean="0"/>
              <a:t>Aggregates</a:t>
            </a:r>
            <a:endParaRPr lang="hu-HU" smtClean="0"/>
          </a:p>
        </p:txBody>
      </p:sp>
      <p:sp>
        <p:nvSpPr>
          <p:cNvPr id="32771" name="Tartalom helye 2"/>
          <p:cNvSpPr>
            <a:spLocks noGrp="1"/>
          </p:cNvSpPr>
          <p:nvPr>
            <p:ph idx="1"/>
          </p:nvPr>
        </p:nvSpPr>
        <p:spPr/>
        <p:txBody>
          <a:bodyPr/>
          <a:lstStyle/>
          <a:p>
            <a:r>
              <a:rPr lang="en-US" smtClean="0"/>
              <a:t>Boundary</a:t>
            </a:r>
          </a:p>
          <a:p>
            <a:pPr lvl="1"/>
            <a:r>
              <a:rPr lang="en-US" smtClean="0"/>
              <a:t>Set of related entities inside the aggregate</a:t>
            </a:r>
          </a:p>
          <a:p>
            <a:pPr lvl="1"/>
            <a:r>
              <a:rPr lang="en-US" smtClean="0"/>
              <a:t>Invariants (constraints) are maintained (transaction)</a:t>
            </a:r>
          </a:p>
          <a:p>
            <a:pPr lvl="1"/>
            <a:r>
              <a:rPr lang="en-US" smtClean="0"/>
              <a:t>Created and deleted as a whole</a:t>
            </a:r>
          </a:p>
          <a:p>
            <a:endParaRPr lang="en-US" smtClean="0"/>
          </a:p>
        </p:txBody>
      </p:sp>
      <p:sp>
        <p:nvSpPr>
          <p:cNvPr id="32772" name="Dia számának helye 3"/>
          <p:cNvSpPr>
            <a:spLocks noGrp="1"/>
          </p:cNvSpPr>
          <p:nvPr>
            <p:ph type="sldNum" sz="quarter" idx="10"/>
          </p:nvPr>
        </p:nvSpPr>
        <p:spPr>
          <a:noFill/>
        </p:spPr>
        <p:txBody>
          <a:bodyPr/>
          <a:lstStyle/>
          <a:p>
            <a:fld id="{BB6755BC-0EEA-406B-AC2B-44D4F935B220}" type="slidenum">
              <a:rPr lang="ru-RU" smtClean="0"/>
              <a:pPr/>
              <a:t>29</a:t>
            </a:fld>
            <a:endParaRPr lang="ru-RU" smtClean="0"/>
          </a:p>
        </p:txBody>
      </p:sp>
      <p:pic>
        <p:nvPicPr>
          <p:cNvPr id="32773" name="Picture 2"/>
          <p:cNvPicPr>
            <a:picLocks noChangeAspect="1" noChangeArrowheads="1"/>
          </p:cNvPicPr>
          <p:nvPr/>
        </p:nvPicPr>
        <p:blipFill>
          <a:blip r:embed="rId2" cstate="print"/>
          <a:srcRect/>
          <a:stretch>
            <a:fillRect/>
          </a:stretch>
        </p:blipFill>
        <p:spPr bwMode="auto">
          <a:xfrm>
            <a:off x="1171575" y="3278188"/>
            <a:ext cx="7029450" cy="30718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4C11A5B6-0E01-4B1D-8188-AE22AC8A3B79}"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mtClean="0"/>
              <a:t>Software quality</a:t>
            </a:r>
          </a:p>
        </p:txBody>
      </p:sp>
      <p:sp>
        <p:nvSpPr>
          <p:cNvPr id="5124" name="Rectangle 3"/>
          <p:cNvSpPr>
            <a:spLocks noGrp="1" noChangeArrowheads="1"/>
          </p:cNvSpPr>
          <p:nvPr>
            <p:ph type="body" idx="1"/>
          </p:nvPr>
        </p:nvSpPr>
        <p:spPr>
          <a:noFill/>
        </p:spPr>
        <p:txBody>
          <a:bodyPr/>
          <a:lstStyle/>
          <a:p>
            <a:pPr marL="358775" indent="-358775" eaLnBrk="1" hangingPunct="1"/>
            <a:r>
              <a:rPr lang="en-US" dirty="0" smtClean="0"/>
              <a:t>External factors</a:t>
            </a:r>
          </a:p>
          <a:p>
            <a:pPr marL="358775" indent="-358775" eaLnBrk="1" hangingPunct="1">
              <a:buClr>
                <a:schemeClr val="tx1"/>
              </a:buClr>
              <a:buFontTx/>
              <a:buChar char="•"/>
            </a:pPr>
            <a:r>
              <a:rPr lang="en-US" sz="1800" dirty="0" smtClean="0">
                <a:solidFill>
                  <a:schemeClr val="tx1"/>
                </a:solidFill>
              </a:rPr>
              <a:t>Correctness – perform the exact tasks defined by the specification</a:t>
            </a:r>
          </a:p>
          <a:p>
            <a:pPr marL="358775" indent="-358775" eaLnBrk="1" hangingPunct="1">
              <a:buClr>
                <a:schemeClr val="tx1"/>
              </a:buClr>
              <a:buFontTx/>
              <a:buChar char="•"/>
            </a:pPr>
            <a:r>
              <a:rPr lang="en-US" sz="1800" dirty="0" smtClean="0">
                <a:solidFill>
                  <a:schemeClr val="tx1"/>
                </a:solidFill>
              </a:rPr>
              <a:t>Robustness – react appropriately to abnormal conditions</a:t>
            </a:r>
          </a:p>
          <a:p>
            <a:pPr marL="358775" indent="-358775" eaLnBrk="1" hangingPunct="1">
              <a:buClr>
                <a:schemeClr val="tx1"/>
              </a:buClr>
              <a:buFontTx/>
              <a:buChar char="•"/>
            </a:pPr>
            <a:r>
              <a:rPr lang="en-US" sz="1800" dirty="0" smtClean="0">
                <a:solidFill>
                  <a:schemeClr val="tx1"/>
                </a:solidFill>
              </a:rPr>
              <a:t>Extendibility – adaptability to changes of specification</a:t>
            </a:r>
          </a:p>
          <a:p>
            <a:pPr marL="358775" indent="-358775" eaLnBrk="1" hangingPunct="1">
              <a:buClr>
                <a:schemeClr val="tx1"/>
              </a:buClr>
              <a:buFontTx/>
              <a:buChar char="•"/>
            </a:pPr>
            <a:r>
              <a:rPr lang="en-US" sz="1800" dirty="0" smtClean="0">
                <a:solidFill>
                  <a:schemeClr val="tx1"/>
                </a:solidFill>
              </a:rPr>
              <a:t>Maintainability – ease of modification, understandability</a:t>
            </a:r>
          </a:p>
          <a:p>
            <a:pPr marL="358775" indent="-358775" eaLnBrk="1" hangingPunct="1">
              <a:buClr>
                <a:schemeClr val="tx1"/>
              </a:buClr>
              <a:buFontTx/>
              <a:buChar char="•"/>
            </a:pPr>
            <a:r>
              <a:rPr lang="en-US" sz="1800" dirty="0" smtClean="0">
                <a:solidFill>
                  <a:schemeClr val="tx1"/>
                </a:solidFill>
              </a:rPr>
              <a:t>Reusability – elements serve for the construction of different applications</a:t>
            </a:r>
          </a:p>
          <a:p>
            <a:pPr marL="358775" indent="-358775" eaLnBrk="1" hangingPunct="1">
              <a:buClr>
                <a:schemeClr val="tx1"/>
              </a:buClr>
              <a:buFontTx/>
              <a:buChar char="•"/>
            </a:pPr>
            <a:r>
              <a:rPr lang="en-US" sz="1800" dirty="0" smtClean="0">
                <a:solidFill>
                  <a:schemeClr val="tx1"/>
                </a:solidFill>
              </a:rPr>
              <a:t>Functionality – extent of possibilities provided by a system</a:t>
            </a:r>
          </a:p>
          <a:p>
            <a:pPr marL="358775" indent="-358775" eaLnBrk="1" hangingPunct="1">
              <a:buClr>
                <a:schemeClr val="tx1"/>
              </a:buClr>
              <a:buFontTx/>
              <a:buChar char="•"/>
            </a:pPr>
            <a:r>
              <a:rPr lang="en-US" sz="1800" dirty="0" smtClean="0">
                <a:solidFill>
                  <a:schemeClr val="tx1"/>
                </a:solidFill>
              </a:rPr>
              <a:t>Compatibility, portability, ease of use</a:t>
            </a:r>
            <a:endParaRPr lang="hu-HU" sz="1800" dirty="0" smtClean="0">
              <a:solidFill>
                <a:schemeClr val="tx1"/>
              </a:solidFill>
            </a:endParaRPr>
          </a:p>
          <a:p>
            <a:pPr marL="358775" indent="-358775" eaLnBrk="1" hangingPunct="1">
              <a:buClr>
                <a:schemeClr val="tx1"/>
              </a:buClr>
              <a:buFontTx/>
              <a:buChar char="•"/>
            </a:pPr>
            <a:r>
              <a:rPr lang="hu-HU" sz="1800" dirty="0" smtClean="0">
                <a:solidFill>
                  <a:schemeClr val="tx1"/>
                </a:solidFill>
              </a:rPr>
              <a:t>Performance</a:t>
            </a:r>
            <a:endParaRPr lang="en-US" sz="1800" dirty="0" smtClean="0">
              <a:solidFill>
                <a:schemeClr val="tx1"/>
              </a:solidFill>
            </a:endParaRPr>
          </a:p>
        </p:txBody>
      </p:sp>
    </p:spTree>
    <p:extLst>
      <p:ext uri="{BB962C8B-B14F-4D97-AF65-F5344CB8AC3E}">
        <p14:creationId xmlns:p14="http://schemas.microsoft.com/office/powerpoint/2010/main" val="27940682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2B2D2F5A-4B94-4228-B7E2-D3863A53D663}" type="slidenum">
              <a:rPr lang="en-US" smtClean="0"/>
              <a:pPr/>
              <a:t>30</a:t>
            </a:fld>
            <a:endParaRPr lang="en-US" smtClean="0"/>
          </a:p>
        </p:txBody>
      </p:sp>
      <p:sp>
        <p:nvSpPr>
          <p:cNvPr id="33795" name="Rectangle 2"/>
          <p:cNvSpPr>
            <a:spLocks noGrp="1" noChangeArrowheads="1"/>
          </p:cNvSpPr>
          <p:nvPr>
            <p:ph type="title"/>
          </p:nvPr>
        </p:nvSpPr>
        <p:spPr/>
        <p:txBody>
          <a:bodyPr/>
          <a:lstStyle/>
          <a:p>
            <a:pPr eaLnBrk="1" hangingPunct="1"/>
            <a:r>
              <a:rPr lang="hu-HU" smtClean="0"/>
              <a:t>Granularity</a:t>
            </a:r>
            <a:endParaRPr lang="en-US" smtClean="0"/>
          </a:p>
        </p:txBody>
      </p:sp>
      <p:sp>
        <p:nvSpPr>
          <p:cNvPr id="18436" name="Rectangle 3"/>
          <p:cNvSpPr>
            <a:spLocks noGrp="1" noChangeArrowheads="1"/>
          </p:cNvSpPr>
          <p:nvPr>
            <p:ph type="body" idx="1"/>
          </p:nvPr>
        </p:nvSpPr>
        <p:spPr/>
        <p:txBody>
          <a:bodyPr/>
          <a:lstStyle/>
          <a:p>
            <a:pPr marL="358775" indent="-358775" eaLnBrk="1" hangingPunct="1">
              <a:defRPr/>
            </a:pPr>
            <a:r>
              <a:rPr lang="en-US" dirty="0"/>
              <a:t>The Common Closure </a:t>
            </a:r>
            <a:r>
              <a:rPr lang="en-US" dirty="0" smtClean="0"/>
              <a:t>Principle</a:t>
            </a:r>
            <a:endParaRPr lang="hu-HU" dirty="0" smtClean="0"/>
          </a:p>
          <a:p>
            <a:pPr marL="285750" indent="-285750" eaLnBrk="1" hangingPunct="1">
              <a:buClr>
                <a:schemeClr val="tx1"/>
              </a:buClr>
              <a:buFont typeface="Arial" pitchFamily="34" charset="0"/>
              <a:buChar char="•"/>
              <a:defRPr/>
            </a:pPr>
            <a:r>
              <a:rPr lang="en-US" sz="1800" dirty="0">
                <a:solidFill>
                  <a:schemeClr val="tx1"/>
                </a:solidFill>
              </a:rPr>
              <a:t>The classes in a package should be closed together against the same kind of changes</a:t>
            </a:r>
            <a:r>
              <a:rPr lang="en-US" sz="1800" dirty="0" smtClean="0">
                <a:solidFill>
                  <a:schemeClr val="tx1"/>
                </a:solidFill>
              </a:rPr>
              <a:t>.</a:t>
            </a:r>
            <a:endParaRPr lang="hu-HU" sz="1800" dirty="0" smtClean="0">
              <a:solidFill>
                <a:schemeClr val="tx1"/>
              </a:solidFill>
            </a:endParaRPr>
          </a:p>
          <a:p>
            <a:pPr marL="285750" indent="-285750" eaLnBrk="1" hangingPunct="1">
              <a:buClr>
                <a:schemeClr val="tx1"/>
              </a:buClr>
              <a:buFont typeface="Arial" pitchFamily="34" charset="0"/>
              <a:buChar char="•"/>
              <a:defRPr/>
            </a:pPr>
            <a:r>
              <a:rPr lang="hu-HU" sz="1800" dirty="0" smtClean="0">
                <a:solidFill>
                  <a:schemeClr val="tx1"/>
                </a:solidFill>
              </a:rPr>
              <a:t>A </a:t>
            </a:r>
            <a:r>
              <a:rPr lang="hu-HU" sz="1800" dirty="0" err="1" smtClean="0">
                <a:solidFill>
                  <a:schemeClr val="tx1"/>
                </a:solidFill>
              </a:rPr>
              <a:t>package</a:t>
            </a:r>
            <a:r>
              <a:rPr lang="hu-HU" sz="1800" dirty="0" smtClean="0">
                <a:solidFill>
                  <a:schemeClr val="tx1"/>
                </a:solidFill>
              </a:rPr>
              <a:t> </a:t>
            </a:r>
            <a:r>
              <a:rPr lang="hu-HU" sz="1800" dirty="0" err="1" smtClean="0">
                <a:solidFill>
                  <a:schemeClr val="tx1"/>
                </a:solidFill>
              </a:rPr>
              <a:t>should</a:t>
            </a:r>
            <a:r>
              <a:rPr lang="hu-HU" sz="1800" dirty="0" smtClean="0">
                <a:solidFill>
                  <a:schemeClr val="tx1"/>
                </a:solidFill>
              </a:rPr>
              <a:t> </a:t>
            </a:r>
            <a:r>
              <a:rPr lang="hu-HU" sz="1800" dirty="0" err="1" smtClean="0">
                <a:solidFill>
                  <a:schemeClr val="tx1"/>
                </a:solidFill>
              </a:rPr>
              <a:t>not</a:t>
            </a:r>
            <a:r>
              <a:rPr lang="hu-HU" sz="1800" dirty="0" smtClean="0">
                <a:solidFill>
                  <a:schemeClr val="tx1"/>
                </a:solidFill>
              </a:rPr>
              <a:t> </a:t>
            </a:r>
            <a:r>
              <a:rPr lang="hu-HU" sz="1800" dirty="0" err="1" smtClean="0">
                <a:solidFill>
                  <a:schemeClr val="tx1"/>
                </a:solidFill>
              </a:rPr>
              <a:t>have</a:t>
            </a:r>
            <a:r>
              <a:rPr lang="hu-HU" sz="1800" dirty="0" smtClean="0">
                <a:solidFill>
                  <a:schemeClr val="tx1"/>
                </a:solidFill>
              </a:rPr>
              <a:t> </a:t>
            </a:r>
            <a:r>
              <a:rPr lang="hu-HU" sz="1800" dirty="0" err="1" smtClean="0">
                <a:solidFill>
                  <a:schemeClr val="tx1"/>
                </a:solidFill>
              </a:rPr>
              <a:t>multiple</a:t>
            </a:r>
            <a:r>
              <a:rPr lang="hu-HU" sz="1800" dirty="0" smtClean="0">
                <a:solidFill>
                  <a:schemeClr val="tx1"/>
                </a:solidFill>
              </a:rPr>
              <a:t> </a:t>
            </a:r>
            <a:r>
              <a:rPr lang="hu-HU" sz="1800" dirty="0" err="1" smtClean="0">
                <a:solidFill>
                  <a:schemeClr val="tx1"/>
                </a:solidFill>
              </a:rPr>
              <a:t>reason</a:t>
            </a:r>
            <a:r>
              <a:rPr lang="hu-HU" sz="1800" dirty="0" smtClean="0">
                <a:solidFill>
                  <a:schemeClr val="tx1"/>
                </a:solidFill>
              </a:rPr>
              <a:t> </a:t>
            </a:r>
            <a:r>
              <a:rPr lang="hu-HU" sz="1800" dirty="0" err="1" smtClean="0">
                <a:solidFill>
                  <a:schemeClr val="tx1"/>
                </a:solidFill>
              </a:rPr>
              <a:t>to</a:t>
            </a:r>
            <a:r>
              <a:rPr lang="hu-HU" sz="1800" dirty="0" smtClean="0">
                <a:solidFill>
                  <a:schemeClr val="tx1"/>
                </a:solidFill>
              </a:rPr>
              <a:t> </a:t>
            </a:r>
            <a:r>
              <a:rPr lang="hu-HU" sz="1800" dirty="0" err="1" smtClean="0">
                <a:solidFill>
                  <a:schemeClr val="tx1"/>
                </a:solidFill>
              </a:rPr>
              <a:t>change</a:t>
            </a:r>
            <a:endParaRPr lang="hu-HU" sz="1800" dirty="0" smtClean="0">
              <a:solidFill>
                <a:schemeClr val="tx1"/>
              </a:solidFill>
            </a:endParaRPr>
          </a:p>
          <a:p>
            <a:pPr marL="285750" indent="-285750" eaLnBrk="1" hangingPunct="1">
              <a:buClr>
                <a:schemeClr val="tx1"/>
              </a:buClr>
              <a:buFont typeface="Arial" pitchFamily="34" charset="0"/>
              <a:buChar char="•"/>
              <a:defRPr/>
            </a:pPr>
            <a:r>
              <a:rPr lang="hu-HU" sz="1800" dirty="0" err="1" smtClean="0">
                <a:solidFill>
                  <a:schemeClr val="tx1"/>
                </a:solidFill>
              </a:rPr>
              <a:t>Maintability</a:t>
            </a:r>
            <a:r>
              <a:rPr lang="hu-HU" sz="1800" dirty="0">
                <a:solidFill>
                  <a:schemeClr val="tx1"/>
                </a:solidFill>
              </a:rPr>
              <a:t> </a:t>
            </a:r>
            <a:r>
              <a:rPr lang="hu-HU" sz="1800" dirty="0" smtClean="0">
                <a:solidFill>
                  <a:schemeClr val="tx1"/>
                </a:solidFill>
              </a:rPr>
              <a:t>is </a:t>
            </a:r>
            <a:r>
              <a:rPr lang="hu-HU" sz="1800" dirty="0" err="1" smtClean="0">
                <a:solidFill>
                  <a:schemeClr val="tx1"/>
                </a:solidFill>
              </a:rPr>
              <a:t>often</a:t>
            </a:r>
            <a:r>
              <a:rPr lang="hu-HU" sz="1800" dirty="0" smtClean="0">
                <a:solidFill>
                  <a:schemeClr val="tx1"/>
                </a:solidFill>
              </a:rPr>
              <a:t> more </a:t>
            </a:r>
            <a:r>
              <a:rPr lang="hu-HU" sz="1800" dirty="0" err="1" smtClean="0">
                <a:solidFill>
                  <a:schemeClr val="tx1"/>
                </a:solidFill>
              </a:rPr>
              <a:t>important</a:t>
            </a:r>
            <a:r>
              <a:rPr lang="hu-HU" sz="1800" dirty="0" smtClean="0">
                <a:solidFill>
                  <a:schemeClr val="tx1"/>
                </a:solidFill>
              </a:rPr>
              <a:t> </a:t>
            </a:r>
            <a:r>
              <a:rPr lang="hu-HU" sz="1800" dirty="0" err="1" smtClean="0">
                <a:solidFill>
                  <a:schemeClr val="tx1"/>
                </a:solidFill>
              </a:rPr>
              <a:t>than</a:t>
            </a:r>
            <a:r>
              <a:rPr lang="hu-HU" sz="1800" dirty="0" smtClean="0">
                <a:solidFill>
                  <a:schemeClr val="tx1"/>
                </a:solidFill>
              </a:rPr>
              <a:t> </a:t>
            </a:r>
            <a:r>
              <a:rPr lang="hu-HU" sz="1800" dirty="0" err="1" smtClean="0">
                <a:solidFill>
                  <a:schemeClr val="tx1"/>
                </a:solidFill>
              </a:rPr>
              <a:t>reusability</a:t>
            </a:r>
            <a:endParaRPr lang="en-US" sz="1800"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9F644452-B5E9-47E7-AF1C-17259C0BF557}" type="slidenum">
              <a:rPr lang="en-US" smtClean="0"/>
              <a:pPr/>
              <a:t>31</a:t>
            </a:fld>
            <a:endParaRPr lang="en-US" smtClean="0"/>
          </a:p>
        </p:txBody>
      </p:sp>
      <p:sp>
        <p:nvSpPr>
          <p:cNvPr id="34819" name="Rectangle 2"/>
          <p:cNvSpPr>
            <a:spLocks noGrp="1" noChangeArrowheads="1"/>
          </p:cNvSpPr>
          <p:nvPr>
            <p:ph type="title"/>
          </p:nvPr>
        </p:nvSpPr>
        <p:spPr/>
        <p:txBody>
          <a:bodyPr/>
          <a:lstStyle/>
          <a:p>
            <a:pPr eaLnBrk="1" hangingPunct="1"/>
            <a:r>
              <a:rPr lang="hu-HU" smtClean="0"/>
              <a:t>Granularity</a:t>
            </a:r>
            <a:endParaRPr lang="en-US" smtClean="0"/>
          </a:p>
        </p:txBody>
      </p:sp>
      <p:sp>
        <p:nvSpPr>
          <p:cNvPr id="18436" name="Rectangle 3"/>
          <p:cNvSpPr>
            <a:spLocks noGrp="1" noChangeArrowheads="1"/>
          </p:cNvSpPr>
          <p:nvPr>
            <p:ph type="body" idx="1"/>
          </p:nvPr>
        </p:nvSpPr>
        <p:spPr/>
        <p:txBody>
          <a:bodyPr/>
          <a:lstStyle/>
          <a:p>
            <a:pPr marL="358775" indent="-358775" eaLnBrk="1" hangingPunct="1">
              <a:defRPr/>
            </a:pPr>
            <a:r>
              <a:rPr lang="en-US" dirty="0"/>
              <a:t>The Acyclic Dependencies </a:t>
            </a:r>
            <a:r>
              <a:rPr lang="en-US" dirty="0" err="1" smtClean="0"/>
              <a:t>Principl</a:t>
            </a:r>
            <a:r>
              <a:rPr lang="hu-HU" dirty="0" smtClean="0"/>
              <a:t>e</a:t>
            </a:r>
          </a:p>
          <a:p>
            <a:pPr marL="358775" indent="-358775" eaLnBrk="1" hangingPunct="1">
              <a:defRPr/>
            </a:pPr>
            <a:endParaRPr lang="en-US" dirty="0" smtClean="0"/>
          </a:p>
          <a:p>
            <a:pPr marL="358775" indent="-358775" eaLnBrk="1" hangingPunct="1">
              <a:buClr>
                <a:schemeClr val="tx1"/>
              </a:buClr>
              <a:buFontTx/>
              <a:buChar char="•"/>
              <a:defRPr/>
            </a:pPr>
            <a:r>
              <a:rPr lang="hu-HU" sz="1800" dirty="0" err="1" smtClean="0">
                <a:solidFill>
                  <a:schemeClr val="tx1"/>
                </a:solidFill>
              </a:rPr>
              <a:t>Package</a:t>
            </a:r>
            <a:r>
              <a:rPr lang="hu-HU" sz="1800" dirty="0" smtClean="0">
                <a:solidFill>
                  <a:schemeClr val="tx1"/>
                </a:solidFill>
              </a:rPr>
              <a:t> </a:t>
            </a:r>
            <a:r>
              <a:rPr lang="hu-HU" sz="1800" dirty="0" err="1" smtClean="0">
                <a:solidFill>
                  <a:schemeClr val="tx1"/>
                </a:solidFill>
              </a:rPr>
              <a:t>graph</a:t>
            </a:r>
            <a:r>
              <a:rPr lang="hu-HU" sz="1800" dirty="0" smtClean="0">
                <a:solidFill>
                  <a:schemeClr val="tx1"/>
                </a:solidFill>
              </a:rPr>
              <a:t> </a:t>
            </a:r>
            <a:r>
              <a:rPr lang="hu-HU" sz="1800" dirty="0" err="1" smtClean="0">
                <a:solidFill>
                  <a:schemeClr val="tx1"/>
                </a:solidFill>
              </a:rPr>
              <a:t>should</a:t>
            </a:r>
            <a:r>
              <a:rPr lang="hu-HU" sz="1800" dirty="0" smtClean="0">
                <a:solidFill>
                  <a:schemeClr val="tx1"/>
                </a:solidFill>
              </a:rPr>
              <a:t> be DAG</a:t>
            </a:r>
          </a:p>
          <a:p>
            <a:pPr marL="358775" indent="-358775" eaLnBrk="1" hangingPunct="1">
              <a:buClr>
                <a:schemeClr val="tx1"/>
              </a:buClr>
              <a:buFontTx/>
              <a:buChar char="•"/>
              <a:defRPr/>
            </a:pPr>
            <a:r>
              <a:rPr lang="hu-HU" sz="1800" dirty="0" err="1" smtClean="0">
                <a:solidFill>
                  <a:schemeClr val="tx1"/>
                </a:solidFill>
              </a:rPr>
              <a:t>Packages</a:t>
            </a:r>
            <a:r>
              <a:rPr lang="hu-HU" sz="1800" dirty="0" smtClean="0">
                <a:solidFill>
                  <a:schemeClr val="tx1"/>
                </a:solidFill>
              </a:rPr>
              <a:t> </a:t>
            </a:r>
            <a:r>
              <a:rPr lang="hu-HU" sz="1800" dirty="0" err="1" smtClean="0">
                <a:solidFill>
                  <a:schemeClr val="tx1"/>
                </a:solidFill>
              </a:rPr>
              <a:t>in</a:t>
            </a:r>
            <a:r>
              <a:rPr lang="hu-HU" sz="1800" dirty="0" smtClean="0">
                <a:solidFill>
                  <a:schemeClr val="tx1"/>
                </a:solidFill>
              </a:rPr>
              <a:t> a </a:t>
            </a:r>
            <a:r>
              <a:rPr lang="hu-HU" sz="1800" dirty="0" err="1" smtClean="0">
                <a:solidFill>
                  <a:schemeClr val="tx1"/>
                </a:solidFill>
              </a:rPr>
              <a:t>cycle</a:t>
            </a:r>
            <a:r>
              <a:rPr lang="hu-HU" sz="1800" dirty="0">
                <a:solidFill>
                  <a:schemeClr val="tx1"/>
                </a:solidFill>
              </a:rPr>
              <a:t> </a:t>
            </a:r>
            <a:r>
              <a:rPr lang="hu-HU" sz="1800" dirty="0" err="1" smtClean="0">
                <a:solidFill>
                  <a:schemeClr val="tx1"/>
                </a:solidFill>
              </a:rPr>
              <a:t>will</a:t>
            </a:r>
            <a:r>
              <a:rPr lang="hu-HU" sz="1800" dirty="0" smtClean="0">
                <a:solidFill>
                  <a:schemeClr val="tx1"/>
                </a:solidFill>
              </a:rPr>
              <a:t> </a:t>
            </a:r>
            <a:r>
              <a:rPr lang="hu-HU" sz="1800" dirty="0" err="1" smtClean="0">
                <a:solidFill>
                  <a:schemeClr val="tx1"/>
                </a:solidFill>
              </a:rPr>
              <a:t>becomes</a:t>
            </a:r>
            <a:r>
              <a:rPr lang="hu-HU" sz="1800" dirty="0" smtClean="0">
                <a:solidFill>
                  <a:schemeClr val="tx1"/>
                </a:solidFill>
              </a:rPr>
              <a:t> de facto a </a:t>
            </a:r>
            <a:r>
              <a:rPr lang="hu-HU" sz="1800" dirty="0" err="1" smtClean="0">
                <a:solidFill>
                  <a:schemeClr val="tx1"/>
                </a:solidFill>
              </a:rPr>
              <a:t>single</a:t>
            </a:r>
            <a:r>
              <a:rPr lang="hu-HU" sz="1800" dirty="0" smtClean="0">
                <a:solidFill>
                  <a:schemeClr val="tx1"/>
                </a:solidFill>
              </a:rPr>
              <a:t> </a:t>
            </a:r>
            <a:r>
              <a:rPr lang="hu-HU" sz="1800" dirty="0" err="1" smtClean="0">
                <a:solidFill>
                  <a:schemeClr val="tx1"/>
                </a:solidFill>
              </a:rPr>
              <a:t>pakage</a:t>
            </a:r>
            <a:endParaRPr lang="hu-HU" sz="1800" dirty="0" smtClean="0">
              <a:solidFill>
                <a:schemeClr val="tx1"/>
              </a:solidFill>
            </a:endParaRPr>
          </a:p>
          <a:p>
            <a:pPr marL="358775" indent="-358775" eaLnBrk="1" hangingPunct="1">
              <a:buClr>
                <a:schemeClr val="tx1"/>
              </a:buClr>
              <a:buFontTx/>
              <a:buChar char="•"/>
              <a:defRPr/>
            </a:pPr>
            <a:r>
              <a:rPr lang="hu-HU" sz="1800" dirty="0" err="1" smtClean="0">
                <a:solidFill>
                  <a:schemeClr val="tx1"/>
                </a:solidFill>
              </a:rPr>
              <a:t>Solution</a:t>
            </a:r>
            <a:r>
              <a:rPr lang="hu-HU" sz="1800" dirty="0" smtClean="0">
                <a:solidFill>
                  <a:schemeClr val="tx1"/>
                </a:solidFill>
              </a:rPr>
              <a:t> 1: </a:t>
            </a:r>
            <a:r>
              <a:rPr lang="hu-HU" sz="1800" dirty="0" err="1" smtClean="0">
                <a:solidFill>
                  <a:schemeClr val="tx1"/>
                </a:solidFill>
              </a:rPr>
              <a:t>apply</a:t>
            </a:r>
            <a:r>
              <a:rPr lang="hu-HU" sz="1800" dirty="0" smtClean="0">
                <a:solidFill>
                  <a:schemeClr val="tx1"/>
                </a:solidFill>
              </a:rPr>
              <a:t> </a:t>
            </a:r>
            <a:r>
              <a:rPr lang="hu-HU" sz="1800" dirty="0" err="1" smtClean="0">
                <a:solidFill>
                  <a:schemeClr val="tx1"/>
                </a:solidFill>
              </a:rPr>
              <a:t>dependency</a:t>
            </a:r>
            <a:r>
              <a:rPr lang="hu-HU" sz="1800" dirty="0" smtClean="0">
                <a:solidFill>
                  <a:schemeClr val="tx1"/>
                </a:solidFill>
              </a:rPr>
              <a:t> </a:t>
            </a:r>
            <a:r>
              <a:rPr lang="hu-HU" sz="1800" dirty="0" err="1" smtClean="0">
                <a:solidFill>
                  <a:schemeClr val="tx1"/>
                </a:solidFill>
              </a:rPr>
              <a:t>inversion</a:t>
            </a:r>
            <a:r>
              <a:rPr lang="hu-HU" sz="1800" dirty="0" smtClean="0">
                <a:solidFill>
                  <a:schemeClr val="tx1"/>
                </a:solidFill>
              </a:rPr>
              <a:t> </a:t>
            </a:r>
            <a:r>
              <a:rPr lang="hu-HU" sz="1800" dirty="0" err="1" smtClean="0">
                <a:solidFill>
                  <a:schemeClr val="tx1"/>
                </a:solidFill>
              </a:rPr>
              <a:t>principle</a:t>
            </a:r>
            <a:endParaRPr lang="hu-HU" sz="1800" dirty="0" smtClean="0">
              <a:solidFill>
                <a:schemeClr val="tx1"/>
              </a:solidFill>
            </a:endParaRPr>
          </a:p>
          <a:p>
            <a:pPr marL="358775" indent="-358775" eaLnBrk="1" hangingPunct="1">
              <a:buClr>
                <a:schemeClr val="tx1"/>
              </a:buClr>
              <a:buFontTx/>
              <a:buChar char="•"/>
              <a:defRPr/>
            </a:pPr>
            <a:r>
              <a:rPr lang="hu-HU" sz="1800" dirty="0" err="1" smtClean="0">
                <a:solidFill>
                  <a:schemeClr val="tx1"/>
                </a:solidFill>
              </a:rPr>
              <a:t>Solution</a:t>
            </a:r>
            <a:r>
              <a:rPr lang="hu-HU" sz="1800" dirty="0" smtClean="0">
                <a:solidFill>
                  <a:schemeClr val="tx1"/>
                </a:solidFill>
              </a:rPr>
              <a:t> 2: </a:t>
            </a:r>
            <a:r>
              <a:rPr lang="hu-HU" sz="1800" dirty="0" err="1" smtClean="0">
                <a:solidFill>
                  <a:schemeClr val="tx1"/>
                </a:solidFill>
              </a:rPr>
              <a:t>Create</a:t>
            </a:r>
            <a:r>
              <a:rPr lang="hu-HU" sz="1800" dirty="0" smtClean="0">
                <a:solidFill>
                  <a:schemeClr val="tx1"/>
                </a:solidFill>
              </a:rPr>
              <a:t> a </a:t>
            </a:r>
            <a:r>
              <a:rPr lang="hu-HU" sz="1800" dirty="0" err="1" smtClean="0">
                <a:solidFill>
                  <a:schemeClr val="tx1"/>
                </a:solidFill>
              </a:rPr>
              <a:t>new</a:t>
            </a:r>
            <a:r>
              <a:rPr lang="hu-HU" sz="1800" dirty="0" smtClean="0">
                <a:solidFill>
                  <a:schemeClr val="tx1"/>
                </a:solidFill>
              </a:rPr>
              <a:t> </a:t>
            </a:r>
            <a:r>
              <a:rPr lang="hu-HU" sz="1800" dirty="0" err="1" smtClean="0">
                <a:solidFill>
                  <a:schemeClr val="tx1"/>
                </a:solidFill>
              </a:rPr>
              <a:t>package</a:t>
            </a:r>
            <a:r>
              <a:rPr lang="hu-HU" sz="1800" dirty="0" smtClean="0">
                <a:solidFill>
                  <a:schemeClr val="tx1"/>
                </a:solidFill>
              </a:rPr>
              <a:t> </a:t>
            </a:r>
            <a:r>
              <a:rPr lang="hu-HU" sz="1800" dirty="0" err="1" smtClean="0">
                <a:solidFill>
                  <a:schemeClr val="tx1"/>
                </a:solidFill>
              </a:rPr>
              <a:t>which</a:t>
            </a:r>
            <a:r>
              <a:rPr lang="hu-HU" sz="1800" dirty="0" smtClean="0">
                <a:solidFill>
                  <a:schemeClr val="tx1"/>
                </a:solidFill>
              </a:rPr>
              <a:t> is </a:t>
            </a:r>
            <a:r>
              <a:rPr lang="hu-HU" sz="1800" dirty="0" err="1" smtClean="0">
                <a:solidFill>
                  <a:schemeClr val="tx1"/>
                </a:solidFill>
              </a:rPr>
              <a:t>depended</a:t>
            </a:r>
            <a:r>
              <a:rPr lang="hu-HU" sz="1800" dirty="0" smtClean="0">
                <a:solidFill>
                  <a:schemeClr val="tx1"/>
                </a:solidFill>
              </a:rPr>
              <a:t> </a:t>
            </a:r>
            <a:r>
              <a:rPr lang="hu-HU" sz="1800" dirty="0" err="1" smtClean="0">
                <a:solidFill>
                  <a:schemeClr val="tx1"/>
                </a:solidFill>
              </a:rPr>
              <a:t>upon</a:t>
            </a:r>
            <a:r>
              <a:rPr lang="hu-HU" sz="1800" dirty="0" smtClean="0">
                <a:solidFill>
                  <a:schemeClr val="tx1"/>
                </a:solidFill>
              </a:rPr>
              <a:t> </a:t>
            </a:r>
            <a:r>
              <a:rPr lang="hu-HU" sz="1800" dirty="0" err="1" smtClean="0">
                <a:solidFill>
                  <a:schemeClr val="tx1"/>
                </a:solidFill>
              </a:rPr>
              <a:t>by</a:t>
            </a:r>
            <a:r>
              <a:rPr lang="hu-HU" sz="1800" dirty="0" smtClean="0">
                <a:solidFill>
                  <a:schemeClr val="tx1"/>
                </a:solidFill>
              </a:rPr>
              <a:t> </a:t>
            </a:r>
            <a:r>
              <a:rPr lang="hu-HU" sz="1800" dirty="0" err="1" smtClean="0">
                <a:solidFill>
                  <a:schemeClr val="tx1"/>
                </a:solidFill>
              </a:rPr>
              <a:t>both</a:t>
            </a:r>
            <a:r>
              <a:rPr lang="hu-HU" sz="1800" dirty="0" smtClean="0">
                <a:solidFill>
                  <a:schemeClr val="tx1"/>
                </a:solidFill>
              </a:rPr>
              <a:t> </a:t>
            </a:r>
            <a:r>
              <a:rPr lang="hu-HU" sz="1800" dirty="0" err="1" smtClean="0">
                <a:solidFill>
                  <a:schemeClr val="tx1"/>
                </a:solidFill>
              </a:rPr>
              <a:t>packages</a:t>
            </a:r>
            <a:endParaRPr lang="hu-HU" sz="1600" dirty="0" smtClean="0">
              <a:solidFill>
                <a:schemeClr val="tx1"/>
              </a:solidFill>
            </a:endParaRPr>
          </a:p>
          <a:p>
            <a:pPr marL="358775" indent="-358775" eaLnBrk="1" hangingPunct="1">
              <a:buClr>
                <a:schemeClr val="tx1"/>
              </a:buClr>
              <a:buFontTx/>
              <a:buChar char="•"/>
              <a:defRPr/>
            </a:pPr>
            <a:endParaRPr lang="hu-HU" sz="1400" dirty="0" smtClean="0">
              <a:solidFill>
                <a:schemeClr val="tx1"/>
              </a:solidFill>
            </a:endParaRPr>
          </a:p>
          <a:p>
            <a:pPr marL="358775" indent="-358775" eaLnBrk="1" hangingPunct="1">
              <a:buClr>
                <a:schemeClr val="tx1"/>
              </a:buClr>
              <a:buFontTx/>
              <a:buChar char="•"/>
              <a:defRPr/>
            </a:pPr>
            <a:endParaRPr lang="en-US" sz="1600" kern="1200" dirty="0" smtClean="0">
              <a:cs typeface="Courier New" pitchFamily="49" charset="0"/>
            </a:endParaRPr>
          </a:p>
          <a:p>
            <a:pPr marL="358775" indent="-358775" eaLnBrk="1" hangingPunct="1">
              <a:buClr>
                <a:schemeClr val="tx1"/>
              </a:buClr>
              <a:buFontTx/>
              <a:buChar char="•"/>
              <a:defRPr/>
            </a:pPr>
            <a:endParaRPr lang="en-US" sz="1800"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ím 1"/>
          <p:cNvSpPr>
            <a:spLocks noGrp="1"/>
          </p:cNvSpPr>
          <p:nvPr>
            <p:ph type="title"/>
          </p:nvPr>
        </p:nvSpPr>
        <p:spPr/>
        <p:txBody>
          <a:bodyPr/>
          <a:lstStyle/>
          <a:p>
            <a:r>
              <a:rPr lang="hu-HU" smtClean="0"/>
              <a:t>Stability</a:t>
            </a:r>
          </a:p>
        </p:txBody>
      </p:sp>
      <p:sp>
        <p:nvSpPr>
          <p:cNvPr id="3" name="Tartalom helye 2"/>
          <p:cNvSpPr>
            <a:spLocks noGrp="1"/>
          </p:cNvSpPr>
          <p:nvPr>
            <p:ph idx="1"/>
          </p:nvPr>
        </p:nvSpPr>
        <p:spPr>
          <a:xfrm>
            <a:off x="320675" y="1081088"/>
            <a:ext cx="8213725" cy="5135562"/>
          </a:xfrm>
        </p:spPr>
        <p:txBody>
          <a:bodyPr/>
          <a:lstStyle/>
          <a:p>
            <a:pPr>
              <a:defRPr/>
            </a:pPr>
            <a:r>
              <a:rPr lang="hu-HU" dirty="0"/>
              <a:t>The </a:t>
            </a:r>
            <a:r>
              <a:rPr lang="hu-HU" dirty="0" err="1"/>
              <a:t>Stable</a:t>
            </a:r>
            <a:r>
              <a:rPr lang="hu-HU" dirty="0"/>
              <a:t> </a:t>
            </a:r>
            <a:r>
              <a:rPr lang="hu-HU" dirty="0" err="1"/>
              <a:t>Dependencies</a:t>
            </a:r>
            <a:r>
              <a:rPr lang="hu-HU" dirty="0"/>
              <a:t> </a:t>
            </a:r>
            <a:r>
              <a:rPr lang="hu-HU" dirty="0" err="1" smtClean="0"/>
              <a:t>Principle</a:t>
            </a:r>
            <a:endParaRPr lang="hu-HU" dirty="0" smtClean="0"/>
          </a:p>
          <a:p>
            <a:pPr marL="358775" indent="-358775" eaLnBrk="1" hangingPunct="1">
              <a:buClr>
                <a:schemeClr val="tx1"/>
              </a:buClr>
              <a:buFontTx/>
              <a:buChar char="•"/>
              <a:defRPr/>
            </a:pPr>
            <a:r>
              <a:rPr lang="hu-HU" dirty="0" err="1" smtClean="0">
                <a:solidFill>
                  <a:schemeClr val="tx1"/>
                </a:solidFill>
              </a:rPr>
              <a:t>Depend</a:t>
            </a:r>
            <a:r>
              <a:rPr lang="hu-HU" dirty="0" smtClean="0">
                <a:solidFill>
                  <a:schemeClr val="tx1"/>
                </a:solidFill>
              </a:rPr>
              <a:t> </a:t>
            </a:r>
            <a:r>
              <a:rPr lang="hu-HU" dirty="0" err="1" smtClean="0">
                <a:solidFill>
                  <a:schemeClr val="tx1"/>
                </a:solidFill>
              </a:rPr>
              <a:t>in</a:t>
            </a:r>
            <a:r>
              <a:rPr lang="hu-HU" dirty="0" smtClean="0">
                <a:solidFill>
                  <a:schemeClr val="tx1"/>
                </a:solidFill>
              </a:rPr>
              <a:t> </a:t>
            </a:r>
            <a:r>
              <a:rPr lang="hu-HU" dirty="0" err="1" smtClean="0">
                <a:solidFill>
                  <a:schemeClr val="tx1"/>
                </a:solidFill>
              </a:rPr>
              <a:t>the</a:t>
            </a:r>
            <a:r>
              <a:rPr lang="hu-HU" dirty="0" smtClean="0">
                <a:solidFill>
                  <a:schemeClr val="tx1"/>
                </a:solidFill>
              </a:rPr>
              <a:t> </a:t>
            </a:r>
            <a:r>
              <a:rPr lang="hu-HU" dirty="0" err="1" smtClean="0">
                <a:solidFill>
                  <a:schemeClr val="tx1"/>
                </a:solidFill>
              </a:rPr>
              <a:t>direction</a:t>
            </a:r>
            <a:r>
              <a:rPr lang="hu-HU" dirty="0" smtClean="0">
                <a:solidFill>
                  <a:schemeClr val="tx1"/>
                </a:solidFill>
              </a:rPr>
              <a:t> of </a:t>
            </a:r>
            <a:r>
              <a:rPr lang="hu-HU" dirty="0" err="1" smtClean="0">
                <a:solidFill>
                  <a:schemeClr val="tx1"/>
                </a:solidFill>
              </a:rPr>
              <a:t>stability</a:t>
            </a:r>
            <a:endParaRPr lang="hu-HU" dirty="0" smtClean="0">
              <a:solidFill>
                <a:schemeClr val="tx1"/>
              </a:solidFill>
            </a:endParaRPr>
          </a:p>
          <a:p>
            <a:pPr marL="358775" indent="-358775" eaLnBrk="1" hangingPunct="1">
              <a:buClr>
                <a:schemeClr val="tx1"/>
              </a:buClr>
              <a:buFontTx/>
              <a:buChar char="•"/>
              <a:defRPr/>
            </a:pPr>
            <a:r>
              <a:rPr lang="hu-HU" dirty="0" err="1" smtClean="0">
                <a:solidFill>
                  <a:schemeClr val="tx1"/>
                </a:solidFill>
              </a:rPr>
              <a:t>Stable</a:t>
            </a:r>
            <a:r>
              <a:rPr lang="hu-HU" dirty="0" smtClean="0">
                <a:solidFill>
                  <a:schemeClr val="tx1"/>
                </a:solidFill>
              </a:rPr>
              <a:t> = </a:t>
            </a:r>
            <a:r>
              <a:rPr lang="hu-HU" dirty="0" err="1" smtClean="0">
                <a:solidFill>
                  <a:schemeClr val="tx1"/>
                </a:solidFill>
              </a:rPr>
              <a:t>not</a:t>
            </a:r>
            <a:r>
              <a:rPr lang="hu-HU" dirty="0" smtClean="0">
                <a:solidFill>
                  <a:schemeClr val="tx1"/>
                </a:solidFill>
              </a:rPr>
              <a:t> </a:t>
            </a:r>
            <a:r>
              <a:rPr lang="hu-HU" dirty="0" err="1" smtClean="0">
                <a:solidFill>
                  <a:schemeClr val="tx1"/>
                </a:solidFill>
              </a:rPr>
              <a:t>easy</a:t>
            </a:r>
            <a:r>
              <a:rPr lang="hu-HU" dirty="0" smtClean="0">
                <a:solidFill>
                  <a:schemeClr val="tx1"/>
                </a:solidFill>
              </a:rPr>
              <a:t> </a:t>
            </a:r>
            <a:r>
              <a:rPr lang="hu-HU" dirty="0" err="1" smtClean="0">
                <a:solidFill>
                  <a:schemeClr val="tx1"/>
                </a:solidFill>
              </a:rPr>
              <a:t>to</a:t>
            </a:r>
            <a:r>
              <a:rPr lang="hu-HU" dirty="0" smtClean="0">
                <a:solidFill>
                  <a:schemeClr val="tx1"/>
                </a:solidFill>
              </a:rPr>
              <a:t> </a:t>
            </a:r>
            <a:r>
              <a:rPr lang="hu-HU" dirty="0" err="1" smtClean="0">
                <a:solidFill>
                  <a:schemeClr val="tx1"/>
                </a:solidFill>
              </a:rPr>
              <a:t>change</a:t>
            </a:r>
            <a:endParaRPr lang="hu-HU" dirty="0" smtClean="0">
              <a:solidFill>
                <a:schemeClr val="tx1"/>
              </a:solidFill>
            </a:endParaRPr>
          </a:p>
          <a:p>
            <a:pPr marL="358775" indent="-358775" eaLnBrk="1" hangingPunct="1">
              <a:buClr>
                <a:schemeClr val="tx1"/>
              </a:buClr>
              <a:buFontTx/>
              <a:buChar char="•"/>
              <a:defRPr/>
            </a:pPr>
            <a:r>
              <a:rPr lang="hu-HU" dirty="0" err="1" smtClean="0">
                <a:solidFill>
                  <a:schemeClr val="tx1"/>
                </a:solidFill>
              </a:rPr>
              <a:t>Metrics</a:t>
            </a:r>
            <a:r>
              <a:rPr lang="hu-HU" dirty="0" smtClean="0">
                <a:solidFill>
                  <a:schemeClr val="tx1"/>
                </a:solidFill>
              </a:rPr>
              <a:t>: </a:t>
            </a:r>
          </a:p>
          <a:p>
            <a:pPr marL="590550" lvl="2" indent="-358775" eaLnBrk="1" hangingPunct="1">
              <a:buClr>
                <a:schemeClr val="tx1"/>
              </a:buClr>
              <a:buFontTx/>
              <a:buChar char="•"/>
              <a:defRPr/>
            </a:pPr>
            <a:r>
              <a:rPr lang="hu-HU" b="1" dirty="0" err="1" smtClean="0"/>
              <a:t>Affarent</a:t>
            </a:r>
            <a:r>
              <a:rPr lang="hu-HU" b="1" dirty="0" smtClean="0"/>
              <a:t> </a:t>
            </a:r>
            <a:r>
              <a:rPr lang="hu-HU" b="1" dirty="0" err="1" smtClean="0"/>
              <a:t>coupling</a:t>
            </a:r>
            <a:r>
              <a:rPr lang="hu-HU" b="1" dirty="0" smtClean="0"/>
              <a:t> (</a:t>
            </a:r>
            <a:r>
              <a:rPr lang="hu-HU" b="1" dirty="0" err="1" smtClean="0"/>
              <a:t>Ca</a:t>
            </a:r>
            <a:r>
              <a:rPr lang="hu-HU" b="1" dirty="0" smtClean="0"/>
              <a:t>), </a:t>
            </a:r>
            <a:r>
              <a:rPr lang="hu-HU" b="1" dirty="0" err="1" smtClean="0"/>
              <a:t>Efferent</a:t>
            </a:r>
            <a:r>
              <a:rPr lang="hu-HU" b="1" dirty="0" smtClean="0"/>
              <a:t> </a:t>
            </a:r>
            <a:r>
              <a:rPr lang="hu-HU" b="1" dirty="0" err="1" smtClean="0"/>
              <a:t>coupling</a:t>
            </a:r>
            <a:r>
              <a:rPr lang="hu-HU" b="1" dirty="0" smtClean="0"/>
              <a:t> (</a:t>
            </a:r>
            <a:r>
              <a:rPr lang="hu-HU" b="1" dirty="0" err="1" smtClean="0"/>
              <a:t>Ce</a:t>
            </a:r>
            <a:r>
              <a:rPr lang="hu-HU" b="1" dirty="0" smtClean="0"/>
              <a:t>)</a:t>
            </a:r>
          </a:p>
          <a:p>
            <a:pPr marL="590550" lvl="2" indent="-358775" eaLnBrk="1" hangingPunct="1">
              <a:buClr>
                <a:schemeClr val="tx1"/>
              </a:buClr>
              <a:buFontTx/>
              <a:buChar char="•"/>
              <a:defRPr/>
            </a:pPr>
            <a:r>
              <a:rPr lang="hu-HU" b="1" dirty="0" err="1" smtClean="0"/>
              <a:t>Instability</a:t>
            </a:r>
            <a:r>
              <a:rPr lang="hu-HU" b="1" dirty="0"/>
              <a:t> </a:t>
            </a:r>
            <a:r>
              <a:rPr lang="hu-HU" b="1" dirty="0" smtClean="0"/>
              <a:t>I = </a:t>
            </a:r>
            <a:r>
              <a:rPr lang="hu-HU" b="1" dirty="0" err="1" smtClean="0"/>
              <a:t>Ce</a:t>
            </a:r>
            <a:r>
              <a:rPr lang="hu-HU" b="1" dirty="0" smtClean="0"/>
              <a:t> / (</a:t>
            </a:r>
            <a:r>
              <a:rPr lang="hu-HU" b="1" dirty="0" err="1" smtClean="0"/>
              <a:t>Ca</a:t>
            </a:r>
            <a:r>
              <a:rPr lang="hu-HU" b="1" dirty="0" smtClean="0"/>
              <a:t> + </a:t>
            </a:r>
            <a:r>
              <a:rPr lang="hu-HU" b="1" dirty="0" err="1" smtClean="0"/>
              <a:t>Ce</a:t>
            </a:r>
            <a:r>
              <a:rPr lang="hu-HU" b="1" dirty="0" smtClean="0"/>
              <a:t>)</a:t>
            </a:r>
            <a:endParaRPr lang="hu-HU" dirty="0" smtClean="0"/>
          </a:p>
          <a:p>
            <a:pPr marL="355600" lvl="1" indent="-358775" eaLnBrk="1" hangingPunct="1">
              <a:buClr>
                <a:schemeClr val="tx1"/>
              </a:buClr>
              <a:buFontTx/>
              <a:buChar char="•"/>
              <a:defRPr/>
            </a:pPr>
            <a:r>
              <a:rPr lang="hu-HU" dirty="0" smtClean="0"/>
              <a:t>The </a:t>
            </a:r>
            <a:r>
              <a:rPr lang="hu-HU" i="1" dirty="0" smtClean="0"/>
              <a:t>I</a:t>
            </a:r>
            <a:r>
              <a:rPr lang="hu-HU" dirty="0" smtClean="0"/>
              <a:t> </a:t>
            </a:r>
            <a:r>
              <a:rPr lang="hu-HU" dirty="0" err="1"/>
              <a:t>metrics</a:t>
            </a:r>
            <a:r>
              <a:rPr lang="hu-HU" dirty="0"/>
              <a:t> </a:t>
            </a:r>
            <a:r>
              <a:rPr lang="hu-HU" dirty="0" smtClean="0"/>
              <a:t>of a </a:t>
            </a:r>
            <a:r>
              <a:rPr lang="hu-HU" dirty="0" err="1" smtClean="0"/>
              <a:t>package</a:t>
            </a:r>
            <a:r>
              <a:rPr lang="hu-HU" dirty="0" smtClean="0"/>
              <a:t> </a:t>
            </a:r>
            <a:r>
              <a:rPr lang="hu-HU" dirty="0" err="1" smtClean="0"/>
              <a:t>should</a:t>
            </a:r>
            <a:r>
              <a:rPr lang="hu-HU" dirty="0" smtClean="0"/>
              <a:t> be </a:t>
            </a:r>
            <a:r>
              <a:rPr lang="hu-HU" dirty="0" err="1" smtClean="0"/>
              <a:t>larger</a:t>
            </a:r>
            <a:r>
              <a:rPr lang="hu-HU" dirty="0" smtClean="0"/>
              <a:t> </a:t>
            </a:r>
            <a:r>
              <a:rPr lang="hu-HU" dirty="0" err="1" smtClean="0"/>
              <a:t>than</a:t>
            </a:r>
            <a:r>
              <a:rPr lang="hu-HU" dirty="0" smtClean="0"/>
              <a:t> </a:t>
            </a:r>
            <a:r>
              <a:rPr lang="hu-HU" dirty="0" err="1" smtClean="0"/>
              <a:t>the</a:t>
            </a:r>
            <a:r>
              <a:rPr lang="hu-HU" dirty="0" smtClean="0"/>
              <a:t> </a:t>
            </a:r>
            <a:r>
              <a:rPr lang="hu-HU" i="1" dirty="0" smtClean="0"/>
              <a:t>I</a:t>
            </a:r>
            <a:r>
              <a:rPr lang="hu-HU" dirty="0" smtClean="0"/>
              <a:t> </a:t>
            </a:r>
            <a:r>
              <a:rPr lang="hu-HU" dirty="0" err="1" smtClean="0"/>
              <a:t>metrics</a:t>
            </a:r>
            <a:r>
              <a:rPr lang="hu-HU" dirty="0" smtClean="0"/>
              <a:t> of </a:t>
            </a:r>
            <a:r>
              <a:rPr lang="hu-HU" dirty="0" err="1" smtClean="0"/>
              <a:t>the</a:t>
            </a:r>
            <a:r>
              <a:rPr lang="hu-HU" dirty="0" smtClean="0"/>
              <a:t> </a:t>
            </a:r>
            <a:r>
              <a:rPr lang="hu-HU" dirty="0" err="1" smtClean="0"/>
              <a:t>package</a:t>
            </a:r>
            <a:r>
              <a:rPr lang="hu-HU" dirty="0" smtClean="0"/>
              <a:t> </a:t>
            </a:r>
            <a:r>
              <a:rPr lang="hu-HU" dirty="0" err="1" smtClean="0"/>
              <a:t>that</a:t>
            </a:r>
            <a:r>
              <a:rPr lang="hu-HU" dirty="0" smtClean="0"/>
              <a:t> </a:t>
            </a:r>
            <a:r>
              <a:rPr lang="hu-HU" dirty="0" err="1" smtClean="0"/>
              <a:t>depends</a:t>
            </a:r>
            <a:r>
              <a:rPr lang="hu-HU" dirty="0" smtClean="0"/>
              <a:t> </a:t>
            </a:r>
            <a:r>
              <a:rPr lang="hu-HU" dirty="0" err="1" smtClean="0"/>
              <a:t>on</a:t>
            </a:r>
            <a:endParaRPr lang="hu-HU" dirty="0"/>
          </a:p>
          <a:p>
            <a:pPr>
              <a:defRPr/>
            </a:pPr>
            <a:endParaRPr lang="hu-HU" dirty="0"/>
          </a:p>
        </p:txBody>
      </p:sp>
      <p:sp>
        <p:nvSpPr>
          <p:cNvPr id="35844" name="Dia számának helye 3"/>
          <p:cNvSpPr>
            <a:spLocks noGrp="1"/>
          </p:cNvSpPr>
          <p:nvPr>
            <p:ph type="sldNum" sz="quarter" idx="10"/>
          </p:nvPr>
        </p:nvSpPr>
        <p:spPr>
          <a:noFill/>
        </p:spPr>
        <p:txBody>
          <a:bodyPr/>
          <a:lstStyle/>
          <a:p>
            <a:fld id="{71BBD96E-074F-4699-A1D9-116BAB58EBE2}" type="slidenum">
              <a:rPr lang="ru-RU" smtClean="0"/>
              <a:pPr/>
              <a:t>32</a:t>
            </a:fld>
            <a:endParaRPr lang="ru-RU"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ím 1"/>
          <p:cNvSpPr>
            <a:spLocks noGrp="1"/>
          </p:cNvSpPr>
          <p:nvPr>
            <p:ph type="title"/>
          </p:nvPr>
        </p:nvSpPr>
        <p:spPr/>
        <p:txBody>
          <a:bodyPr/>
          <a:lstStyle/>
          <a:p>
            <a:r>
              <a:rPr lang="hu-HU" smtClean="0"/>
              <a:t>Stability</a:t>
            </a:r>
          </a:p>
        </p:txBody>
      </p:sp>
      <p:sp>
        <p:nvSpPr>
          <p:cNvPr id="3" name="Tartalom helye 2"/>
          <p:cNvSpPr>
            <a:spLocks noGrp="1"/>
          </p:cNvSpPr>
          <p:nvPr>
            <p:ph idx="1"/>
          </p:nvPr>
        </p:nvSpPr>
        <p:spPr/>
        <p:txBody>
          <a:bodyPr/>
          <a:lstStyle/>
          <a:p>
            <a:pPr>
              <a:defRPr/>
            </a:pPr>
            <a:r>
              <a:rPr lang="hu-HU" dirty="0"/>
              <a:t>The </a:t>
            </a:r>
            <a:r>
              <a:rPr lang="hu-HU" dirty="0" err="1"/>
              <a:t>Stable</a:t>
            </a:r>
            <a:r>
              <a:rPr lang="hu-HU" dirty="0"/>
              <a:t> </a:t>
            </a:r>
            <a:r>
              <a:rPr lang="hu-HU" dirty="0" err="1"/>
              <a:t>Abstractions</a:t>
            </a:r>
            <a:r>
              <a:rPr lang="hu-HU" dirty="0"/>
              <a:t> </a:t>
            </a:r>
            <a:r>
              <a:rPr lang="hu-HU" dirty="0" err="1" smtClean="0"/>
              <a:t>Principle</a:t>
            </a:r>
            <a:endParaRPr lang="hu-HU" dirty="0" smtClean="0"/>
          </a:p>
          <a:p>
            <a:pPr marL="358775" indent="-358775" eaLnBrk="1" hangingPunct="1">
              <a:buClr>
                <a:schemeClr val="tx1"/>
              </a:buClr>
              <a:buFontTx/>
              <a:buChar char="•"/>
              <a:defRPr/>
            </a:pPr>
            <a:r>
              <a:rPr lang="hu-HU" dirty="0" smtClean="0">
                <a:solidFill>
                  <a:schemeClr val="tx1"/>
                </a:solidFill>
              </a:rPr>
              <a:t>A </a:t>
            </a:r>
            <a:r>
              <a:rPr lang="hu-HU" dirty="0" err="1" smtClean="0">
                <a:solidFill>
                  <a:schemeClr val="tx1"/>
                </a:solidFill>
              </a:rPr>
              <a:t>stable</a:t>
            </a:r>
            <a:r>
              <a:rPr lang="hu-HU" dirty="0" smtClean="0">
                <a:solidFill>
                  <a:schemeClr val="tx1"/>
                </a:solidFill>
              </a:rPr>
              <a:t> </a:t>
            </a:r>
            <a:r>
              <a:rPr lang="hu-HU" dirty="0" err="1" smtClean="0">
                <a:solidFill>
                  <a:schemeClr val="tx1"/>
                </a:solidFill>
              </a:rPr>
              <a:t>package</a:t>
            </a:r>
            <a:r>
              <a:rPr lang="hu-HU" dirty="0" smtClean="0">
                <a:solidFill>
                  <a:schemeClr val="tx1"/>
                </a:solidFill>
              </a:rPr>
              <a:t> </a:t>
            </a:r>
            <a:r>
              <a:rPr lang="hu-HU" dirty="0" err="1" smtClean="0">
                <a:solidFill>
                  <a:schemeClr val="tx1"/>
                </a:solidFill>
              </a:rPr>
              <a:t>should</a:t>
            </a:r>
            <a:r>
              <a:rPr lang="hu-HU" dirty="0" smtClean="0">
                <a:solidFill>
                  <a:schemeClr val="tx1"/>
                </a:solidFill>
              </a:rPr>
              <a:t> be </a:t>
            </a:r>
            <a:r>
              <a:rPr lang="hu-HU" dirty="0" err="1" smtClean="0">
                <a:solidFill>
                  <a:schemeClr val="tx1"/>
                </a:solidFill>
              </a:rPr>
              <a:t>abstract</a:t>
            </a:r>
            <a:endParaRPr lang="hu-HU" dirty="0" smtClean="0">
              <a:solidFill>
                <a:schemeClr val="tx1"/>
              </a:solidFill>
            </a:endParaRPr>
          </a:p>
          <a:p>
            <a:pPr marL="358775" indent="-358775" eaLnBrk="1" hangingPunct="1">
              <a:buClr>
                <a:schemeClr val="tx1"/>
              </a:buClr>
              <a:buFontTx/>
              <a:buChar char="•"/>
              <a:defRPr/>
            </a:pPr>
            <a:r>
              <a:rPr lang="hu-HU" dirty="0" smtClean="0">
                <a:solidFill>
                  <a:schemeClr val="tx1"/>
                </a:solidFill>
              </a:rPr>
              <a:t>An </a:t>
            </a:r>
            <a:r>
              <a:rPr lang="hu-HU" dirty="0" err="1" smtClean="0">
                <a:solidFill>
                  <a:schemeClr val="tx1"/>
                </a:solidFill>
              </a:rPr>
              <a:t>instable</a:t>
            </a:r>
            <a:r>
              <a:rPr lang="hu-HU" dirty="0" smtClean="0">
                <a:solidFill>
                  <a:schemeClr val="tx1"/>
                </a:solidFill>
              </a:rPr>
              <a:t> </a:t>
            </a:r>
            <a:r>
              <a:rPr lang="hu-HU" dirty="0" err="1" smtClean="0">
                <a:solidFill>
                  <a:schemeClr val="tx1"/>
                </a:solidFill>
              </a:rPr>
              <a:t>package</a:t>
            </a:r>
            <a:r>
              <a:rPr lang="hu-HU" dirty="0" smtClean="0">
                <a:solidFill>
                  <a:schemeClr val="tx1"/>
                </a:solidFill>
              </a:rPr>
              <a:t> </a:t>
            </a:r>
            <a:r>
              <a:rPr lang="hu-HU" dirty="0" err="1" smtClean="0">
                <a:solidFill>
                  <a:schemeClr val="tx1"/>
                </a:solidFill>
              </a:rPr>
              <a:t>should</a:t>
            </a:r>
            <a:r>
              <a:rPr lang="hu-HU" dirty="0" smtClean="0">
                <a:solidFill>
                  <a:schemeClr val="tx1"/>
                </a:solidFill>
              </a:rPr>
              <a:t> be </a:t>
            </a:r>
            <a:r>
              <a:rPr lang="hu-HU" dirty="0" err="1" smtClean="0">
                <a:solidFill>
                  <a:schemeClr val="tx1"/>
                </a:solidFill>
              </a:rPr>
              <a:t>concrete</a:t>
            </a:r>
            <a:endParaRPr lang="hu-HU" dirty="0" smtClean="0">
              <a:solidFill>
                <a:schemeClr val="tx1"/>
              </a:solidFill>
            </a:endParaRPr>
          </a:p>
          <a:p>
            <a:pPr marL="358775" indent="-358775" eaLnBrk="1" hangingPunct="1">
              <a:buClr>
                <a:schemeClr val="tx1"/>
              </a:buClr>
              <a:buFontTx/>
              <a:buChar char="•"/>
              <a:defRPr/>
            </a:pPr>
            <a:endParaRPr lang="hu-HU" dirty="0">
              <a:solidFill>
                <a:schemeClr val="tx1"/>
              </a:solidFill>
            </a:endParaRPr>
          </a:p>
        </p:txBody>
      </p:sp>
      <p:sp>
        <p:nvSpPr>
          <p:cNvPr id="36868" name="Dia számának helye 3"/>
          <p:cNvSpPr>
            <a:spLocks noGrp="1"/>
          </p:cNvSpPr>
          <p:nvPr>
            <p:ph type="sldNum" sz="quarter" idx="10"/>
          </p:nvPr>
        </p:nvSpPr>
        <p:spPr>
          <a:noFill/>
        </p:spPr>
        <p:txBody>
          <a:bodyPr/>
          <a:lstStyle/>
          <a:p>
            <a:fld id="{0582C39B-6E65-467E-A547-406C0242F49C}" type="slidenum">
              <a:rPr lang="ru-RU" smtClean="0"/>
              <a:pPr/>
              <a:t>33</a:t>
            </a:fld>
            <a:endParaRPr lang="ru-RU" smtClean="0"/>
          </a:p>
        </p:txBody>
      </p:sp>
      <p:pic>
        <p:nvPicPr>
          <p:cNvPr id="74755" name="Picture 3"/>
          <p:cNvPicPr>
            <a:picLocks noChangeAspect="1" noChangeArrowheads="1"/>
          </p:cNvPicPr>
          <p:nvPr/>
        </p:nvPicPr>
        <p:blipFill>
          <a:blip r:embed="rId2" cstate="print"/>
          <a:srcRect/>
          <a:stretch>
            <a:fillRect/>
          </a:stretch>
        </p:blipFill>
        <p:spPr bwMode="auto">
          <a:xfrm>
            <a:off x="1778000" y="2740025"/>
            <a:ext cx="5256213" cy="3290888"/>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474663" y="2709863"/>
            <a:ext cx="5176837" cy="719137"/>
          </a:xfrm>
          <a:ln w="0"/>
        </p:spPr>
        <p:txBody>
          <a:bodyPr/>
          <a:lstStyle/>
          <a:p>
            <a:pPr eaLnBrk="1" hangingPunct="1"/>
            <a:r>
              <a:rPr lang="en-US" b="1" smtClean="0"/>
              <a:t>Object-oriented Principles</a:t>
            </a:r>
            <a:endParaRPr lang="ru-RU" smtClean="0"/>
          </a:p>
        </p:txBody>
      </p:sp>
      <p:sp>
        <p:nvSpPr>
          <p:cNvPr id="38915" name="Rectangle 3"/>
          <p:cNvSpPr>
            <a:spLocks noGrp="1" noChangeArrowheads="1"/>
          </p:cNvSpPr>
          <p:nvPr>
            <p:ph type="subTitle" idx="1"/>
          </p:nvPr>
        </p:nvSpPr>
        <p:spPr>
          <a:xfrm>
            <a:off x="468313" y="3573463"/>
            <a:ext cx="2657475" cy="2087562"/>
          </a:xfrm>
        </p:spPr>
        <p:txBody>
          <a:bodyPr/>
          <a:lstStyle/>
          <a:p>
            <a:pPr eaLnBrk="1" hangingPunct="1">
              <a:lnSpc>
                <a:spcPct val="90000"/>
              </a:lnSpc>
              <a:spcBef>
                <a:spcPct val="0"/>
              </a:spcBef>
              <a:buFontTx/>
              <a:buNone/>
            </a:pPr>
            <a:r>
              <a:rPr lang="en-US" sz="1000" smtClean="0"/>
              <a:t>For more information, please contact:</a:t>
            </a:r>
          </a:p>
          <a:p>
            <a:pPr eaLnBrk="1" hangingPunct="1">
              <a:lnSpc>
                <a:spcPct val="90000"/>
              </a:lnSpc>
              <a:spcBef>
                <a:spcPct val="0"/>
              </a:spcBef>
              <a:buFontTx/>
              <a:buNone/>
            </a:pPr>
            <a:r>
              <a:rPr lang="hu-HU" sz="1200" b="1" smtClean="0"/>
              <a:t>Bence Oláh</a:t>
            </a:r>
            <a:endParaRPr lang="en-US" sz="1200" b="1" smtClean="0"/>
          </a:p>
          <a:p>
            <a:pPr eaLnBrk="1" hangingPunct="1">
              <a:lnSpc>
                <a:spcPct val="90000"/>
              </a:lnSpc>
              <a:spcBef>
                <a:spcPct val="0"/>
              </a:spcBef>
              <a:buFontTx/>
              <a:buNone/>
            </a:pPr>
            <a:r>
              <a:rPr lang="en-US" sz="1200" smtClean="0"/>
              <a:t>Title</a:t>
            </a:r>
          </a:p>
          <a:p>
            <a:pPr eaLnBrk="1" hangingPunct="1">
              <a:lnSpc>
                <a:spcPct val="90000"/>
              </a:lnSpc>
              <a:spcBef>
                <a:spcPct val="0"/>
              </a:spcBef>
              <a:buFontTx/>
              <a:buNone/>
            </a:pPr>
            <a:r>
              <a:rPr lang="en-US" sz="1200" smtClean="0"/>
              <a:t>EPAM Systems, Inc.</a:t>
            </a:r>
          </a:p>
          <a:p>
            <a:pPr eaLnBrk="1" hangingPunct="1">
              <a:lnSpc>
                <a:spcPct val="90000"/>
              </a:lnSpc>
              <a:spcBef>
                <a:spcPct val="0"/>
              </a:spcBef>
              <a:buFontTx/>
              <a:buNone/>
            </a:pPr>
            <a:r>
              <a:rPr lang="en-US" sz="1200" smtClean="0"/>
              <a:t>Address</a:t>
            </a:r>
            <a:br>
              <a:rPr lang="en-US" sz="1200" smtClean="0"/>
            </a:br>
            <a:r>
              <a:rPr lang="en-US" sz="1200" smtClean="0"/>
              <a:t>City, State, Zip Code</a:t>
            </a:r>
            <a:br>
              <a:rPr lang="en-US" sz="1200" smtClean="0"/>
            </a:br>
            <a:r>
              <a:rPr lang="en-US" sz="1200" smtClean="0"/>
              <a:t>Phone: </a:t>
            </a:r>
          </a:p>
          <a:p>
            <a:pPr eaLnBrk="1" hangingPunct="1">
              <a:lnSpc>
                <a:spcPct val="90000"/>
              </a:lnSpc>
              <a:spcBef>
                <a:spcPct val="0"/>
              </a:spcBef>
              <a:buFontTx/>
              <a:buNone/>
            </a:pPr>
            <a:r>
              <a:rPr lang="en-US" sz="1200" smtClean="0"/>
              <a:t>Fax: </a:t>
            </a:r>
          </a:p>
          <a:p>
            <a:pPr eaLnBrk="1" hangingPunct="1">
              <a:lnSpc>
                <a:spcPct val="90000"/>
              </a:lnSpc>
              <a:spcBef>
                <a:spcPct val="0"/>
              </a:spcBef>
              <a:buFontTx/>
              <a:buNone/>
            </a:pPr>
            <a:r>
              <a:rPr lang="en-US" sz="1200" smtClean="0">
                <a:solidFill>
                  <a:schemeClr val="hlink"/>
                </a:solidFill>
              </a:rPr>
              <a:t>Email:</a:t>
            </a:r>
          </a:p>
          <a:p>
            <a:pPr eaLnBrk="1" hangingPunct="1">
              <a:lnSpc>
                <a:spcPct val="90000"/>
              </a:lnSpc>
              <a:spcBef>
                <a:spcPct val="0"/>
              </a:spcBef>
              <a:buFontTx/>
              <a:buNone/>
            </a:pPr>
            <a:r>
              <a:rPr lang="en-US" sz="1200" u="sng" smtClean="0">
                <a:solidFill>
                  <a:schemeClr val="hlink"/>
                </a:solidFill>
              </a:rPr>
              <a:t>http://www.epam.com</a:t>
            </a:r>
            <a:r>
              <a:rPr lang="en-US" sz="1200" smtClean="0">
                <a:solidFill>
                  <a:srgbClr val="FF9900"/>
                </a:solidFill>
              </a:rPr>
              <a:t> </a:t>
            </a:r>
            <a:endParaRPr lang="ru-RU" sz="1800" smtClean="0">
              <a:solidFill>
                <a:srgbClr val="FF9900"/>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Problem statement</a:t>
            </a:r>
          </a:p>
        </p:txBody>
      </p:sp>
      <p:sp>
        <p:nvSpPr>
          <p:cNvPr id="6147" name="Content Placeholder 2"/>
          <p:cNvSpPr>
            <a:spLocks noGrp="1"/>
          </p:cNvSpPr>
          <p:nvPr>
            <p:ph idx="1"/>
          </p:nvPr>
        </p:nvSpPr>
        <p:spPr/>
        <p:txBody>
          <a:bodyPr/>
          <a:lstStyle/>
          <a:p>
            <a:pPr algn="just"/>
            <a:r>
              <a:rPr lang="en-US" dirty="0" smtClean="0">
                <a:solidFill>
                  <a:schemeClr val="tx1"/>
                </a:solidFill>
              </a:rPr>
              <a:t>Passengers</a:t>
            </a:r>
            <a:r>
              <a:rPr lang="en-US" b="0" dirty="0" smtClean="0"/>
              <a:t> </a:t>
            </a:r>
            <a:r>
              <a:rPr lang="en-US" i="1" dirty="0" smtClean="0"/>
              <a:t>book</a:t>
            </a:r>
            <a:r>
              <a:rPr lang="en-US" b="0" dirty="0" smtClean="0"/>
              <a:t> trips for certain </a:t>
            </a:r>
            <a:r>
              <a:rPr lang="en-US" dirty="0" smtClean="0">
                <a:solidFill>
                  <a:schemeClr val="tx1"/>
                </a:solidFill>
              </a:rPr>
              <a:t>flights</a:t>
            </a:r>
            <a:r>
              <a:rPr lang="en-US" b="0" dirty="0" smtClean="0"/>
              <a:t>. The flights are </a:t>
            </a:r>
            <a:r>
              <a:rPr lang="en-US" i="1" dirty="0" smtClean="0"/>
              <a:t>selected</a:t>
            </a:r>
            <a:r>
              <a:rPr lang="en-US" b="0" dirty="0" smtClean="0"/>
              <a:t> based on flight date and fare. The </a:t>
            </a:r>
            <a:r>
              <a:rPr lang="en-US" dirty="0" smtClean="0">
                <a:solidFill>
                  <a:schemeClr val="tx1"/>
                </a:solidFill>
              </a:rPr>
              <a:t>fare </a:t>
            </a:r>
            <a:r>
              <a:rPr lang="en-US" b="0" dirty="0" smtClean="0"/>
              <a:t>depends on </a:t>
            </a:r>
            <a:r>
              <a:rPr lang="en-US" dirty="0" smtClean="0">
                <a:solidFill>
                  <a:schemeClr val="tx1"/>
                </a:solidFill>
              </a:rPr>
              <a:t>itinerary</a:t>
            </a:r>
            <a:r>
              <a:rPr lang="en-US" b="0" dirty="0" smtClean="0"/>
              <a:t>, </a:t>
            </a:r>
            <a:r>
              <a:rPr lang="en-US" dirty="0" smtClean="0">
                <a:solidFill>
                  <a:schemeClr val="tx1"/>
                </a:solidFill>
              </a:rPr>
              <a:t>booking class </a:t>
            </a:r>
            <a:r>
              <a:rPr lang="en-US" b="0" dirty="0" smtClean="0"/>
              <a:t>and booking date.</a:t>
            </a:r>
            <a:endParaRPr lang="hu-HU" b="0" dirty="0" smtClean="0"/>
          </a:p>
          <a:p>
            <a:pPr algn="just"/>
            <a:r>
              <a:rPr lang="en-US" b="0" dirty="0"/>
              <a:t>Passengers </a:t>
            </a:r>
            <a:r>
              <a:rPr lang="en-US" b="0" i="1" dirty="0"/>
              <a:t>pay</a:t>
            </a:r>
            <a:r>
              <a:rPr lang="en-US" b="0" dirty="0"/>
              <a:t> the tickets. Before each leg they </a:t>
            </a:r>
            <a:r>
              <a:rPr lang="en-US" b="0" i="1" dirty="0"/>
              <a:t>check</a:t>
            </a:r>
            <a:r>
              <a:rPr lang="en-US" b="0" dirty="0"/>
              <a:t> in when </a:t>
            </a:r>
            <a:r>
              <a:rPr lang="en-US" b="0" i="1" dirty="0"/>
              <a:t>get</a:t>
            </a:r>
            <a:r>
              <a:rPr lang="en-US" b="0" dirty="0"/>
              <a:t> their </a:t>
            </a:r>
            <a:r>
              <a:rPr lang="en-US" b="0" i="1" dirty="0"/>
              <a:t>seat</a:t>
            </a:r>
            <a:r>
              <a:rPr lang="en-US" b="0" dirty="0"/>
              <a:t> and also </a:t>
            </a:r>
            <a:r>
              <a:rPr lang="en-US" b="0" i="1" dirty="0"/>
              <a:t>check </a:t>
            </a:r>
            <a:r>
              <a:rPr lang="en-US" b="0" dirty="0"/>
              <a:t>the </a:t>
            </a:r>
            <a:r>
              <a:rPr lang="en-US" i="1" dirty="0">
                <a:solidFill>
                  <a:schemeClr val="tx1"/>
                </a:solidFill>
              </a:rPr>
              <a:t>luggage</a:t>
            </a:r>
            <a:r>
              <a:rPr lang="en-US" b="0" i="1" dirty="0"/>
              <a:t> in</a:t>
            </a:r>
            <a:r>
              <a:rPr lang="en-US" b="0" dirty="0"/>
              <a:t>.</a:t>
            </a:r>
          </a:p>
          <a:p>
            <a:pPr algn="just"/>
            <a:r>
              <a:rPr lang="hu-HU" b="0" dirty="0" err="1" smtClean="0"/>
              <a:t>Multiple</a:t>
            </a:r>
            <a:r>
              <a:rPr lang="hu-HU" b="0" dirty="0" smtClean="0"/>
              <a:t> p</a:t>
            </a:r>
            <a:r>
              <a:rPr lang="en-US" b="0" dirty="0" err="1" smtClean="0"/>
              <a:t>assenger</a:t>
            </a:r>
            <a:r>
              <a:rPr lang="hu-HU" b="0" dirty="0" smtClean="0"/>
              <a:t>s </a:t>
            </a:r>
            <a:r>
              <a:rPr lang="hu-HU" b="0" dirty="0" err="1" smtClean="0"/>
              <a:t>can</a:t>
            </a:r>
            <a:r>
              <a:rPr lang="hu-HU" b="0" dirty="0" smtClean="0"/>
              <a:t> </a:t>
            </a:r>
            <a:r>
              <a:rPr lang="hu-HU" b="0" dirty="0" err="1" smtClean="0"/>
              <a:t>form</a:t>
            </a:r>
            <a:r>
              <a:rPr lang="hu-HU" b="0" dirty="0" smtClean="0"/>
              <a:t> a </a:t>
            </a:r>
            <a:r>
              <a:rPr lang="en-US" b="0" dirty="0" smtClean="0"/>
              <a:t>group</a:t>
            </a:r>
            <a:r>
              <a:rPr lang="hu-HU" b="0" dirty="0" smtClean="0"/>
              <a:t>. </a:t>
            </a:r>
            <a:r>
              <a:rPr lang="hu-HU" b="0" dirty="0" err="1" smtClean="0"/>
              <a:t>They</a:t>
            </a:r>
            <a:r>
              <a:rPr lang="hu-HU" b="0" dirty="0" smtClean="0"/>
              <a:t> </a:t>
            </a:r>
            <a:r>
              <a:rPr lang="hu-HU" b="0" dirty="0" err="1" smtClean="0"/>
              <a:t>can</a:t>
            </a:r>
            <a:r>
              <a:rPr lang="hu-HU" b="0" dirty="0" smtClean="0"/>
              <a:t> </a:t>
            </a:r>
            <a:r>
              <a:rPr lang="hu-HU" i="1" dirty="0" err="1" smtClean="0"/>
              <a:t>book</a:t>
            </a:r>
            <a:r>
              <a:rPr lang="en-US" b="0" dirty="0" smtClean="0"/>
              <a:t> and </a:t>
            </a:r>
            <a:r>
              <a:rPr lang="en-US" i="1" dirty="0" smtClean="0"/>
              <a:t>cancel</a:t>
            </a:r>
            <a:r>
              <a:rPr lang="en-US" b="0" dirty="0" smtClean="0"/>
              <a:t> their trips</a:t>
            </a:r>
            <a:r>
              <a:rPr lang="hu-HU" b="0" dirty="0" smtClean="0"/>
              <a:t> and </a:t>
            </a:r>
            <a:r>
              <a:rPr lang="en-US" b="0" dirty="0" smtClean="0"/>
              <a:t>can get </a:t>
            </a:r>
            <a:r>
              <a:rPr lang="en-US" dirty="0" smtClean="0">
                <a:solidFill>
                  <a:schemeClr val="tx1"/>
                </a:solidFill>
              </a:rPr>
              <a:t>discount</a:t>
            </a:r>
            <a:r>
              <a:rPr lang="en-US" b="0" dirty="0" smtClean="0"/>
              <a:t> and </a:t>
            </a:r>
            <a:r>
              <a:rPr lang="en-US" dirty="0" smtClean="0">
                <a:solidFill>
                  <a:schemeClr val="tx1"/>
                </a:solidFill>
              </a:rPr>
              <a:t>point</a:t>
            </a:r>
            <a:r>
              <a:rPr lang="en-US" b="0" dirty="0" smtClean="0"/>
              <a:t> based on </a:t>
            </a:r>
            <a:r>
              <a:rPr lang="hu-HU" b="0" dirty="0" err="1" smtClean="0"/>
              <a:t>their</a:t>
            </a:r>
            <a:r>
              <a:rPr lang="hu-HU" b="0" dirty="0" smtClean="0"/>
              <a:t> </a:t>
            </a:r>
            <a:r>
              <a:rPr lang="hu-HU" b="0" dirty="0" err="1" smtClean="0"/>
              <a:t>current</a:t>
            </a:r>
            <a:r>
              <a:rPr lang="hu-HU" b="0" dirty="0" smtClean="0"/>
              <a:t> </a:t>
            </a:r>
            <a:r>
              <a:rPr lang="en-US" dirty="0" smtClean="0">
                <a:solidFill>
                  <a:schemeClr val="tx1"/>
                </a:solidFill>
              </a:rPr>
              <a:t>frequent flyer</a:t>
            </a:r>
            <a:r>
              <a:rPr lang="hu-HU" dirty="0" smtClean="0">
                <a:solidFill>
                  <a:schemeClr val="tx1"/>
                </a:solidFill>
              </a:rPr>
              <a:t> </a:t>
            </a:r>
            <a:r>
              <a:rPr lang="hu-HU" b="0" dirty="0" err="1"/>
              <a:t>c</a:t>
            </a:r>
            <a:r>
              <a:rPr lang="hu-HU" b="0" dirty="0" err="1" smtClean="0"/>
              <a:t>ategory</a:t>
            </a:r>
            <a:r>
              <a:rPr lang="en-US" b="0" dirty="0" smtClean="0"/>
              <a:t>. The points can be used for paying the tickets.</a:t>
            </a:r>
          </a:p>
        </p:txBody>
      </p:sp>
      <p:sp>
        <p:nvSpPr>
          <p:cNvPr id="6148" name="Slide Number Placeholder 3"/>
          <p:cNvSpPr>
            <a:spLocks noGrp="1"/>
          </p:cNvSpPr>
          <p:nvPr>
            <p:ph type="sldNum" sz="quarter" idx="10"/>
          </p:nvPr>
        </p:nvSpPr>
        <p:spPr>
          <a:noFill/>
        </p:spPr>
        <p:txBody>
          <a:bodyPr/>
          <a:lstStyle/>
          <a:p>
            <a:fld id="{6C71AE4D-E79E-4DF5-ADD0-AF962F474B01}" type="slidenum">
              <a:rPr lang="en-US" smtClean="0"/>
              <a:pPr/>
              <a:t>4</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94C9D5B3-51C2-4DD4-AB09-0BFC04D78C80}"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hu-HU" smtClean="0"/>
              <a:t>Basic requirements</a:t>
            </a:r>
            <a:endParaRPr lang="en-US" smtClean="0"/>
          </a:p>
        </p:txBody>
      </p:sp>
      <p:sp>
        <p:nvSpPr>
          <p:cNvPr id="7172" name="Rectangle 3"/>
          <p:cNvSpPr>
            <a:spLocks noGrp="1" noChangeArrowheads="1"/>
          </p:cNvSpPr>
          <p:nvPr>
            <p:ph type="body" idx="1"/>
          </p:nvPr>
        </p:nvSpPr>
        <p:spPr>
          <a:noFill/>
        </p:spPr>
        <p:txBody>
          <a:bodyPr/>
          <a:lstStyle/>
          <a:p>
            <a:pPr marL="358775" indent="-358775" eaLnBrk="1" hangingPunct="1"/>
            <a:r>
              <a:rPr lang="hu-HU" dirty="0" err="1" smtClean="0"/>
              <a:t>Use</a:t>
            </a:r>
            <a:r>
              <a:rPr lang="hu-HU" dirty="0" smtClean="0"/>
              <a:t> </a:t>
            </a:r>
            <a:r>
              <a:rPr lang="hu-HU" dirty="0" err="1" smtClean="0"/>
              <a:t>cases</a:t>
            </a:r>
            <a:endParaRPr lang="en-US" dirty="0" smtClean="0"/>
          </a:p>
          <a:p>
            <a:pPr marL="358775" indent="-358775" eaLnBrk="1" hangingPunct="1">
              <a:buClr>
                <a:schemeClr val="tx1"/>
              </a:buClr>
              <a:buFontTx/>
              <a:buChar char="•"/>
            </a:pPr>
            <a:r>
              <a:rPr lang="hu-HU" sz="1800" dirty="0" smtClean="0">
                <a:solidFill>
                  <a:schemeClr val="tx1"/>
                </a:solidFill>
              </a:rPr>
              <a:t>Passanger(s) can pay the tickets</a:t>
            </a:r>
          </a:p>
          <a:p>
            <a:pPr marL="358775" indent="-358775" eaLnBrk="1" hangingPunct="1">
              <a:buClr>
                <a:schemeClr val="tx1"/>
              </a:buClr>
              <a:buFontTx/>
              <a:buChar char="•"/>
            </a:pPr>
            <a:r>
              <a:rPr lang="hu-HU" sz="1800" dirty="0" smtClean="0">
                <a:solidFill>
                  <a:schemeClr val="tx1"/>
                </a:solidFill>
              </a:rPr>
              <a:t>Passanger(s) can collect miles points for a trip</a:t>
            </a:r>
          </a:p>
          <a:p>
            <a:pPr marL="358775" indent="-358775" eaLnBrk="1" hangingPunct="1">
              <a:buClr>
                <a:schemeClr val="tx1"/>
              </a:buClr>
              <a:buFontTx/>
              <a:buChar char="•"/>
            </a:pPr>
            <a:r>
              <a:rPr lang="hu-HU" sz="1800" dirty="0" smtClean="0">
                <a:solidFill>
                  <a:schemeClr val="tx1"/>
                </a:solidFill>
              </a:rPr>
              <a:t>Passanger(s) can get discount based on Frequent Flier program</a:t>
            </a:r>
          </a:p>
          <a:p>
            <a:pPr marL="358775" indent="-358775" eaLnBrk="1" hangingPunct="1">
              <a:buClr>
                <a:schemeClr val="tx1"/>
              </a:buClr>
              <a:buFontTx/>
              <a:buChar char="•"/>
            </a:pPr>
            <a:r>
              <a:rPr lang="hu-HU" sz="1800" smtClean="0">
                <a:solidFill>
                  <a:schemeClr val="tx1"/>
                </a:solidFill>
              </a:rPr>
              <a:t>Passanger gets promoted if enough miles points are collected</a:t>
            </a:r>
            <a:endParaRPr lang="hu-HU" sz="1800" dirty="0" smtClean="0">
              <a:solidFill>
                <a:schemeClr val="tx1"/>
              </a:solidFill>
            </a:endParaRPr>
          </a:p>
          <a:p>
            <a:pPr marL="358775" indent="-358775" eaLnBrk="1" hangingPunct="1">
              <a:buClr>
                <a:schemeClr val="tx1"/>
              </a:buClr>
              <a:buFontTx/>
              <a:buChar char="•"/>
            </a:pPr>
            <a:endParaRPr lang="hu-HU" sz="1800" dirty="0" smtClean="0">
              <a:solidFill>
                <a:schemeClr val="tx1"/>
              </a:solidFill>
            </a:endParaRPr>
          </a:p>
          <a:p>
            <a:pPr marL="358775" indent="-358775" eaLnBrk="1" hangingPunct="1">
              <a:buClr>
                <a:schemeClr val="tx1"/>
              </a:buClr>
              <a:buFontTx/>
              <a:buChar char="•"/>
            </a:pPr>
            <a:endParaRPr lang="hu-HU" sz="1800" dirty="0" smtClean="0">
              <a:solidFill>
                <a:schemeClr val="tx1"/>
              </a:solidFill>
            </a:endParaRPr>
          </a:p>
          <a:p>
            <a:pPr marL="358775" indent="-358775" eaLnBrk="1" hangingPunct="1">
              <a:buClr>
                <a:schemeClr val="tx1"/>
              </a:buClr>
              <a:buFontTx/>
              <a:buChar char="•"/>
            </a:pPr>
            <a:endParaRPr lang="hu-HU" sz="1800" dirty="0" smtClean="0">
              <a:solidFill>
                <a:schemeClr val="tx1"/>
              </a:solidFill>
            </a:endParaRPr>
          </a:p>
          <a:p>
            <a:pPr marL="358775" indent="-358775" eaLnBrk="1" hangingPunct="1">
              <a:buClr>
                <a:schemeClr val="tx1"/>
              </a:buClr>
              <a:buFontTx/>
              <a:buChar char="•"/>
            </a:pPr>
            <a:endParaRPr lang="hu-HU" sz="1800" dirty="0" smtClean="0">
              <a:solidFill>
                <a:schemeClr val="tx1"/>
              </a:solidFill>
            </a:endParaRPr>
          </a:p>
          <a:p>
            <a:pPr marL="355600" lvl="1" indent="-358775" eaLnBrk="1" hangingPunct="1">
              <a:buClr>
                <a:schemeClr val="tx1"/>
              </a:buClr>
              <a:buFontTx/>
              <a:buChar char="•"/>
            </a:pPr>
            <a:endParaRPr lang="hu-HU" sz="1600" dirty="0" smtClean="0"/>
          </a:p>
          <a:p>
            <a:pPr marL="358775" indent="-358775" eaLnBrk="1" hangingPunct="1">
              <a:buClr>
                <a:schemeClr val="tx1"/>
              </a:buClr>
              <a:buFontTx/>
              <a:buChar char="•"/>
            </a:pPr>
            <a:endParaRPr lang="en-US" sz="1800"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Resulting class diagram</a:t>
            </a:r>
          </a:p>
        </p:txBody>
      </p:sp>
      <p:sp>
        <p:nvSpPr>
          <p:cNvPr id="10243" name="Slide Number Placeholder 3"/>
          <p:cNvSpPr>
            <a:spLocks noGrp="1"/>
          </p:cNvSpPr>
          <p:nvPr>
            <p:ph type="sldNum" sz="quarter" idx="10"/>
          </p:nvPr>
        </p:nvSpPr>
        <p:spPr>
          <a:noFill/>
        </p:spPr>
        <p:txBody>
          <a:bodyPr/>
          <a:lstStyle/>
          <a:p>
            <a:fld id="{78399F0D-11A7-406A-9BF9-B6BA0BB9B817}" type="slidenum">
              <a:rPr lang="en-US" smtClean="0"/>
              <a:pPr/>
              <a:t>6</a:t>
            </a:fld>
            <a:endParaRPr lang="en-US" smtClean="0"/>
          </a:p>
        </p:txBody>
      </p:sp>
      <p:sp>
        <p:nvSpPr>
          <p:cNvPr id="5" name="Rectangle 4"/>
          <p:cNvSpPr/>
          <p:nvPr/>
        </p:nvSpPr>
        <p:spPr bwMode="auto">
          <a:xfrm>
            <a:off x="5967917" y="3955061"/>
            <a:ext cx="1303337"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Flight</a:t>
            </a:r>
          </a:p>
        </p:txBody>
      </p:sp>
      <p:sp>
        <p:nvSpPr>
          <p:cNvPr id="6" name="Rectangle 5"/>
          <p:cNvSpPr/>
          <p:nvPr/>
        </p:nvSpPr>
        <p:spPr bwMode="auto">
          <a:xfrm>
            <a:off x="5980113" y="1743075"/>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Trip</a:t>
            </a:r>
          </a:p>
        </p:txBody>
      </p:sp>
      <p:sp>
        <p:nvSpPr>
          <p:cNvPr id="7" name="Rectangle 6"/>
          <p:cNvSpPr/>
          <p:nvPr/>
        </p:nvSpPr>
        <p:spPr bwMode="auto">
          <a:xfrm>
            <a:off x="1365250" y="1727200"/>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Passenger</a:t>
            </a:r>
          </a:p>
        </p:txBody>
      </p:sp>
      <p:cxnSp>
        <p:nvCxnSpPr>
          <p:cNvPr id="10248" name="Straight Connector 8"/>
          <p:cNvCxnSpPr>
            <a:cxnSpLocks noChangeShapeType="1"/>
            <a:endCxn id="19" idx="1"/>
          </p:cNvCxnSpPr>
          <p:nvPr/>
        </p:nvCxnSpPr>
        <p:spPr bwMode="auto">
          <a:xfrm flipV="1">
            <a:off x="2667000" y="2058988"/>
            <a:ext cx="917575" cy="0"/>
          </a:xfrm>
          <a:prstGeom prst="line">
            <a:avLst/>
          </a:prstGeom>
          <a:noFill/>
          <a:ln w="9525" algn="ctr">
            <a:solidFill>
              <a:schemeClr val="tx1"/>
            </a:solidFill>
            <a:round/>
            <a:headEnd/>
            <a:tailEnd/>
          </a:ln>
        </p:spPr>
      </p:cxnSp>
      <p:cxnSp>
        <p:nvCxnSpPr>
          <p:cNvPr id="10249" name="Straight Connector 9"/>
          <p:cNvCxnSpPr>
            <a:cxnSpLocks noChangeShapeType="1"/>
            <a:stCxn id="16" idx="2"/>
            <a:endCxn id="5" idx="0"/>
          </p:cNvCxnSpPr>
          <p:nvPr/>
        </p:nvCxnSpPr>
        <p:spPr bwMode="auto">
          <a:xfrm flipH="1">
            <a:off x="6619586" y="3467666"/>
            <a:ext cx="11402" cy="487395"/>
          </a:xfrm>
          <a:prstGeom prst="line">
            <a:avLst/>
          </a:prstGeom>
          <a:noFill/>
          <a:ln w="9525" algn="ctr">
            <a:solidFill>
              <a:schemeClr val="tx1"/>
            </a:solidFill>
            <a:round/>
            <a:headEnd/>
            <a:tailEnd/>
          </a:ln>
        </p:spPr>
      </p:cxnSp>
      <p:sp>
        <p:nvSpPr>
          <p:cNvPr id="10251" name="TextBox 11"/>
          <p:cNvSpPr txBox="1">
            <a:spLocks noChangeArrowheads="1"/>
          </p:cNvSpPr>
          <p:nvPr/>
        </p:nvSpPr>
        <p:spPr bwMode="auto">
          <a:xfrm>
            <a:off x="2689225" y="1727200"/>
            <a:ext cx="488950" cy="307975"/>
          </a:xfrm>
          <a:prstGeom prst="rect">
            <a:avLst/>
          </a:prstGeom>
          <a:noFill/>
          <a:ln w="9525">
            <a:noFill/>
            <a:miter lim="800000"/>
            <a:headEnd/>
            <a:tailEnd/>
          </a:ln>
        </p:spPr>
        <p:txBody>
          <a:bodyPr wrap="none">
            <a:spAutoFit/>
          </a:bodyPr>
          <a:lstStyle/>
          <a:p>
            <a:r>
              <a:rPr lang="en-US" sz="1400" dirty="0"/>
              <a:t>1..*</a:t>
            </a:r>
          </a:p>
        </p:txBody>
      </p:sp>
      <p:sp>
        <p:nvSpPr>
          <p:cNvPr id="10252" name="TextBox 12"/>
          <p:cNvSpPr txBox="1">
            <a:spLocks noChangeArrowheads="1"/>
          </p:cNvSpPr>
          <p:nvPr/>
        </p:nvSpPr>
        <p:spPr bwMode="auto">
          <a:xfrm>
            <a:off x="5491163" y="1724025"/>
            <a:ext cx="488950" cy="307975"/>
          </a:xfrm>
          <a:prstGeom prst="rect">
            <a:avLst/>
          </a:prstGeom>
          <a:noFill/>
          <a:ln w="9525">
            <a:noFill/>
            <a:miter lim="800000"/>
            <a:headEnd/>
            <a:tailEnd/>
          </a:ln>
        </p:spPr>
        <p:txBody>
          <a:bodyPr wrap="none">
            <a:spAutoFit/>
          </a:bodyPr>
          <a:lstStyle/>
          <a:p>
            <a:r>
              <a:rPr lang="en-US" sz="1400"/>
              <a:t>0..*</a:t>
            </a:r>
          </a:p>
        </p:txBody>
      </p:sp>
      <p:sp>
        <p:nvSpPr>
          <p:cNvPr id="10253" name="TextBox 13"/>
          <p:cNvSpPr txBox="1">
            <a:spLocks noChangeArrowheads="1"/>
          </p:cNvSpPr>
          <p:nvPr/>
        </p:nvSpPr>
        <p:spPr bwMode="auto">
          <a:xfrm>
            <a:off x="6091402" y="3650508"/>
            <a:ext cx="488950" cy="307975"/>
          </a:xfrm>
          <a:prstGeom prst="rect">
            <a:avLst/>
          </a:prstGeom>
          <a:noFill/>
          <a:ln w="9525">
            <a:noFill/>
            <a:miter lim="800000"/>
            <a:headEnd/>
            <a:tailEnd/>
          </a:ln>
        </p:spPr>
        <p:txBody>
          <a:bodyPr wrap="none">
            <a:spAutoFit/>
          </a:bodyPr>
          <a:lstStyle/>
          <a:p>
            <a:r>
              <a:rPr lang="en-US" sz="1400" dirty="0"/>
              <a:t>1..*</a:t>
            </a:r>
          </a:p>
        </p:txBody>
      </p:sp>
      <p:sp>
        <p:nvSpPr>
          <p:cNvPr id="16" name="Rectangle 15"/>
          <p:cNvSpPr/>
          <p:nvPr/>
        </p:nvSpPr>
        <p:spPr bwMode="auto">
          <a:xfrm>
            <a:off x="5980113" y="2834254"/>
            <a:ext cx="1301750" cy="633412"/>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hu-HU" dirty="0" err="1" smtClean="0">
                <a:solidFill>
                  <a:schemeClr val="tx1"/>
                </a:solidFill>
              </a:rPr>
              <a:t>Itinerary</a:t>
            </a:r>
            <a:endParaRPr lang="en-US" dirty="0">
              <a:solidFill>
                <a:schemeClr val="tx1"/>
              </a:solidFill>
            </a:endParaRPr>
          </a:p>
        </p:txBody>
      </p:sp>
      <p:sp>
        <p:nvSpPr>
          <p:cNvPr id="19" name="Rectangle 18"/>
          <p:cNvSpPr/>
          <p:nvPr/>
        </p:nvSpPr>
        <p:spPr bwMode="auto">
          <a:xfrm>
            <a:off x="3584575" y="1743075"/>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solidFill>
                  <a:schemeClr val="tx1"/>
                </a:solidFill>
              </a:rPr>
              <a:t>Passenger</a:t>
            </a:r>
          </a:p>
          <a:p>
            <a:pPr algn="ctr">
              <a:defRPr/>
            </a:pPr>
            <a:r>
              <a:rPr lang="en-US">
                <a:solidFill>
                  <a:schemeClr val="tx1"/>
                </a:solidFill>
              </a:rPr>
              <a:t>Group</a:t>
            </a:r>
          </a:p>
        </p:txBody>
      </p:sp>
      <p:cxnSp>
        <p:nvCxnSpPr>
          <p:cNvPr id="10257" name="Straight Connector 22"/>
          <p:cNvCxnSpPr>
            <a:cxnSpLocks noChangeShapeType="1"/>
            <a:stCxn id="19" idx="3"/>
            <a:endCxn id="6" idx="1"/>
          </p:cNvCxnSpPr>
          <p:nvPr/>
        </p:nvCxnSpPr>
        <p:spPr bwMode="auto">
          <a:xfrm>
            <a:off x="4886325" y="2058988"/>
            <a:ext cx="1093788" cy="0"/>
          </a:xfrm>
          <a:prstGeom prst="line">
            <a:avLst/>
          </a:prstGeom>
          <a:noFill/>
          <a:ln w="9525" algn="ctr">
            <a:solidFill>
              <a:schemeClr val="tx1"/>
            </a:solidFill>
            <a:round/>
            <a:headEnd/>
            <a:tailEnd/>
          </a:ln>
        </p:spPr>
      </p:cxnSp>
      <p:cxnSp>
        <p:nvCxnSpPr>
          <p:cNvPr id="10258" name="Straight Connector 24"/>
          <p:cNvCxnSpPr>
            <a:cxnSpLocks noChangeShapeType="1"/>
            <a:stCxn id="6" idx="2"/>
            <a:endCxn id="16" idx="0"/>
          </p:cNvCxnSpPr>
          <p:nvPr/>
        </p:nvCxnSpPr>
        <p:spPr bwMode="auto">
          <a:xfrm>
            <a:off x="6630988" y="2374900"/>
            <a:ext cx="0" cy="459354"/>
          </a:xfrm>
          <a:prstGeom prst="line">
            <a:avLst/>
          </a:prstGeom>
          <a:noFill/>
          <a:ln w="9525" algn="ctr">
            <a:solidFill>
              <a:schemeClr val="tx1"/>
            </a:solidFill>
            <a:round/>
            <a:headEnd/>
            <a:tailEnd/>
          </a:ln>
        </p:spPr>
      </p:cxnSp>
      <p:sp>
        <p:nvSpPr>
          <p:cNvPr id="27" name="Rectangle 26"/>
          <p:cNvSpPr/>
          <p:nvPr/>
        </p:nvSpPr>
        <p:spPr bwMode="auto">
          <a:xfrm>
            <a:off x="1365250" y="3152807"/>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solidFill>
                  <a:schemeClr val="tx1"/>
                </a:solidFill>
              </a:rPr>
              <a:t>Miles state</a:t>
            </a:r>
          </a:p>
        </p:txBody>
      </p:sp>
      <p:sp>
        <p:nvSpPr>
          <p:cNvPr id="28" name="Rectangle 27"/>
          <p:cNvSpPr/>
          <p:nvPr/>
        </p:nvSpPr>
        <p:spPr bwMode="auto">
          <a:xfrm>
            <a:off x="531495" y="5473699"/>
            <a:ext cx="13017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hu-HU" dirty="0">
                <a:solidFill>
                  <a:schemeClr val="tx1"/>
                </a:solidFill>
              </a:rPr>
              <a:t>O</a:t>
            </a:r>
            <a:r>
              <a:rPr lang="en-US" dirty="0" err="1" smtClean="0">
                <a:solidFill>
                  <a:schemeClr val="tx1"/>
                </a:solidFill>
              </a:rPr>
              <a:t>ccasional</a:t>
            </a:r>
            <a:r>
              <a:rPr lang="hu-HU" dirty="0" err="1" smtClean="0">
                <a:solidFill>
                  <a:schemeClr val="tx1"/>
                </a:solidFill>
              </a:rPr>
              <a:t>Flier</a:t>
            </a:r>
            <a:r>
              <a:rPr lang="en-US" dirty="0" smtClean="0">
                <a:solidFill>
                  <a:schemeClr val="tx1"/>
                </a:solidFill>
              </a:rPr>
              <a:t> </a:t>
            </a:r>
            <a:endParaRPr lang="en-US" dirty="0">
              <a:solidFill>
                <a:schemeClr val="tx1"/>
              </a:solidFill>
            </a:endParaRPr>
          </a:p>
        </p:txBody>
      </p:sp>
      <p:sp>
        <p:nvSpPr>
          <p:cNvPr id="29" name="Rectangle 28"/>
          <p:cNvSpPr/>
          <p:nvPr/>
        </p:nvSpPr>
        <p:spPr bwMode="auto">
          <a:xfrm>
            <a:off x="2289238" y="5473700"/>
            <a:ext cx="117329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smtClean="0">
                <a:solidFill>
                  <a:schemeClr val="tx1"/>
                </a:solidFill>
              </a:rPr>
              <a:t>F</a:t>
            </a:r>
            <a:r>
              <a:rPr lang="hu-HU" dirty="0" err="1" smtClean="0">
                <a:solidFill>
                  <a:schemeClr val="tx1"/>
                </a:solidFill>
              </a:rPr>
              <a:t>requentFlier</a:t>
            </a:r>
            <a:endParaRPr lang="en-US" dirty="0">
              <a:solidFill>
                <a:schemeClr val="tx1"/>
              </a:solidFill>
            </a:endParaRPr>
          </a:p>
        </p:txBody>
      </p:sp>
      <p:cxnSp>
        <p:nvCxnSpPr>
          <p:cNvPr id="10262" name="Straight Arrow Connector 29"/>
          <p:cNvCxnSpPr>
            <a:cxnSpLocks noChangeShapeType="1"/>
            <a:stCxn id="28" idx="0"/>
          </p:cNvCxnSpPr>
          <p:nvPr/>
        </p:nvCxnSpPr>
        <p:spPr bwMode="auto">
          <a:xfrm flipV="1">
            <a:off x="1182370" y="5026024"/>
            <a:ext cx="650875" cy="447675"/>
          </a:xfrm>
          <a:prstGeom prst="straightConnector1">
            <a:avLst/>
          </a:prstGeom>
          <a:noFill/>
          <a:ln w="9525" algn="ctr">
            <a:solidFill>
              <a:schemeClr val="tx1"/>
            </a:solidFill>
            <a:round/>
            <a:headEnd/>
            <a:tailEnd type="triangle" w="med" len="med"/>
          </a:ln>
        </p:spPr>
      </p:cxnSp>
      <p:cxnSp>
        <p:nvCxnSpPr>
          <p:cNvPr id="10263" name="Straight Arrow Connector 30"/>
          <p:cNvCxnSpPr>
            <a:cxnSpLocks noChangeShapeType="1"/>
            <a:stCxn id="29" idx="0"/>
          </p:cNvCxnSpPr>
          <p:nvPr/>
        </p:nvCxnSpPr>
        <p:spPr bwMode="auto">
          <a:xfrm flipH="1" flipV="1">
            <a:off x="2144777" y="5026026"/>
            <a:ext cx="731106" cy="447674"/>
          </a:xfrm>
          <a:prstGeom prst="straightConnector1">
            <a:avLst/>
          </a:prstGeom>
          <a:noFill/>
          <a:ln w="9525" algn="ctr">
            <a:solidFill>
              <a:schemeClr val="tx1"/>
            </a:solidFill>
            <a:round/>
            <a:headEnd/>
            <a:tailEnd type="triangle" w="med" len="med"/>
          </a:ln>
        </p:spPr>
      </p:cxnSp>
      <p:cxnSp>
        <p:nvCxnSpPr>
          <p:cNvPr id="10264" name="Straight Connector 37"/>
          <p:cNvCxnSpPr>
            <a:cxnSpLocks noChangeShapeType="1"/>
            <a:stCxn id="27" idx="0"/>
            <a:endCxn id="7" idx="2"/>
          </p:cNvCxnSpPr>
          <p:nvPr/>
        </p:nvCxnSpPr>
        <p:spPr bwMode="auto">
          <a:xfrm flipV="1">
            <a:off x="2016125" y="2359025"/>
            <a:ext cx="0" cy="793782"/>
          </a:xfrm>
          <a:prstGeom prst="line">
            <a:avLst/>
          </a:prstGeom>
          <a:noFill/>
          <a:ln w="9525" algn="ctr">
            <a:solidFill>
              <a:schemeClr val="tx1"/>
            </a:solidFill>
            <a:round/>
            <a:headEnd/>
            <a:tailEnd/>
          </a:ln>
        </p:spPr>
      </p:cxnSp>
      <p:sp>
        <p:nvSpPr>
          <p:cNvPr id="25" name="Rectangle 26"/>
          <p:cNvSpPr/>
          <p:nvPr/>
        </p:nvSpPr>
        <p:spPr bwMode="auto">
          <a:xfrm>
            <a:off x="1231900" y="4386642"/>
            <a:ext cx="1568450" cy="631825"/>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hu-HU" dirty="0" smtClean="0">
                <a:solidFill>
                  <a:schemeClr val="tx1"/>
                </a:solidFill>
              </a:rPr>
              <a:t>FF Program</a:t>
            </a:r>
            <a:endParaRPr lang="en-US" dirty="0">
              <a:solidFill>
                <a:schemeClr val="tx1"/>
              </a:solidFill>
            </a:endParaRPr>
          </a:p>
        </p:txBody>
      </p:sp>
      <p:cxnSp>
        <p:nvCxnSpPr>
          <p:cNvPr id="26" name="Straight Connector 37"/>
          <p:cNvCxnSpPr>
            <a:cxnSpLocks noChangeShapeType="1"/>
            <a:stCxn id="25" idx="0"/>
            <a:endCxn id="27" idx="2"/>
          </p:cNvCxnSpPr>
          <p:nvPr/>
        </p:nvCxnSpPr>
        <p:spPr bwMode="auto">
          <a:xfrm flipV="1">
            <a:off x="2016125" y="3784632"/>
            <a:ext cx="0" cy="602010"/>
          </a:xfrm>
          <a:prstGeom prst="line">
            <a:avLst/>
          </a:prstGeom>
          <a:noFill/>
          <a:ln w="9525" algn="ctr">
            <a:solidFill>
              <a:schemeClr val="tx1"/>
            </a:solidFill>
            <a:round/>
            <a:headEnd/>
            <a:tailEnd/>
          </a:ln>
        </p:spPr>
      </p:cxnSp>
      <p:sp>
        <p:nvSpPr>
          <p:cNvPr id="15" name="Téglalap 14"/>
          <p:cNvSpPr/>
          <p:nvPr/>
        </p:nvSpPr>
        <p:spPr>
          <a:xfrm>
            <a:off x="2076006" y="4017310"/>
            <a:ext cx="282450" cy="307777"/>
          </a:xfrm>
          <a:prstGeom prst="rect">
            <a:avLst/>
          </a:prstGeom>
        </p:spPr>
        <p:txBody>
          <a:bodyPr wrap="none">
            <a:spAutoFit/>
          </a:bodyPr>
          <a:lstStyle/>
          <a:p>
            <a:r>
              <a:rPr lang="en-US" sz="1400" dirty="0" smtClean="0"/>
              <a:t>1</a:t>
            </a:r>
            <a:endParaRPr lang="en-US" sz="1400" dirty="0"/>
          </a:p>
        </p:txBody>
      </p:sp>
      <p:sp>
        <p:nvSpPr>
          <p:cNvPr id="30" name="Rectangle 29"/>
          <p:cNvSpPr/>
          <p:nvPr/>
        </p:nvSpPr>
        <p:spPr bwMode="auto">
          <a:xfrm>
            <a:off x="7838282" y="2515668"/>
            <a:ext cx="1301750" cy="633412"/>
          </a:xfrm>
          <a:prstGeom prst="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algn="ctr">
              <a:defRPr/>
            </a:pPr>
            <a:r>
              <a:rPr lang="hu-HU" dirty="0" err="1" smtClean="0">
                <a:solidFill>
                  <a:schemeClr val="tx1"/>
                </a:solidFill>
              </a:rPr>
              <a:t>Flight</a:t>
            </a:r>
            <a:r>
              <a:rPr lang="hu-HU" dirty="0" smtClean="0">
                <a:solidFill>
                  <a:schemeClr val="tx1"/>
                </a:solidFill>
              </a:rPr>
              <a:t> </a:t>
            </a:r>
            <a:r>
              <a:rPr lang="hu-HU" dirty="0" err="1" smtClean="0">
                <a:solidFill>
                  <a:schemeClr val="tx1"/>
                </a:solidFill>
              </a:rPr>
              <a:t>Ticket</a:t>
            </a:r>
            <a:endParaRPr lang="hu-HU" dirty="0" smtClean="0">
              <a:solidFill>
                <a:schemeClr val="tx1"/>
              </a:solidFill>
            </a:endParaRPr>
          </a:p>
        </p:txBody>
      </p:sp>
      <p:cxnSp>
        <p:nvCxnSpPr>
          <p:cNvPr id="33" name="Straight Connector 9"/>
          <p:cNvCxnSpPr>
            <a:cxnSpLocks noChangeShapeType="1"/>
          </p:cNvCxnSpPr>
          <p:nvPr/>
        </p:nvCxnSpPr>
        <p:spPr bwMode="auto">
          <a:xfrm>
            <a:off x="7321438" y="2292958"/>
            <a:ext cx="516844" cy="209528"/>
          </a:xfrm>
          <a:prstGeom prst="line">
            <a:avLst/>
          </a:prstGeom>
          <a:noFill/>
          <a:ln w="9525" algn="ctr">
            <a:solidFill>
              <a:schemeClr val="tx1"/>
            </a:solidFill>
            <a:round/>
            <a:headEnd/>
            <a:tailEnd/>
          </a:ln>
        </p:spPr>
      </p:cxnSp>
      <p:sp>
        <p:nvSpPr>
          <p:cNvPr id="35" name="TextBox 13"/>
          <p:cNvSpPr txBox="1">
            <a:spLocks noChangeArrowheads="1"/>
          </p:cNvSpPr>
          <p:nvPr/>
        </p:nvSpPr>
        <p:spPr bwMode="auto">
          <a:xfrm>
            <a:off x="7727837" y="2201102"/>
            <a:ext cx="488950" cy="307975"/>
          </a:xfrm>
          <a:prstGeom prst="rect">
            <a:avLst/>
          </a:prstGeom>
          <a:noFill/>
          <a:ln w="9525">
            <a:noFill/>
            <a:miter lim="800000"/>
            <a:headEnd/>
            <a:tailEnd/>
          </a:ln>
        </p:spPr>
        <p:txBody>
          <a:bodyPr wrap="none">
            <a:spAutoFit/>
          </a:bodyPr>
          <a:lstStyle/>
          <a:p>
            <a:r>
              <a:rPr lang="en-US" sz="1400" dirty="0"/>
              <a:t>1..*</a:t>
            </a:r>
          </a:p>
        </p:txBody>
      </p:sp>
      <p:cxnSp>
        <p:nvCxnSpPr>
          <p:cNvPr id="36" name="Straight Connector 9"/>
          <p:cNvCxnSpPr>
            <a:cxnSpLocks noChangeShapeType="1"/>
          </p:cNvCxnSpPr>
          <p:nvPr/>
        </p:nvCxnSpPr>
        <p:spPr bwMode="auto">
          <a:xfrm flipV="1">
            <a:off x="7321097" y="3162262"/>
            <a:ext cx="622752" cy="764759"/>
          </a:xfrm>
          <a:prstGeom prst="line">
            <a:avLst/>
          </a:prstGeom>
          <a:noFill/>
          <a:ln w="9525" algn="ctr">
            <a:solidFill>
              <a:schemeClr val="tx1"/>
            </a:solidFill>
            <a:round/>
            <a:headEnd/>
            <a:tailEnd/>
          </a:ln>
        </p:spPr>
      </p:cxnSp>
      <p:sp>
        <p:nvSpPr>
          <p:cNvPr id="38" name="TextBox 13"/>
          <p:cNvSpPr txBox="1">
            <a:spLocks noChangeArrowheads="1"/>
          </p:cNvSpPr>
          <p:nvPr/>
        </p:nvSpPr>
        <p:spPr bwMode="auto">
          <a:xfrm>
            <a:off x="7112289" y="3650606"/>
            <a:ext cx="282450" cy="307777"/>
          </a:xfrm>
          <a:prstGeom prst="rect">
            <a:avLst/>
          </a:prstGeom>
          <a:noFill/>
          <a:ln w="9525">
            <a:noFill/>
            <a:miter lim="800000"/>
            <a:headEnd/>
            <a:tailEnd/>
          </a:ln>
        </p:spPr>
        <p:txBody>
          <a:bodyPr wrap="none">
            <a:spAutoFit/>
          </a:bodyPr>
          <a:lstStyle/>
          <a:p>
            <a:r>
              <a:rPr lang="en-US" sz="1400" dirty="0" smtClean="0"/>
              <a:t>1</a:t>
            </a:r>
            <a:endParaRPr lang="hu-HU" sz="1400"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6C2913CA-18DB-4CF6-AFF4-C81E2D34E8CF}" type="slidenum">
              <a:rPr lang="en-US" smtClean="0"/>
              <a:pPr/>
              <a:t>7</a:t>
            </a:fld>
            <a:endParaRPr lang="en-US" smtClean="0"/>
          </a:p>
        </p:txBody>
      </p:sp>
      <p:sp>
        <p:nvSpPr>
          <p:cNvPr id="11267" name="Rectangle 2"/>
          <p:cNvSpPr>
            <a:spLocks noGrp="1" noChangeArrowheads="1"/>
          </p:cNvSpPr>
          <p:nvPr>
            <p:ph type="title"/>
          </p:nvPr>
        </p:nvSpPr>
        <p:spPr/>
        <p:txBody>
          <a:bodyPr/>
          <a:lstStyle/>
          <a:p>
            <a:pPr eaLnBrk="1" hangingPunct="1"/>
            <a:r>
              <a:rPr lang="hu-HU" dirty="0" err="1" smtClean="0"/>
              <a:t>Core</a:t>
            </a:r>
            <a:r>
              <a:rPr lang="hu-HU" dirty="0" smtClean="0"/>
              <a:t> OO </a:t>
            </a:r>
            <a:r>
              <a:rPr lang="hu-HU" dirty="0" err="1" smtClean="0"/>
              <a:t>concepts</a:t>
            </a:r>
            <a:endParaRPr lang="en-US" dirty="0" smtClean="0"/>
          </a:p>
        </p:txBody>
      </p:sp>
      <p:sp>
        <p:nvSpPr>
          <p:cNvPr id="11268" name="Rectangle 3"/>
          <p:cNvSpPr>
            <a:spLocks noGrp="1" noChangeArrowheads="1"/>
          </p:cNvSpPr>
          <p:nvPr>
            <p:ph type="body" idx="1"/>
          </p:nvPr>
        </p:nvSpPr>
        <p:spPr>
          <a:noFill/>
        </p:spPr>
        <p:txBody>
          <a:bodyPr/>
          <a:lstStyle/>
          <a:p>
            <a:pPr marL="457200" indent="-457200" eaLnBrk="1" hangingPunct="1">
              <a:buFont typeface="Tahoma" pitchFamily="34" charset="0"/>
              <a:buAutoNum type="arabicPeriod"/>
            </a:pPr>
            <a:endParaRPr lang="hu-HU" dirty="0" smtClean="0"/>
          </a:p>
          <a:p>
            <a:pPr marL="0" indent="0" eaLnBrk="1" hangingPunct="1"/>
            <a:endParaRPr lang="hu-HU" dirty="0" smtClean="0"/>
          </a:p>
          <a:p>
            <a:pPr marL="457200" indent="-457200" eaLnBrk="1" hangingPunct="1">
              <a:buFont typeface="+mj-lt"/>
              <a:buAutoNum type="arabicPeriod"/>
            </a:pPr>
            <a:r>
              <a:rPr lang="en-US" dirty="0" smtClean="0"/>
              <a:t>Encapsulation - information hiding</a:t>
            </a:r>
            <a:endParaRPr lang="hu-HU" dirty="0" smtClean="0"/>
          </a:p>
          <a:p>
            <a:pPr marL="457200" indent="-457200" eaLnBrk="1" hangingPunct="1">
              <a:buFont typeface="Tahoma" pitchFamily="34" charset="0"/>
              <a:buAutoNum type="arabicPeriod"/>
            </a:pPr>
            <a:r>
              <a:rPr lang="hu-HU" dirty="0" err="1" smtClean="0"/>
              <a:t>Abstraction</a:t>
            </a:r>
            <a:endParaRPr lang="hu-HU" dirty="0" smtClean="0"/>
          </a:p>
          <a:p>
            <a:pPr marL="457200" indent="-457200" eaLnBrk="1" hangingPunct="1">
              <a:buFont typeface="Tahoma" pitchFamily="34" charset="0"/>
              <a:buAutoNum type="arabicPeriod"/>
            </a:pPr>
            <a:r>
              <a:rPr lang="hu-HU" dirty="0" err="1" smtClean="0"/>
              <a:t>Inheritance</a:t>
            </a:r>
            <a:endParaRPr lang="hu-HU" dirty="0" smtClean="0"/>
          </a:p>
          <a:p>
            <a:pPr marL="457200" indent="-457200" eaLnBrk="1" hangingPunct="1">
              <a:buFont typeface="Tahoma" pitchFamily="34" charset="0"/>
              <a:buAutoNum type="arabicPeriod"/>
            </a:pPr>
            <a:r>
              <a:rPr lang="hu-HU" dirty="0" err="1" smtClean="0"/>
              <a:t>Polymorphism</a:t>
            </a:r>
            <a:endParaRPr lang="hu-HU"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3F3B40FC-DB06-4516-AD19-E7060EDB328E}" type="slidenum">
              <a:rPr lang="en-US" smtClean="0"/>
              <a:pPr/>
              <a:t>8</a:t>
            </a:fld>
            <a:endParaRPr lang="en-US" smtClean="0"/>
          </a:p>
        </p:txBody>
      </p:sp>
      <p:sp>
        <p:nvSpPr>
          <p:cNvPr id="12291" name="Rectangle 2"/>
          <p:cNvSpPr>
            <a:spLocks noGrp="1" noChangeArrowheads="1"/>
          </p:cNvSpPr>
          <p:nvPr>
            <p:ph type="title"/>
          </p:nvPr>
        </p:nvSpPr>
        <p:spPr/>
        <p:txBody>
          <a:bodyPr/>
          <a:lstStyle/>
          <a:p>
            <a:pPr eaLnBrk="1" hangingPunct="1"/>
            <a:r>
              <a:rPr lang="hu-HU" dirty="0" smtClean="0"/>
              <a:t>1. </a:t>
            </a:r>
            <a:r>
              <a:rPr lang="hu-HU" dirty="0" err="1" smtClean="0"/>
              <a:t>Encapsulation</a:t>
            </a:r>
            <a:r>
              <a:rPr lang="hu-HU" dirty="0" smtClean="0"/>
              <a:t> &amp; </a:t>
            </a:r>
            <a:r>
              <a:rPr lang="hu-HU" dirty="0" err="1" smtClean="0"/>
              <a:t>information</a:t>
            </a:r>
            <a:r>
              <a:rPr lang="hu-HU" dirty="0" smtClean="0"/>
              <a:t> </a:t>
            </a:r>
            <a:r>
              <a:rPr lang="hu-HU" dirty="0" err="1" smtClean="0"/>
              <a:t>hiding</a:t>
            </a:r>
            <a:endParaRPr lang="en-US" dirty="0" smtClean="0"/>
          </a:p>
        </p:txBody>
      </p:sp>
      <p:sp>
        <p:nvSpPr>
          <p:cNvPr id="12292" name="Rectangle 3"/>
          <p:cNvSpPr>
            <a:spLocks noGrp="1" noChangeArrowheads="1"/>
          </p:cNvSpPr>
          <p:nvPr>
            <p:ph type="body" idx="1"/>
          </p:nvPr>
        </p:nvSpPr>
        <p:spPr>
          <a:noFill/>
        </p:spPr>
        <p:txBody>
          <a:bodyPr/>
          <a:lstStyle/>
          <a:p>
            <a:pPr marL="358775" indent="-358775" eaLnBrk="1" hangingPunct="1"/>
            <a:r>
              <a:rPr lang="en-US" dirty="0" smtClean="0"/>
              <a:t>Encapsulation </a:t>
            </a:r>
            <a:endParaRPr lang="hu-HU" dirty="0" smtClean="0"/>
          </a:p>
          <a:p>
            <a:pPr marL="358775" indent="-358775" eaLnBrk="1" hangingPunct="1">
              <a:buFont typeface="Arial" pitchFamily="34" charset="0"/>
              <a:buChar char="•"/>
            </a:pPr>
            <a:r>
              <a:rPr lang="hu-HU" sz="1800" dirty="0" smtClean="0">
                <a:solidFill>
                  <a:schemeClr val="tx1"/>
                </a:solidFill>
              </a:rPr>
              <a:t>B</a:t>
            </a:r>
            <a:r>
              <a:rPr lang="en-US" sz="1800" dirty="0" err="1" smtClean="0">
                <a:solidFill>
                  <a:schemeClr val="tx1"/>
                </a:solidFill>
              </a:rPr>
              <a:t>undle</a:t>
            </a:r>
            <a:r>
              <a:rPr lang="en-US" sz="1800" dirty="0" smtClean="0">
                <a:solidFill>
                  <a:schemeClr val="tx1"/>
                </a:solidFill>
              </a:rPr>
              <a:t> </a:t>
            </a:r>
            <a:r>
              <a:rPr lang="en-US" sz="1800" dirty="0">
                <a:solidFill>
                  <a:schemeClr val="tx1"/>
                </a:solidFill>
              </a:rPr>
              <a:t>data with the operations</a:t>
            </a:r>
            <a:endParaRPr lang="hu-HU" sz="1800" dirty="0">
              <a:solidFill>
                <a:schemeClr val="tx1"/>
              </a:solidFill>
            </a:endParaRPr>
          </a:p>
          <a:p>
            <a:pPr marL="358775" indent="-358775" eaLnBrk="1" hangingPunct="1"/>
            <a:r>
              <a:rPr lang="hu-HU" dirty="0" smtClean="0"/>
              <a:t>I</a:t>
            </a:r>
            <a:r>
              <a:rPr lang="en-US" dirty="0" err="1" smtClean="0"/>
              <a:t>nformation</a:t>
            </a:r>
            <a:r>
              <a:rPr lang="en-US" dirty="0" smtClean="0"/>
              <a:t> hiding</a:t>
            </a:r>
          </a:p>
          <a:p>
            <a:pPr marL="358775" indent="-358775" eaLnBrk="1" hangingPunct="1">
              <a:buClr>
                <a:schemeClr val="tx1"/>
              </a:buClr>
              <a:buFontTx/>
              <a:buChar char="•"/>
            </a:pPr>
            <a:r>
              <a:rPr lang="en-US" sz="1800" dirty="0" smtClean="0">
                <a:solidFill>
                  <a:schemeClr val="tx1"/>
                </a:solidFill>
              </a:rPr>
              <a:t>Protect components of the object from external entities</a:t>
            </a:r>
          </a:p>
          <a:p>
            <a:pPr marL="358775" indent="-358775" eaLnBrk="1" hangingPunct="1">
              <a:buClr>
                <a:schemeClr val="tx1"/>
              </a:buClr>
              <a:buFontTx/>
              <a:buChar char="•"/>
            </a:pPr>
            <a:r>
              <a:rPr lang="en-US" sz="1800" dirty="0" smtClean="0">
                <a:solidFill>
                  <a:schemeClr val="tx1"/>
                </a:solidFill>
              </a:rPr>
              <a:t>Encapsulating internal concepts</a:t>
            </a:r>
          </a:p>
          <a:p>
            <a:pPr marL="358775" indent="-358775" eaLnBrk="1" hangingPunct="1">
              <a:buClr>
                <a:schemeClr val="tx1"/>
              </a:buClr>
              <a:buFontTx/>
              <a:buChar char="•"/>
            </a:pPr>
            <a:r>
              <a:rPr lang="en-US" sz="1800" dirty="0" smtClean="0">
                <a:solidFill>
                  <a:schemeClr val="tx1"/>
                </a:solidFill>
              </a:rPr>
              <a:t>Hiding implementation details</a:t>
            </a:r>
          </a:p>
          <a:p>
            <a:pPr marL="358775" indent="-358775" eaLnBrk="1" hangingPunct="1">
              <a:buClr>
                <a:schemeClr val="tx1"/>
              </a:buClr>
              <a:buFontTx/>
              <a:buChar char="•"/>
            </a:pPr>
            <a:endParaRPr lang="hu-HU" sz="1800" dirty="0" smtClean="0">
              <a:solidFill>
                <a:srgbClr val="0070C0"/>
              </a:solidFill>
            </a:endParaRPr>
          </a:p>
          <a:p>
            <a:pPr marL="358775" indent="-358775" eaLnBrk="1" hangingPunct="1">
              <a:buClr>
                <a:schemeClr val="tx1"/>
              </a:buClr>
              <a:buFontTx/>
              <a:buChar char="•"/>
            </a:pPr>
            <a:r>
              <a:rPr lang="en-US" sz="1800" dirty="0" smtClean="0">
                <a:solidFill>
                  <a:srgbClr val="0070C0"/>
                </a:solidFill>
              </a:rPr>
              <a:t>Tell, don’t ask principle:</a:t>
            </a:r>
            <a:r>
              <a:rPr lang="en-US" sz="1800" dirty="0" smtClean="0">
                <a:solidFill>
                  <a:schemeClr val="tx1"/>
                </a:solidFill>
              </a:rPr>
              <a:t> instance variables not exposed</a:t>
            </a:r>
          </a:p>
          <a:p>
            <a:pPr marL="590550" lvl="2" indent="-358775" eaLnBrk="1" hangingPunct="1">
              <a:buClr>
                <a:schemeClr val="tx1"/>
              </a:buClr>
              <a:buFontTx/>
              <a:buChar char="•"/>
            </a:pPr>
            <a:r>
              <a:rPr lang="en-US" sz="1400" dirty="0" smtClean="0"/>
              <a:t>Example: </a:t>
            </a:r>
            <a:r>
              <a:rPr lang="hu-HU" sz="1400" dirty="0" err="1" smtClean="0"/>
              <a:t>Frequent</a:t>
            </a:r>
            <a:r>
              <a:rPr lang="hu-HU" sz="1400" dirty="0" smtClean="0"/>
              <a:t> </a:t>
            </a:r>
            <a:r>
              <a:rPr lang="hu-HU" sz="1400" dirty="0" err="1" smtClean="0"/>
              <a:t>flier</a:t>
            </a:r>
            <a:r>
              <a:rPr lang="hu-HU" sz="1400" dirty="0" smtClean="0"/>
              <a:t> </a:t>
            </a:r>
            <a:r>
              <a:rPr lang="en-US" sz="1400" dirty="0" smtClean="0"/>
              <a:t>program point calculation</a:t>
            </a:r>
          </a:p>
          <a:p>
            <a:pPr marL="358775" indent="-358775" eaLnBrk="1" hangingPunct="1">
              <a:buClr>
                <a:schemeClr val="tx1"/>
              </a:buClr>
              <a:buFontTx/>
              <a:buChar char="•"/>
            </a:pPr>
            <a:r>
              <a:rPr lang="en-US" sz="1800" dirty="0" smtClean="0">
                <a:solidFill>
                  <a:srgbClr val="0070C0"/>
                </a:solidFill>
              </a:rPr>
              <a:t>Law of Demeter</a:t>
            </a:r>
            <a:r>
              <a:rPr lang="hu-HU" sz="1800" dirty="0" smtClean="0">
                <a:solidFill>
                  <a:srgbClr val="0070C0"/>
                </a:solidFill>
              </a:rPr>
              <a:t> </a:t>
            </a:r>
            <a:r>
              <a:rPr lang="hu-HU" sz="1800" dirty="0" err="1" smtClean="0">
                <a:solidFill>
                  <a:srgbClr val="0070C0"/>
                </a:solidFill>
              </a:rPr>
              <a:t>principle</a:t>
            </a:r>
            <a:r>
              <a:rPr lang="en-US" sz="1800" dirty="0" smtClean="0">
                <a:solidFill>
                  <a:srgbClr val="0070C0"/>
                </a:solidFill>
              </a:rPr>
              <a:t>:</a:t>
            </a:r>
            <a:r>
              <a:rPr lang="en-US" sz="1800" dirty="0" smtClean="0">
                <a:solidFill>
                  <a:schemeClr val="tx1"/>
                </a:solidFill>
              </a:rPr>
              <a:t>  don't talk to strangers</a:t>
            </a:r>
          </a:p>
          <a:p>
            <a:pPr marL="590550" lvl="2" indent="-358775" eaLnBrk="1" hangingPunct="1">
              <a:buClr>
                <a:schemeClr val="tx1"/>
              </a:buClr>
              <a:buFontTx/>
              <a:buChar char="•"/>
            </a:pPr>
            <a:r>
              <a:rPr lang="en-US" sz="1400" dirty="0" smtClean="0"/>
              <a:t>Example: Calculate discount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DDDB72FC-F93B-4D5B-8826-BF91D0D3160F}" type="slidenum">
              <a:rPr lang="en-US" smtClean="0"/>
              <a:pPr/>
              <a:t>9</a:t>
            </a:fld>
            <a:endParaRPr lang="en-US" smtClean="0"/>
          </a:p>
        </p:txBody>
      </p:sp>
      <p:sp>
        <p:nvSpPr>
          <p:cNvPr id="13315" name="Rectangle 2"/>
          <p:cNvSpPr>
            <a:spLocks noGrp="1" noChangeArrowheads="1"/>
          </p:cNvSpPr>
          <p:nvPr>
            <p:ph type="title"/>
          </p:nvPr>
        </p:nvSpPr>
        <p:spPr/>
        <p:txBody>
          <a:bodyPr/>
          <a:lstStyle/>
          <a:p>
            <a:pPr eaLnBrk="1" hangingPunct="1"/>
            <a:r>
              <a:rPr lang="hu-HU" smtClean="0"/>
              <a:t>2. Abstraction</a:t>
            </a:r>
            <a:endParaRPr lang="en-US" smtClean="0"/>
          </a:p>
        </p:txBody>
      </p:sp>
      <p:sp>
        <p:nvSpPr>
          <p:cNvPr id="13316" name="Rectangle 3"/>
          <p:cNvSpPr>
            <a:spLocks noGrp="1" noChangeArrowheads="1"/>
          </p:cNvSpPr>
          <p:nvPr>
            <p:ph type="body" idx="1"/>
          </p:nvPr>
        </p:nvSpPr>
        <p:spPr>
          <a:noFill/>
        </p:spPr>
        <p:txBody>
          <a:bodyPr/>
          <a:lstStyle/>
          <a:p>
            <a:pPr marL="358775" indent="-358775" eaLnBrk="1" hangingPunct="1"/>
            <a:r>
              <a:rPr lang="en-US" smtClean="0"/>
              <a:t>Abstraction - object/class</a:t>
            </a:r>
          </a:p>
          <a:p>
            <a:pPr marL="358775" indent="-358775" eaLnBrk="1" hangingPunct="1">
              <a:buClr>
                <a:schemeClr val="tx1"/>
              </a:buClr>
              <a:buFontTx/>
              <a:buChar char="•"/>
            </a:pPr>
            <a:r>
              <a:rPr lang="en-US" sz="1800" smtClean="0">
                <a:solidFill>
                  <a:schemeClr val="tx1"/>
                </a:solidFill>
              </a:rPr>
              <a:t>Used for modeling a concept (real object or an idea)</a:t>
            </a:r>
          </a:p>
          <a:p>
            <a:pPr marL="358775" indent="-358775" eaLnBrk="1" hangingPunct="1">
              <a:buClr>
                <a:schemeClr val="tx1"/>
              </a:buClr>
              <a:buFontTx/>
              <a:buChar char="•"/>
            </a:pPr>
            <a:r>
              <a:rPr lang="en-US" sz="1800" smtClean="0">
                <a:solidFill>
                  <a:schemeClr val="tx1"/>
                </a:solidFill>
              </a:rPr>
              <a:t>Models state and behavior – attributes and methods</a:t>
            </a:r>
          </a:p>
          <a:p>
            <a:pPr marL="358775" indent="-358775" eaLnBrk="1" hangingPunct="1">
              <a:buClr>
                <a:schemeClr val="tx1"/>
              </a:buClr>
              <a:buFontTx/>
              <a:buChar char="•"/>
            </a:pPr>
            <a:r>
              <a:rPr lang="en-US" sz="1800" smtClean="0">
                <a:solidFill>
                  <a:schemeClr val="tx1"/>
                </a:solidFill>
              </a:rPr>
              <a:t>Abstraction also means generalization – class hierarchies</a:t>
            </a:r>
          </a:p>
          <a:p>
            <a:pPr marL="358775" indent="-358775" eaLnBrk="1" hangingPunct="1">
              <a:buClr>
                <a:schemeClr val="tx1"/>
              </a:buClr>
              <a:buFontTx/>
              <a:buChar char="•"/>
            </a:pPr>
            <a:endParaRPr lang="hu-HU" sz="1800" smtClean="0">
              <a:solidFill>
                <a:schemeClr val="tx1"/>
              </a:solidFill>
            </a:endParaRPr>
          </a:p>
          <a:p>
            <a:pPr marL="358775" indent="-358775" eaLnBrk="1" hangingPunct="1">
              <a:buClr>
                <a:schemeClr val="tx1"/>
              </a:buClr>
              <a:buFontTx/>
              <a:buChar char="•"/>
            </a:pPr>
            <a:r>
              <a:rPr lang="en-US" sz="1800" smtClean="0">
                <a:solidFill>
                  <a:srgbClr val="0070C0"/>
                </a:solidFill>
              </a:rPr>
              <a:t>High cohesion </a:t>
            </a:r>
            <a:r>
              <a:rPr lang="en-US" sz="1800" smtClean="0">
                <a:solidFill>
                  <a:schemeClr val="tx1"/>
                </a:solidFill>
              </a:rPr>
              <a:t>of the associated data structures and methods</a:t>
            </a:r>
          </a:p>
          <a:p>
            <a:pPr marL="358775" indent="-358775" eaLnBrk="1" hangingPunct="1">
              <a:buClr>
                <a:schemeClr val="tx1"/>
              </a:buClr>
              <a:buFontTx/>
              <a:buChar char="•"/>
            </a:pPr>
            <a:r>
              <a:rPr lang="en-US" sz="1800" smtClean="0">
                <a:solidFill>
                  <a:schemeClr val="tx1"/>
                </a:solidFill>
              </a:rPr>
              <a:t>Independent classes are </a:t>
            </a:r>
            <a:r>
              <a:rPr lang="en-US" sz="1800" smtClean="0">
                <a:solidFill>
                  <a:srgbClr val="0070C0"/>
                </a:solidFill>
              </a:rPr>
              <a:t>loosely coupled</a:t>
            </a:r>
          </a:p>
          <a:p>
            <a:pPr marL="358775" indent="-358775" eaLnBrk="1" hangingPunct="1">
              <a:buClr>
                <a:schemeClr val="tx1"/>
              </a:buClr>
              <a:buFontTx/>
              <a:buChar char="•"/>
            </a:pPr>
            <a:r>
              <a:rPr lang="en-US" sz="1800" smtClean="0">
                <a:solidFill>
                  <a:srgbClr val="0070C0"/>
                </a:solidFill>
              </a:rPr>
              <a:t>Single responsibility principle</a:t>
            </a:r>
          </a:p>
          <a:p>
            <a:pPr marL="358775" indent="-358775" eaLnBrk="1" hangingPunct="1">
              <a:buClr>
                <a:schemeClr val="tx1"/>
              </a:buClr>
              <a:buFontTx/>
              <a:buChar char="•"/>
            </a:pPr>
            <a:r>
              <a:rPr lang="en-US" sz="1800" smtClean="0">
                <a:solidFill>
                  <a:schemeClr val="tx1"/>
                </a:solidFill>
              </a:rPr>
              <a:t>Stand-alone classes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PAM official current template">
  <a:themeElements>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3708</TotalTime>
  <Words>3521</Words>
  <Application>Microsoft Macintosh PowerPoint</Application>
  <PresentationFormat>On-screen Show (4:3)</PresentationFormat>
  <Paragraphs>452</Paragraphs>
  <Slides>34</Slides>
  <Notes>18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EPAM official current template</vt:lpstr>
      <vt:lpstr>1_EPAM official current template</vt:lpstr>
      <vt:lpstr>Photo Editor Photo</vt:lpstr>
      <vt:lpstr>Object-oriented Principles</vt:lpstr>
      <vt:lpstr>Agenga</vt:lpstr>
      <vt:lpstr>Software quality</vt:lpstr>
      <vt:lpstr>Problem statement</vt:lpstr>
      <vt:lpstr>Basic requirements</vt:lpstr>
      <vt:lpstr>Resulting class diagram</vt:lpstr>
      <vt:lpstr>Core OO concepts</vt:lpstr>
      <vt:lpstr>1. Encapsulation &amp; information hiding</vt:lpstr>
      <vt:lpstr>2. Abstraction</vt:lpstr>
      <vt:lpstr>Single Responsibility Principle - SRP</vt:lpstr>
      <vt:lpstr>Design by Contract</vt:lpstr>
      <vt:lpstr>Design by Contract</vt:lpstr>
      <vt:lpstr>General principles in detail</vt:lpstr>
      <vt:lpstr>DIP</vt:lpstr>
      <vt:lpstr>3. Polymorphism</vt:lpstr>
      <vt:lpstr>LSP</vt:lpstr>
      <vt:lpstr>4. Inheritance</vt:lpstr>
      <vt:lpstr>Inheritance – change rule</vt:lpstr>
      <vt:lpstr>Using inheritance well</vt:lpstr>
      <vt:lpstr>General principles in detail</vt:lpstr>
      <vt:lpstr>General principles in detail</vt:lpstr>
      <vt:lpstr>General principles in detail</vt:lpstr>
      <vt:lpstr>OCP</vt:lpstr>
      <vt:lpstr>General principles in detail</vt:lpstr>
      <vt:lpstr>General principles in detail</vt:lpstr>
      <vt:lpstr>ISP</vt:lpstr>
      <vt:lpstr>SOLID</vt:lpstr>
      <vt:lpstr>Packaging</vt:lpstr>
      <vt:lpstr>Relationship between objects - Aggregates</vt:lpstr>
      <vt:lpstr>Granularity</vt:lpstr>
      <vt:lpstr>Granularity</vt:lpstr>
      <vt:lpstr>Stability</vt:lpstr>
      <vt:lpstr>Stability</vt:lpstr>
      <vt:lpstr>Object-oriented Principles</vt:lpstr>
    </vt:vector>
  </TitlesOfParts>
  <Company>EPAM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Official PPT Presentation Template</dc:title>
  <dc:creator>Eduard Shymkus</dc:creator>
  <dc:description>EPAM official corporate template for PowerPoint presentations</dc:description>
  <cp:lastModifiedBy>Bence Olah</cp:lastModifiedBy>
  <cp:revision>274</cp:revision>
  <dcterms:created xsi:type="dcterms:W3CDTF">2005-12-21T15:29:09Z</dcterms:created>
  <dcterms:modified xsi:type="dcterms:W3CDTF">2016-05-23T09:49:35Z</dcterms:modified>
</cp:coreProperties>
</file>