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aven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" Target="slides/slide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2.xml"/><Relationship Id="rId18" Type="http://schemas.openxmlformats.org/officeDocument/2006/relationships/font" Target="fonts/Nuni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25"/>
            <a:ext cx="4749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Analysis for Adult Data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Can Song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1388550" y="112950"/>
            <a:ext cx="5360700" cy="8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Data Mining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 sz="2400"/>
              <a:t>Logistic Regression </a:t>
            </a:r>
            <a:endParaRPr sz="2400"/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1388550" y="915750"/>
            <a:ext cx="6366900" cy="40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2. Model: glm using all features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Most significant features: age, workclass Self-emp-not-inc, education_num, occupation Exec-managerial， relationship Wife, sex male, capital_gain, capital_loss, hours_per_week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All numerous features are significant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All categorical features are significant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Coefficients: taking age for example, when age increase one unit, the log odds will increase 0.02634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Siginificant difference with Null Model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>
                <a:solidFill>
                  <a:srgbClr val="FFFFFF"/>
                </a:solidFill>
              </a:rPr>
              <a:t>Every features has significant influences to decrease deviance of residuals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zh-CN" sz="1800">
                <a:solidFill>
                  <a:srgbClr val="FFFFFF"/>
                </a:solidFill>
              </a:rPr>
              <a:t>To conclude, the model fits the data very well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1388550" y="112950"/>
            <a:ext cx="5360700" cy="8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Data Mining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 sz="2400"/>
              <a:t>Logistic Regression </a:t>
            </a:r>
            <a:endParaRPr sz="2400"/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241175" y="915750"/>
            <a:ext cx="7514400" cy="3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3.</a:t>
            </a:r>
            <a:r>
              <a:rPr lang="zh-CN" sz="1800"/>
              <a:t> Test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/>
              <a:t>Accuarcy：0.847; AUC = 0.902 （threshold = 0.5）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938" y="174925"/>
            <a:ext cx="3339222" cy="26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838" y="2086263"/>
            <a:ext cx="378142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 txBox="1"/>
          <p:nvPr/>
        </p:nvSpPr>
        <p:spPr>
          <a:xfrm>
            <a:off x="4859550" y="3285375"/>
            <a:ext cx="39183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The precision and recall under different thresholds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Choose the suitable threshold according to the practical requirement and desire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88625" y="772725"/>
            <a:ext cx="53607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Outline</a:t>
            </a:r>
            <a:endParaRPr sz="2400"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88625" y="1333000"/>
            <a:ext cx="6366900" cy="31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Data Wrangling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Missing values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Duplicated values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Others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Data </a:t>
            </a:r>
            <a:r>
              <a:rPr lang="zh-CN" sz="1800"/>
              <a:t>Exploration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Correlation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Distribution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Data Mining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88625" y="409175"/>
            <a:ext cx="53607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Data Wrangling </a:t>
            </a:r>
            <a:endParaRPr sz="2400"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88550" y="976200"/>
            <a:ext cx="6366900" cy="4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1800"/>
              <a:t>Missing value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CN" sz="1800"/>
              <a:t>In the form of  “？”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CN" sz="1800"/>
              <a:t>7.3% in the training set，7.4% in the test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CN" sz="1800"/>
              <a:t>To conclude, delete records with missing values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1800"/>
              <a:t>Duplicated value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CN" sz="1800"/>
              <a:t>23 duplicated records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CN" sz="1800"/>
              <a:t>Cannot be identified as same person, and </a:t>
            </a:r>
            <a:r>
              <a:rPr lang="zh-CN" sz="1800">
                <a:solidFill>
                  <a:srgbClr val="FFFFFF"/>
                </a:solidFill>
              </a:rPr>
              <a:t>less in quantity</a:t>
            </a:r>
            <a:r>
              <a:rPr lang="zh-CN" sz="1800"/>
              <a:t>, so these records will be kept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1800"/>
              <a:t>Others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CN" sz="1800"/>
              <a:t>No new factor level in test set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CN" sz="1800"/>
              <a:t>No duplicated factor level caused by typo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0" y="139900"/>
            <a:ext cx="5360700" cy="8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Data Exploration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 sz="2400"/>
              <a:t>Correlation</a:t>
            </a:r>
            <a:endParaRPr sz="2400"/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550" y="592450"/>
            <a:ext cx="6625652" cy="409040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/>
          <p:nvPr/>
        </p:nvSpPr>
        <p:spPr>
          <a:xfrm>
            <a:off x="3688125" y="1723475"/>
            <a:ext cx="444300" cy="36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5276950" y="2908375"/>
            <a:ext cx="619500" cy="457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Shape 299"/>
          <p:cNvCxnSpPr>
            <a:stCxn id="297" idx="2"/>
          </p:cNvCxnSpPr>
          <p:nvPr/>
        </p:nvCxnSpPr>
        <p:spPr>
          <a:xfrm rot="10800000">
            <a:off x="1372125" y="1615775"/>
            <a:ext cx="2316000" cy="2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Shape 300"/>
          <p:cNvCxnSpPr>
            <a:stCxn id="298" idx="2"/>
          </p:cNvCxnSpPr>
          <p:nvPr/>
        </p:nvCxnSpPr>
        <p:spPr>
          <a:xfrm rot="10800000">
            <a:off x="1412650" y="1723375"/>
            <a:ext cx="3864300" cy="14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Shape 301"/>
          <p:cNvSpPr txBox="1"/>
          <p:nvPr/>
        </p:nvSpPr>
        <p:spPr>
          <a:xfrm>
            <a:off x="254625" y="1292600"/>
            <a:ext cx="11175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Highly correlated features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0" y="45625"/>
            <a:ext cx="5360700" cy="8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Data Exploration</a:t>
            </a:r>
            <a:r>
              <a:rPr lang="zh-CN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 sz="2400"/>
              <a:t>Correlation</a:t>
            </a:r>
            <a:endParaRPr sz="2400"/>
          </a:p>
        </p:txBody>
      </p:sp>
      <p:pic>
        <p:nvPicPr>
          <p:cNvPr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550" y="592450"/>
            <a:ext cx="6625652" cy="409040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/>
          <p:nvPr/>
        </p:nvSpPr>
        <p:spPr>
          <a:xfrm>
            <a:off x="3688125" y="1723475"/>
            <a:ext cx="444300" cy="36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Shape 3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401" y="2597951"/>
            <a:ext cx="3891031" cy="236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Shape 310"/>
          <p:cNvCxnSpPr>
            <a:stCxn id="308" idx="3"/>
            <a:endCxn id="309" idx="0"/>
          </p:cNvCxnSpPr>
          <p:nvPr/>
        </p:nvCxnSpPr>
        <p:spPr>
          <a:xfrm rot="5400000">
            <a:off x="2688041" y="1532677"/>
            <a:ext cx="564000" cy="1566300"/>
          </a:xfrm>
          <a:prstGeom prst="curvedConnector3">
            <a:avLst>
              <a:gd fmla="val 5473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Shape 311"/>
          <p:cNvSpPr txBox="1"/>
          <p:nvPr/>
        </p:nvSpPr>
        <p:spPr>
          <a:xfrm>
            <a:off x="0" y="795125"/>
            <a:ext cx="2239500" cy="1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The values in Education and values in education_num mean the same things </a:t>
            </a:r>
            <a:r>
              <a:rPr lang="zh-CN">
                <a:solidFill>
                  <a:schemeClr val="lt1"/>
                </a:solidFill>
              </a:rPr>
              <a:t>respectively</a:t>
            </a:r>
            <a:r>
              <a:rPr lang="zh-CN">
                <a:solidFill>
                  <a:schemeClr val="lt1"/>
                </a:solidFill>
              </a:rPr>
              <a:t>, and Education level is </a:t>
            </a:r>
            <a:r>
              <a:rPr lang="zh-CN">
                <a:solidFill>
                  <a:srgbClr val="FFFFFF"/>
                </a:solidFill>
              </a:rPr>
              <a:t> superimposed, so the education_num will be kept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0" y="94875"/>
            <a:ext cx="5360700" cy="8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Data Exploration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 sz="2400"/>
              <a:t>Correlation</a:t>
            </a:r>
            <a:endParaRPr sz="2400"/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550" y="592450"/>
            <a:ext cx="6625652" cy="409040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/>
          <p:nvPr/>
        </p:nvSpPr>
        <p:spPr>
          <a:xfrm>
            <a:off x="5276950" y="2908375"/>
            <a:ext cx="619500" cy="457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Shape 3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37100"/>
            <a:ext cx="4588178" cy="27064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Shape 320"/>
          <p:cNvCxnSpPr/>
          <p:nvPr/>
        </p:nvCxnSpPr>
        <p:spPr>
          <a:xfrm rot="10800000">
            <a:off x="4711450" y="3137275"/>
            <a:ext cx="56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Shape 321"/>
          <p:cNvSpPr txBox="1"/>
          <p:nvPr/>
        </p:nvSpPr>
        <p:spPr>
          <a:xfrm>
            <a:off x="133450" y="1351600"/>
            <a:ext cx="18984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Although relevant, but not the same, so keep both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136400" y="139875"/>
            <a:ext cx="5360700" cy="8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Data Exploration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 sz="2400"/>
              <a:t>Distribution </a:t>
            </a:r>
            <a:endParaRPr sz="2400"/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875" y="973875"/>
            <a:ext cx="6174688" cy="38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 txBox="1"/>
          <p:nvPr/>
        </p:nvSpPr>
        <p:spPr>
          <a:xfrm>
            <a:off x="335425" y="1306075"/>
            <a:ext cx="1702500" cy="27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The distribution of numerous features: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Most are skewed distribution but some like education number and hours_per_week are like normal distribution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91425" y="79875"/>
            <a:ext cx="5360700" cy="8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Data Exploration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 sz="2400"/>
              <a:t>Distribition</a:t>
            </a:r>
            <a:endParaRPr sz="2400"/>
          </a:p>
        </p:txBody>
      </p:sp>
      <p:sp>
        <p:nvSpPr>
          <p:cNvPr id="334" name="Shape 334"/>
          <p:cNvSpPr txBox="1"/>
          <p:nvPr/>
        </p:nvSpPr>
        <p:spPr>
          <a:xfrm>
            <a:off x="335425" y="1306075"/>
            <a:ext cx="1319400" cy="18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The distribution of categorical features: 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not distributed evenly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900" y="854700"/>
            <a:ext cx="6621799" cy="400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1388625" y="409175"/>
            <a:ext cx="5360700" cy="8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Data Mining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 sz="2400"/>
              <a:t>Logistic Regression</a:t>
            </a:r>
            <a:r>
              <a:rPr lang="zh-CN" sz="2400"/>
              <a:t> </a:t>
            </a:r>
            <a:endParaRPr sz="2400"/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1388550" y="1211975"/>
            <a:ext cx="6366900" cy="31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1800"/>
              <a:t>Reason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CN" sz="1800"/>
              <a:t>Binary Classification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CN" sz="1800"/>
              <a:t>Categorical features</a:t>
            </a:r>
            <a:r>
              <a:rPr lang="zh-CN" sz="1800"/>
              <a:t> - treated as dummy variable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CN" sz="1800"/>
              <a:t>Less indenpendence in features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CN" sz="1800"/>
              <a:t>Sufficient sample size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CN" sz="1800"/>
              <a:t>Maximum likelihood could suppress the effects of abnormal, resulting in decrease the influences of skewed distributed features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CN" sz="1800"/>
              <a:t>Easy to understand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