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474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lang="zh-CN"/>
              <a:t>dult Data 数据挖掘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宋璨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88550" y="112950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数据预挖掘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 </a:t>
            </a:r>
            <a:endParaRPr sz="2400"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88550" y="915750"/>
            <a:ext cx="6366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2. 模型及其分析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最显著的特征项：: age, workclass Self-emp-not-inc, education_num, occupation Exec-managerial， relationship Wife, sex male, capital_gain, capital_loss, hours_per_week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所有数值特征项显著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所有类别特征项总体显著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系数: 以age为例, age每增加一个单位，log odds增加0.02634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与Null Model显著差别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所有变量有对减少deviance of residuals有显著影响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综上，可以认为数据很好的fit这个模型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88550" y="112950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数据预挖掘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 </a:t>
            </a:r>
            <a:endParaRPr sz="2400"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241175" y="915750"/>
            <a:ext cx="75144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3.</a:t>
            </a:r>
            <a:r>
              <a:rPr lang="zh-CN" sz="1800"/>
              <a:t> </a:t>
            </a:r>
            <a:r>
              <a:rPr lang="zh-CN" sz="1800"/>
              <a:t>测试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准确率 Accuarcy：0.847; AUC = 0.902 （阙值0.5）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38" y="174925"/>
            <a:ext cx="3339222" cy="2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38" y="2086263"/>
            <a:ext cx="37814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4859550" y="3285375"/>
            <a:ext cx="39183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不同阙值下的准确率 Precision 和召回率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按照实际情况中的追求， 确定阙值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625" y="772725"/>
            <a:ext cx="53607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目录</a:t>
            </a:r>
            <a:endParaRPr sz="24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88625" y="1333000"/>
            <a:ext cx="63669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数据预处理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缺失值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重复值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其他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数据探索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特征相关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特征分布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数据挖掘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25" y="409175"/>
            <a:ext cx="53607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数据预处理 </a:t>
            </a:r>
            <a:endParaRPr sz="2400"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88550" y="976200"/>
            <a:ext cx="63669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缺失值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表现为 “？”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在训练集中占7.3%，测试集中7.4%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综上，缺失值数据直接删除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重复值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重复数据共23条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无法确认为同一人，且量少，保留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其他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无新的factor level出现在测试集中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无因错字造成的重复的factor level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</a:t>
            </a:r>
            <a:r>
              <a:rPr lang="zh-CN" sz="2400"/>
              <a:t>探索</a:t>
            </a:r>
            <a:r>
              <a:rPr lang="zh-C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特征相关</a:t>
            </a:r>
            <a:endParaRPr sz="2400"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3688125" y="1723475"/>
            <a:ext cx="444300" cy="3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276950" y="2908375"/>
            <a:ext cx="619500" cy="45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>
            <a:stCxn id="297" idx="2"/>
          </p:cNvCxnSpPr>
          <p:nvPr/>
        </p:nvCxnSpPr>
        <p:spPr>
          <a:xfrm rot="10800000">
            <a:off x="1372125" y="1615775"/>
            <a:ext cx="23160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Shape 300"/>
          <p:cNvCxnSpPr>
            <a:stCxn id="298" idx="2"/>
          </p:cNvCxnSpPr>
          <p:nvPr/>
        </p:nvCxnSpPr>
        <p:spPr>
          <a:xfrm rot="10800000">
            <a:off x="1412650" y="1723375"/>
            <a:ext cx="3864300" cy="14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254625" y="1292600"/>
            <a:ext cx="11175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有相关性较强的特征项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数据探索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特征相关</a:t>
            </a:r>
            <a:endParaRPr sz="2400"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688125" y="1723475"/>
            <a:ext cx="444300" cy="3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1" y="2313026"/>
            <a:ext cx="3891031" cy="23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Shape 310"/>
          <p:cNvCxnSpPr>
            <a:endCxn id="309" idx="0"/>
          </p:cNvCxnSpPr>
          <p:nvPr/>
        </p:nvCxnSpPr>
        <p:spPr>
          <a:xfrm flipH="1">
            <a:off x="2186916" y="1911926"/>
            <a:ext cx="1434000" cy="40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Shape 311"/>
          <p:cNvSpPr txBox="1"/>
          <p:nvPr/>
        </p:nvSpPr>
        <p:spPr>
          <a:xfrm>
            <a:off x="241400" y="942625"/>
            <a:ext cx="18177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education及education_num的值俩俩对应，因此完全相同，因教育程度有叠加性，保留education_num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数据探索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特征相关</a:t>
            </a:r>
            <a:endParaRPr sz="240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50" y="592450"/>
            <a:ext cx="6625652" cy="40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5276950" y="2908375"/>
            <a:ext cx="619500" cy="457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7100"/>
            <a:ext cx="4588178" cy="2706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Shape 320"/>
          <p:cNvCxnSpPr/>
          <p:nvPr/>
        </p:nvCxnSpPr>
        <p:spPr>
          <a:xfrm rot="10800000">
            <a:off x="4711450" y="3137275"/>
            <a:ext cx="5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133450" y="1351600"/>
            <a:ext cx="1898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虽然相关，却不等同，同时保留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数据探索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特征</a:t>
            </a:r>
            <a:r>
              <a:rPr lang="zh-CN" sz="2400"/>
              <a:t>分布</a:t>
            </a:r>
            <a:endParaRPr sz="2400"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75" y="973875"/>
            <a:ext cx="6174688" cy="3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335425" y="1306075"/>
            <a:ext cx="13194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数值特征项分布：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有倾斜分布/类正态分布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36400" y="139875"/>
            <a:ext cx="53607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数据探索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特征分布</a:t>
            </a:r>
            <a:endParaRPr sz="2400"/>
          </a:p>
        </p:txBody>
      </p:sp>
      <p:sp>
        <p:nvSpPr>
          <p:cNvPr id="334" name="Shape 334"/>
          <p:cNvSpPr txBox="1"/>
          <p:nvPr/>
        </p:nvSpPr>
        <p:spPr>
          <a:xfrm>
            <a:off x="335425" y="1306075"/>
            <a:ext cx="13194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类别</a:t>
            </a:r>
            <a:r>
              <a:rPr lang="zh-CN">
                <a:solidFill>
                  <a:schemeClr val="lt1"/>
                </a:solidFill>
              </a:rPr>
              <a:t>特征项分布：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普遍分布不均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950" y="659775"/>
            <a:ext cx="6621799" cy="4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88625" y="409175"/>
            <a:ext cx="53607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数据预</a:t>
            </a:r>
            <a:r>
              <a:rPr lang="zh-CN" sz="2400"/>
              <a:t>挖掘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 sz="2400"/>
              <a:t>Logistic Regression</a:t>
            </a:r>
            <a:r>
              <a:rPr lang="zh-CN" sz="2400"/>
              <a:t> </a:t>
            </a:r>
            <a:endParaRPr sz="2400"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88550" y="1211975"/>
            <a:ext cx="63669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理由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二项分类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有</a:t>
            </a:r>
            <a:r>
              <a:rPr lang="zh-CN" sz="1800"/>
              <a:t>类别特征项 - 视为dummy variable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特征项之间独立性较弱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样本量足够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最大似然促使异常的影响被压制，降低特征项倾斜性分布的影响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CN" sz="1800"/>
              <a:t>容易理解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