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2" r:id="rId7"/>
    <p:sldId id="265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C0C0C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5EA11-6A97-45E0-8BF4-969E874E9E66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D4C48-3E39-4995-AC40-5E030D6082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4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D4C48-3E39-4995-AC40-5E030D6082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70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FC1A-3D06-4786-B95D-8F81548D7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12186-B484-449A-AAB1-58CB0B8F3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75C31-23A7-436D-B423-C38C52B5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2DE9-7E2A-446A-A9AA-DFC6FB2D523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F269C-572E-406E-9225-D1EBB6FE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B7741-03F5-45FE-A8DE-52D5ED1B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9391-0D1B-49D7-B88A-77D09692C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20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418E-1BC7-48D6-ADB5-D4EDD141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0E490-CACB-4D3A-90A9-CA791330A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42BDC-3D47-4D5D-9DAF-CAD9541B1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2DE9-7E2A-446A-A9AA-DFC6FB2D523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2DB5E-44EB-4FB1-890B-909AE79E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ECEC5-95FE-4C59-B73A-6DE795D8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9391-0D1B-49D7-B88A-77D09692C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67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9E05F-0C33-4395-97E3-26D58EE15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EB65A-B3A7-4461-AD9F-2F0FEF839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3CDEF-C7BF-4D60-8545-018FD6D82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2DE9-7E2A-446A-A9AA-DFC6FB2D523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2CEF-EAAE-4E23-922A-85F99B5B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5CAA1-D8E3-4020-9E4F-E0A11EFE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9391-0D1B-49D7-B88A-77D09692C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08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E995-EFA0-4FC3-9A29-034C91077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72F41-EDF9-4D8C-AB3D-BC184EA09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E0DC2-FB6D-4D06-AF9D-899D3C56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2DE9-7E2A-446A-A9AA-DFC6FB2D523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373A1-663D-41E4-BEC9-C8C1C8EC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DB9CA-7487-44CE-B8E2-E70900C5A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9391-0D1B-49D7-B88A-77D09692C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90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FBE6A-FCD5-4E2C-A336-2D6F22FBC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C453C-144A-412C-8DF8-7B6D752FE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DFE24-F8E0-4BDF-80E8-3CFE65EB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2DE9-7E2A-446A-A9AA-DFC6FB2D523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3F2FF-485D-4D73-AC4C-E9040117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0324D-0A7B-42E0-A21C-238A30AD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9391-0D1B-49D7-B88A-77D09692C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74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BFB5-A644-462D-8A07-4F7043CF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1D989-54CC-4BAC-BEED-8E9095E15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B5E58-FBEF-4023-8525-1D38CA7F4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B90BE-7F11-4133-8B10-5A35F16B1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2DE9-7E2A-446A-A9AA-DFC6FB2D523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0A035-DFC1-4B3C-8772-0EE9795F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99A74-7C01-484D-87F7-85B0AF67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9391-0D1B-49D7-B88A-77D09692C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09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DBDB-2F74-4572-AEF2-E046484E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BD826-E73C-4647-A015-E1D2D24A9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24C02-D25B-48FF-A5BD-F42E210C6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E8FE1-4B97-4F77-8763-4DD6A0261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852CC-B2D8-4827-AEA5-2C7D15A0A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185869-E520-4EEE-91ED-E7281E1A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2DE9-7E2A-446A-A9AA-DFC6FB2D523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F56B0-441C-4A36-944D-69523BC7C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51832B-504A-47E9-800F-7B06E17E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9391-0D1B-49D7-B88A-77D09692C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10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D85C9-7021-48B5-8EAB-BBA59EA0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E3FF4-F50A-44CE-B331-B6AF5E02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2DE9-7E2A-446A-A9AA-DFC6FB2D523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29B49-45AA-480E-8254-9F4E725B3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7E5A7-E13B-4CD7-809A-1822C3AF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9391-0D1B-49D7-B88A-77D09692C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15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49986-2A15-4F18-BCE2-12E3EB20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2DE9-7E2A-446A-A9AA-DFC6FB2D523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098E0-4EAA-4579-BD2B-F221E896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E9902-409B-47F4-8069-071CDE23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9391-0D1B-49D7-B88A-77D09692C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40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FDF9-AE01-414C-BDC3-EB49C171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D4D7D-FD44-4778-84A0-A30BF0C45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F1C82-DDFA-44B4-AA79-A141024C1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C35E1-10E8-4BD3-A2BC-4C05CBD7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2DE9-7E2A-446A-A9AA-DFC6FB2D523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AB08E-FF36-4CA1-83FD-E7372B28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513B6-B8C2-4285-8323-166919C8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9391-0D1B-49D7-B88A-77D09692C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94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1D1F-6726-43B1-BD94-89DD09700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6BACA-190E-47B5-827A-D7535DC2D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AAE6E-7C1B-47BF-9AF9-1C829E7CF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9FCCA-5698-4B24-9791-7EE68EAD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2DE9-7E2A-446A-A9AA-DFC6FB2D523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F870A-8E0D-4B07-A4F0-C75C662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49E9B-0848-4BD8-B7B7-478CC067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9391-0D1B-49D7-B88A-77D09692C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98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64CD4A-1AD1-4077-92FB-E438C07E8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C4E26-F20D-4E90-AB07-20337B61C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35190-0192-41FF-90F0-1E548E1C5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32DE9-7E2A-446A-A9AA-DFC6FB2D523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359E-B91F-4515-AF75-FBFF44D59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3E3BD-51F9-40CB-9799-953BA1B12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49391-0D1B-49D7-B88A-77D09692C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35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2AB3D-F1C9-4D6C-9587-1DCE122ED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390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6600" b="1" dirty="0"/>
              <a:t>Overlearning Reveals Sensitive Attributes</a:t>
            </a:r>
            <a:endParaRPr lang="zh-CN" altLang="en-US" sz="66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F981DD9-BAE3-40C0-9E64-2EE1F8094FF5}"/>
              </a:ext>
            </a:extLst>
          </p:cNvPr>
          <p:cNvSpPr>
            <a:spLocks noGrp="1"/>
          </p:cNvSpPr>
          <p:nvPr/>
        </p:nvSpPr>
        <p:spPr>
          <a:xfrm>
            <a:off x="1524000" y="3680526"/>
            <a:ext cx="9144000" cy="96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C00000"/>
                </a:solidFill>
                <a:ea typeface="+mj-ea"/>
              </a:rPr>
              <a:t>Congzheng Song</a:t>
            </a:r>
            <a:r>
              <a:rPr lang="en-US" altLang="zh-CN" sz="3200" dirty="0">
                <a:ea typeface="+mj-ea"/>
              </a:rPr>
              <a:t>	Vitaly Shmatikov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A4484E-B868-46F2-9720-79647EF8488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642" y="4820465"/>
            <a:ext cx="3360716" cy="126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198C9817-9767-49AE-B900-BF5F8B103B84}"/>
              </a:ext>
            </a:extLst>
          </p:cNvPr>
          <p:cNvSpPr/>
          <p:nvPr/>
        </p:nvSpPr>
        <p:spPr>
          <a:xfrm>
            <a:off x="6700657" y="2892636"/>
            <a:ext cx="718566" cy="2416135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B8F1A-BA7E-4A52-966F-E56105C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Overlearning</a:t>
            </a:r>
            <a:endParaRPr lang="zh-CN" altLang="en-US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BCF6D04-C6E0-4F93-800A-3DA52CC21C31}"/>
              </a:ext>
            </a:extLst>
          </p:cNvPr>
          <p:cNvSpPr/>
          <p:nvPr/>
        </p:nvSpPr>
        <p:spPr>
          <a:xfrm rot="5400000">
            <a:off x="4953000" y="2541080"/>
            <a:ext cx="585216" cy="585216"/>
          </a:xfrm>
          <a:prstGeom prst="ellipse">
            <a:avLst/>
          </a:prstGeom>
          <a:solidFill>
            <a:srgbClr val="C0C0C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F6F838-A0F0-4FF3-A5EC-53D1EDEBB45C}"/>
              </a:ext>
            </a:extLst>
          </p:cNvPr>
          <p:cNvSpPr/>
          <p:nvPr/>
        </p:nvSpPr>
        <p:spPr>
          <a:xfrm rot="5400000">
            <a:off x="4953000" y="3360992"/>
            <a:ext cx="585216" cy="585216"/>
          </a:xfrm>
          <a:prstGeom prst="ellipse">
            <a:avLst/>
          </a:prstGeom>
          <a:solidFill>
            <a:srgbClr val="C0C0C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14D5A0-71A0-4FD7-96C2-57E0D3AFDAC5}"/>
              </a:ext>
            </a:extLst>
          </p:cNvPr>
          <p:cNvSpPr/>
          <p:nvPr/>
        </p:nvSpPr>
        <p:spPr>
          <a:xfrm rot="5400000">
            <a:off x="4953000" y="4180904"/>
            <a:ext cx="585216" cy="585216"/>
          </a:xfrm>
          <a:prstGeom prst="ellipse">
            <a:avLst/>
          </a:prstGeom>
          <a:solidFill>
            <a:srgbClr val="C0C0C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390707-01EF-4231-802D-E8933D48380B}"/>
              </a:ext>
            </a:extLst>
          </p:cNvPr>
          <p:cNvSpPr/>
          <p:nvPr/>
        </p:nvSpPr>
        <p:spPr>
          <a:xfrm rot="5400000">
            <a:off x="4953000" y="5000816"/>
            <a:ext cx="585216" cy="585216"/>
          </a:xfrm>
          <a:prstGeom prst="ellipse">
            <a:avLst/>
          </a:prstGeom>
          <a:solidFill>
            <a:srgbClr val="C0C0C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206143-32A1-41C4-B1F9-4A83789783B9}"/>
              </a:ext>
            </a:extLst>
          </p:cNvPr>
          <p:cNvSpPr/>
          <p:nvPr/>
        </p:nvSpPr>
        <p:spPr>
          <a:xfrm rot="5400000">
            <a:off x="6754368" y="2989136"/>
            <a:ext cx="585216" cy="585216"/>
          </a:xfrm>
          <a:prstGeom prst="ellipse">
            <a:avLst/>
          </a:prstGeom>
          <a:solidFill>
            <a:srgbClr val="FFCCFF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BE868AD-FAD2-46B2-9529-8598C33ACCCF}"/>
              </a:ext>
            </a:extLst>
          </p:cNvPr>
          <p:cNvSpPr/>
          <p:nvPr/>
        </p:nvSpPr>
        <p:spPr>
          <a:xfrm rot="5400000">
            <a:off x="6754368" y="3809048"/>
            <a:ext cx="585216" cy="585216"/>
          </a:xfrm>
          <a:prstGeom prst="ellipse">
            <a:avLst/>
          </a:prstGeom>
          <a:solidFill>
            <a:srgbClr val="FFCCFF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0141832-5678-4E8A-80E7-D463A028C1C0}"/>
              </a:ext>
            </a:extLst>
          </p:cNvPr>
          <p:cNvSpPr/>
          <p:nvPr/>
        </p:nvSpPr>
        <p:spPr>
          <a:xfrm rot="5400000">
            <a:off x="6754368" y="4628960"/>
            <a:ext cx="585216" cy="585216"/>
          </a:xfrm>
          <a:prstGeom prst="ellipse">
            <a:avLst/>
          </a:prstGeom>
          <a:solidFill>
            <a:srgbClr val="FFCCFF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608479-3A96-4548-936A-069232C0E2B7}"/>
              </a:ext>
            </a:extLst>
          </p:cNvPr>
          <p:cNvCxnSpPr>
            <a:cxnSpLocks/>
            <a:stCxn id="4" idx="0"/>
            <a:endCxn id="16" idx="4"/>
          </p:cNvCxnSpPr>
          <p:nvPr/>
        </p:nvCxnSpPr>
        <p:spPr>
          <a:xfrm>
            <a:off x="5538216" y="2833688"/>
            <a:ext cx="1216152" cy="448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98FB09-DA0D-4690-A39D-97C757A82978}"/>
              </a:ext>
            </a:extLst>
          </p:cNvPr>
          <p:cNvCxnSpPr>
            <a:cxnSpLocks/>
            <a:stCxn id="11" idx="0"/>
            <a:endCxn id="16" idx="4"/>
          </p:cNvCxnSpPr>
          <p:nvPr/>
        </p:nvCxnSpPr>
        <p:spPr>
          <a:xfrm flipV="1">
            <a:off x="5538216" y="3281744"/>
            <a:ext cx="1216152" cy="3718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C840E6-82B8-49FB-9656-D6ECCBA0F621}"/>
              </a:ext>
            </a:extLst>
          </p:cNvPr>
          <p:cNvCxnSpPr>
            <a:cxnSpLocks/>
            <a:stCxn id="11" idx="0"/>
            <a:endCxn id="17" idx="4"/>
          </p:cNvCxnSpPr>
          <p:nvPr/>
        </p:nvCxnSpPr>
        <p:spPr>
          <a:xfrm>
            <a:off x="5538216" y="3653600"/>
            <a:ext cx="1216152" cy="448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8FBE1D-8D11-4AD0-A836-546681B39E5B}"/>
              </a:ext>
            </a:extLst>
          </p:cNvPr>
          <p:cNvCxnSpPr>
            <a:cxnSpLocks/>
            <a:stCxn id="4" idx="0"/>
            <a:endCxn id="17" idx="4"/>
          </p:cNvCxnSpPr>
          <p:nvPr/>
        </p:nvCxnSpPr>
        <p:spPr>
          <a:xfrm>
            <a:off x="5538216" y="2833688"/>
            <a:ext cx="1216152" cy="1267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5C19229-7E8B-41A9-8D7D-8EBC40A4F479}"/>
              </a:ext>
            </a:extLst>
          </p:cNvPr>
          <p:cNvCxnSpPr>
            <a:cxnSpLocks/>
            <a:stCxn id="4" idx="0"/>
            <a:endCxn id="18" idx="4"/>
          </p:cNvCxnSpPr>
          <p:nvPr/>
        </p:nvCxnSpPr>
        <p:spPr>
          <a:xfrm>
            <a:off x="5538216" y="2833688"/>
            <a:ext cx="1216152" cy="20878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305C3D-F185-4BC7-89A0-B3D014F913C8}"/>
              </a:ext>
            </a:extLst>
          </p:cNvPr>
          <p:cNvCxnSpPr>
            <a:cxnSpLocks/>
            <a:stCxn id="16" idx="4"/>
            <a:endCxn id="12" idx="0"/>
          </p:cNvCxnSpPr>
          <p:nvPr/>
        </p:nvCxnSpPr>
        <p:spPr>
          <a:xfrm flipH="1">
            <a:off x="5538216" y="3281744"/>
            <a:ext cx="1216152" cy="11917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A758EB2-D48B-4BBE-A250-DD376819ECC9}"/>
              </a:ext>
            </a:extLst>
          </p:cNvPr>
          <p:cNvCxnSpPr>
            <a:cxnSpLocks/>
            <a:stCxn id="12" idx="0"/>
            <a:endCxn id="17" idx="4"/>
          </p:cNvCxnSpPr>
          <p:nvPr/>
        </p:nvCxnSpPr>
        <p:spPr>
          <a:xfrm flipV="1">
            <a:off x="5538216" y="4101656"/>
            <a:ext cx="1216152" cy="3718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20910D1-0F43-4B62-8E7D-E4422819CBCB}"/>
              </a:ext>
            </a:extLst>
          </p:cNvPr>
          <p:cNvCxnSpPr>
            <a:cxnSpLocks/>
            <a:stCxn id="11" idx="0"/>
            <a:endCxn id="18" idx="4"/>
          </p:cNvCxnSpPr>
          <p:nvPr/>
        </p:nvCxnSpPr>
        <p:spPr>
          <a:xfrm>
            <a:off x="5538216" y="3653600"/>
            <a:ext cx="1216152" cy="12679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B7AA796-6614-4066-AE72-8E686567BD9A}"/>
              </a:ext>
            </a:extLst>
          </p:cNvPr>
          <p:cNvCxnSpPr>
            <a:cxnSpLocks/>
            <a:stCxn id="18" idx="4"/>
            <a:endCxn id="12" idx="0"/>
          </p:cNvCxnSpPr>
          <p:nvPr/>
        </p:nvCxnSpPr>
        <p:spPr>
          <a:xfrm flipH="1" flipV="1">
            <a:off x="5538216" y="4473512"/>
            <a:ext cx="1216152" cy="448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9972B17-E9B0-4A4B-87D0-4907469D6EC6}"/>
              </a:ext>
            </a:extLst>
          </p:cNvPr>
          <p:cNvCxnSpPr>
            <a:cxnSpLocks/>
            <a:stCxn id="16" idx="4"/>
            <a:endCxn id="13" idx="0"/>
          </p:cNvCxnSpPr>
          <p:nvPr/>
        </p:nvCxnSpPr>
        <p:spPr>
          <a:xfrm flipH="1">
            <a:off x="5538216" y="3281744"/>
            <a:ext cx="1216152" cy="2011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79FF29B-7885-4BCF-BF52-1A351E2EC9EF}"/>
              </a:ext>
            </a:extLst>
          </p:cNvPr>
          <p:cNvCxnSpPr>
            <a:cxnSpLocks/>
            <a:stCxn id="17" idx="4"/>
            <a:endCxn id="13" idx="0"/>
          </p:cNvCxnSpPr>
          <p:nvPr/>
        </p:nvCxnSpPr>
        <p:spPr>
          <a:xfrm flipH="1">
            <a:off x="5538216" y="4101656"/>
            <a:ext cx="1216152" cy="11917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D35ECF9-3D94-48F9-93C0-4EC017D05897}"/>
              </a:ext>
            </a:extLst>
          </p:cNvPr>
          <p:cNvCxnSpPr>
            <a:cxnSpLocks/>
            <a:stCxn id="18" idx="4"/>
            <a:endCxn id="13" idx="0"/>
          </p:cNvCxnSpPr>
          <p:nvPr/>
        </p:nvCxnSpPr>
        <p:spPr>
          <a:xfrm flipH="1">
            <a:off x="5538216" y="4921568"/>
            <a:ext cx="1216152" cy="3718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643C77C1-4363-43DF-89A7-0F7CEA2B74B8}"/>
              </a:ext>
            </a:extLst>
          </p:cNvPr>
          <p:cNvSpPr/>
          <p:nvPr/>
        </p:nvSpPr>
        <p:spPr>
          <a:xfrm rot="5400000">
            <a:off x="3151632" y="2988184"/>
            <a:ext cx="585216" cy="5852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CD70B35-27AB-4597-8702-3C6ED6FCA312}"/>
              </a:ext>
            </a:extLst>
          </p:cNvPr>
          <p:cNvSpPr/>
          <p:nvPr/>
        </p:nvSpPr>
        <p:spPr>
          <a:xfrm rot="5400000">
            <a:off x="3151632" y="3808096"/>
            <a:ext cx="585216" cy="5852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D642E11-32CF-4969-A6EB-2649F6243E5D}"/>
              </a:ext>
            </a:extLst>
          </p:cNvPr>
          <p:cNvSpPr/>
          <p:nvPr/>
        </p:nvSpPr>
        <p:spPr>
          <a:xfrm rot="5400000">
            <a:off x="3151632" y="4628008"/>
            <a:ext cx="585216" cy="5852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88C40D8-153A-4AC2-9BF9-7A2E75E0AEF8}"/>
              </a:ext>
            </a:extLst>
          </p:cNvPr>
          <p:cNvCxnSpPr>
            <a:cxnSpLocks/>
            <a:stCxn id="83" idx="0"/>
            <a:endCxn id="4" idx="4"/>
          </p:cNvCxnSpPr>
          <p:nvPr/>
        </p:nvCxnSpPr>
        <p:spPr>
          <a:xfrm flipV="1">
            <a:off x="3736848" y="2833688"/>
            <a:ext cx="1216152" cy="447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927F13D-AD2B-490F-A4DE-EE1A75C62035}"/>
              </a:ext>
            </a:extLst>
          </p:cNvPr>
          <p:cNvCxnSpPr>
            <a:cxnSpLocks/>
            <a:stCxn id="83" idx="0"/>
            <a:endCxn id="11" idx="4"/>
          </p:cNvCxnSpPr>
          <p:nvPr/>
        </p:nvCxnSpPr>
        <p:spPr>
          <a:xfrm>
            <a:off x="3736848" y="3280792"/>
            <a:ext cx="1216152" cy="372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31C5BF1-E72C-4391-8E0F-8A4D3973C1C7}"/>
              </a:ext>
            </a:extLst>
          </p:cNvPr>
          <p:cNvCxnSpPr>
            <a:cxnSpLocks/>
            <a:stCxn id="83" idx="0"/>
            <a:endCxn id="12" idx="4"/>
          </p:cNvCxnSpPr>
          <p:nvPr/>
        </p:nvCxnSpPr>
        <p:spPr>
          <a:xfrm>
            <a:off x="3736848" y="3280792"/>
            <a:ext cx="1216152" cy="1192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5362CB9-F2DA-45B2-A574-51706B107FCA}"/>
              </a:ext>
            </a:extLst>
          </p:cNvPr>
          <p:cNvCxnSpPr>
            <a:cxnSpLocks/>
            <a:stCxn id="84" idx="0"/>
            <a:endCxn id="4" idx="4"/>
          </p:cNvCxnSpPr>
          <p:nvPr/>
        </p:nvCxnSpPr>
        <p:spPr>
          <a:xfrm flipV="1">
            <a:off x="3736848" y="2833688"/>
            <a:ext cx="1216152" cy="1267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C9DDEED-3789-4C06-9FCC-13F322E17135}"/>
              </a:ext>
            </a:extLst>
          </p:cNvPr>
          <p:cNvCxnSpPr>
            <a:cxnSpLocks/>
            <a:stCxn id="84" idx="0"/>
            <a:endCxn id="11" idx="4"/>
          </p:cNvCxnSpPr>
          <p:nvPr/>
        </p:nvCxnSpPr>
        <p:spPr>
          <a:xfrm flipV="1">
            <a:off x="3736848" y="3653600"/>
            <a:ext cx="1216152" cy="447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2BB7215-11EA-4052-BDFB-42E34408F750}"/>
              </a:ext>
            </a:extLst>
          </p:cNvPr>
          <p:cNvCxnSpPr>
            <a:cxnSpLocks/>
            <a:stCxn id="84" idx="0"/>
            <a:endCxn id="12" idx="4"/>
          </p:cNvCxnSpPr>
          <p:nvPr/>
        </p:nvCxnSpPr>
        <p:spPr>
          <a:xfrm>
            <a:off x="3736848" y="4100704"/>
            <a:ext cx="1216152" cy="372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208D6ED-F2B0-43B4-954C-E14CD52D7AF7}"/>
              </a:ext>
            </a:extLst>
          </p:cNvPr>
          <p:cNvCxnSpPr>
            <a:cxnSpLocks/>
            <a:stCxn id="84" idx="0"/>
            <a:endCxn id="13" idx="4"/>
          </p:cNvCxnSpPr>
          <p:nvPr/>
        </p:nvCxnSpPr>
        <p:spPr>
          <a:xfrm>
            <a:off x="3736848" y="4100704"/>
            <a:ext cx="1216152" cy="1192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AA7AEAA-BF76-48D8-BE9D-BE420A4D1959}"/>
              </a:ext>
            </a:extLst>
          </p:cNvPr>
          <p:cNvCxnSpPr>
            <a:cxnSpLocks/>
            <a:stCxn id="85" idx="0"/>
            <a:endCxn id="4" idx="4"/>
          </p:cNvCxnSpPr>
          <p:nvPr/>
        </p:nvCxnSpPr>
        <p:spPr>
          <a:xfrm flipV="1">
            <a:off x="3736848" y="2833688"/>
            <a:ext cx="1216152" cy="20869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27070E1-CABA-480F-9AD2-A2242D431C79}"/>
              </a:ext>
            </a:extLst>
          </p:cNvPr>
          <p:cNvCxnSpPr>
            <a:cxnSpLocks/>
            <a:stCxn id="85" idx="0"/>
            <a:endCxn id="11" idx="4"/>
          </p:cNvCxnSpPr>
          <p:nvPr/>
        </p:nvCxnSpPr>
        <p:spPr>
          <a:xfrm flipV="1">
            <a:off x="3736848" y="3653600"/>
            <a:ext cx="1216152" cy="1267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9FD10A8-6905-40B1-BFD9-279A3AC63E91}"/>
              </a:ext>
            </a:extLst>
          </p:cNvPr>
          <p:cNvCxnSpPr>
            <a:cxnSpLocks/>
            <a:stCxn id="85" idx="0"/>
            <a:endCxn id="12" idx="4"/>
          </p:cNvCxnSpPr>
          <p:nvPr/>
        </p:nvCxnSpPr>
        <p:spPr>
          <a:xfrm flipV="1">
            <a:off x="3736848" y="4473512"/>
            <a:ext cx="1216152" cy="447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A460A6D-6FCF-45A7-B2DA-3C6C0C0BD026}"/>
              </a:ext>
            </a:extLst>
          </p:cNvPr>
          <p:cNvCxnSpPr>
            <a:cxnSpLocks/>
            <a:stCxn id="85" idx="0"/>
            <a:endCxn id="13" idx="4"/>
          </p:cNvCxnSpPr>
          <p:nvPr/>
        </p:nvCxnSpPr>
        <p:spPr>
          <a:xfrm>
            <a:off x="3736848" y="4920616"/>
            <a:ext cx="1216152" cy="372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F9E697E-C5A2-448A-BDEC-71A2EC163082}"/>
              </a:ext>
            </a:extLst>
          </p:cNvPr>
          <p:cNvCxnSpPr>
            <a:cxnSpLocks/>
            <a:stCxn id="83" idx="0"/>
            <a:endCxn id="13" idx="4"/>
          </p:cNvCxnSpPr>
          <p:nvPr/>
        </p:nvCxnSpPr>
        <p:spPr>
          <a:xfrm>
            <a:off x="3736848" y="3280792"/>
            <a:ext cx="1216152" cy="20126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rad Pitt - Wikipedia">
            <a:extLst>
              <a:ext uri="{FF2B5EF4-FFF2-40B4-BE49-F238E27FC236}">
                <a16:creationId xmlns:a16="http://schemas.microsoft.com/office/drawing/2014/main" id="{8857E247-269C-45F8-A93A-4518A3866E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5" t="543" r="425" b="32773"/>
          <a:stretch/>
        </p:blipFill>
        <p:spPr bwMode="auto">
          <a:xfrm>
            <a:off x="969350" y="3203657"/>
            <a:ext cx="1715938" cy="1716959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387F78E9-4524-4B50-A6D2-AA478985CA09}"/>
              </a:ext>
            </a:extLst>
          </p:cNvPr>
          <p:cNvSpPr/>
          <p:nvPr/>
        </p:nvSpPr>
        <p:spPr>
          <a:xfrm>
            <a:off x="2818638" y="3988927"/>
            <a:ext cx="236220" cy="191977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4CEEA2E-8837-4B64-99A7-C5A08BD0DCF2}"/>
              </a:ext>
            </a:extLst>
          </p:cNvPr>
          <p:cNvSpPr txBox="1"/>
          <p:nvPr/>
        </p:nvSpPr>
        <p:spPr>
          <a:xfrm>
            <a:off x="838199" y="1555566"/>
            <a:ext cx="9823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Models trained for simple objectives learn features that are useful for much more complicated </a:t>
            </a:r>
            <a:r>
              <a:rPr lang="en-US" altLang="zh-CN" sz="2400" b="1" dirty="0"/>
              <a:t>sensitive and uncorrelated </a:t>
            </a:r>
            <a:r>
              <a:rPr lang="en-US" altLang="zh-CN" sz="2400" dirty="0"/>
              <a:t>tasks</a:t>
            </a:r>
            <a:endParaRPr lang="zh-CN" alt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CE5B97-9856-4E61-B6A4-7B52DD8BEC42}"/>
              </a:ext>
            </a:extLst>
          </p:cNvPr>
          <p:cNvGrpSpPr/>
          <p:nvPr/>
        </p:nvGrpSpPr>
        <p:grpSpPr>
          <a:xfrm>
            <a:off x="5653825" y="5456146"/>
            <a:ext cx="5782061" cy="423017"/>
            <a:chOff x="5653825" y="5456146"/>
            <a:chExt cx="5782061" cy="42301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63ED96B-2B0A-4934-A608-E004F0FAB8FA}"/>
                </a:ext>
              </a:extLst>
            </p:cNvPr>
            <p:cNvSpPr txBox="1"/>
            <p:nvPr/>
          </p:nvSpPr>
          <p:spPr>
            <a:xfrm>
              <a:off x="9210841" y="5479052"/>
              <a:ext cx="2225045" cy="4001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</a:rPr>
                <a:t>Identity: Brad Pitt</a:t>
              </a:r>
              <a:endParaRPr lang="zh-CN" alt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138" name="Arrow: Bent 137">
              <a:extLst>
                <a:ext uri="{FF2B5EF4-FFF2-40B4-BE49-F238E27FC236}">
                  <a16:creationId xmlns:a16="http://schemas.microsoft.com/office/drawing/2014/main" id="{780A317D-A37D-46AD-B042-CE8EACE10AEC}"/>
                </a:ext>
              </a:extLst>
            </p:cNvPr>
            <p:cNvSpPr/>
            <p:nvPr/>
          </p:nvSpPr>
          <p:spPr>
            <a:xfrm rot="10800000" flipH="1">
              <a:off x="5653825" y="5456146"/>
              <a:ext cx="3441407" cy="285334"/>
            </a:xfrm>
            <a:prstGeom prst="bentArrow">
              <a:avLst>
                <a:gd name="adj1" fmla="val 25000"/>
                <a:gd name="adj2" fmla="val 25000"/>
                <a:gd name="adj3" fmla="val 29571"/>
                <a:gd name="adj4" fmla="val 87500"/>
              </a:avLst>
            </a:prstGeom>
            <a:solidFill>
              <a:srgbClr val="FF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F5C3A571-8FE0-4102-A684-880D26D01A0C}"/>
                </a:ext>
              </a:extLst>
            </p:cNvPr>
            <p:cNvSpPr/>
            <p:nvPr/>
          </p:nvSpPr>
          <p:spPr>
            <a:xfrm>
              <a:off x="6255978" y="5479052"/>
              <a:ext cx="2433911" cy="400111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</a:rPr>
                <a:t>Transfer learning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232E54A-5EBD-451F-8C91-4A8F90A09BDE}"/>
              </a:ext>
            </a:extLst>
          </p:cNvPr>
          <p:cNvGrpSpPr/>
          <p:nvPr/>
        </p:nvGrpSpPr>
        <p:grpSpPr>
          <a:xfrm>
            <a:off x="7472934" y="3763959"/>
            <a:ext cx="3486310" cy="612509"/>
            <a:chOff x="7472934" y="3763959"/>
            <a:chExt cx="3486310" cy="612509"/>
          </a:xfrm>
        </p:grpSpPr>
        <p:sp>
          <p:nvSpPr>
            <p:cNvPr id="129" name="Arrow: Right 128">
              <a:extLst>
                <a:ext uri="{FF2B5EF4-FFF2-40B4-BE49-F238E27FC236}">
                  <a16:creationId xmlns:a16="http://schemas.microsoft.com/office/drawing/2014/main" id="{862D4026-0A13-4B0F-B1E0-686CBC96797A}"/>
                </a:ext>
              </a:extLst>
            </p:cNvPr>
            <p:cNvSpPr/>
            <p:nvPr/>
          </p:nvSpPr>
          <p:spPr>
            <a:xfrm>
              <a:off x="7472934" y="3988927"/>
              <a:ext cx="1622298" cy="191977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C4AF380-351A-4A12-B119-E8CFE27524A4}"/>
                </a:ext>
              </a:extLst>
            </p:cNvPr>
            <p:cNvSpPr txBox="1"/>
            <p:nvPr/>
          </p:nvSpPr>
          <p:spPr>
            <a:xfrm>
              <a:off x="9216169" y="3870159"/>
              <a:ext cx="17430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/>
                <a:t>Gender: Male</a:t>
              </a:r>
              <a:endParaRPr lang="zh-CN" altLang="en-US" sz="2000" b="1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2836148C-B505-4044-81C5-8404E3047C96}"/>
                </a:ext>
              </a:extLst>
            </p:cNvPr>
            <p:cNvSpPr/>
            <p:nvPr/>
          </p:nvSpPr>
          <p:spPr>
            <a:xfrm rot="16200000">
              <a:off x="7917546" y="3443135"/>
              <a:ext cx="612509" cy="125415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Binary classifier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53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6D5C-8523-47EF-8994-59A2EAD7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Overlearning Breaks Purpose Limitation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3F6974-AE04-4CEE-AD8F-71776E3A91D8}"/>
              </a:ext>
            </a:extLst>
          </p:cNvPr>
          <p:cNvSpPr/>
          <p:nvPr/>
        </p:nvSpPr>
        <p:spPr>
          <a:xfrm>
            <a:off x="838200" y="1562861"/>
            <a:ext cx="102077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GDPR Principle (b): Purpose Limitation</a:t>
            </a:r>
          </a:p>
          <a:p>
            <a:r>
              <a:rPr lang="en-US" altLang="zh-CN" sz="2400" dirty="0"/>
              <a:t>Requires data processors to </a:t>
            </a:r>
            <a:r>
              <a:rPr lang="en-US" altLang="zh-CN" sz="2400" b="1" dirty="0"/>
              <a:t>disclose every purpose </a:t>
            </a:r>
            <a:r>
              <a:rPr lang="en-US" altLang="zh-CN" sz="2400" dirty="0"/>
              <a:t>of data collection and obtain consent from the users whose data was collected</a:t>
            </a:r>
            <a:endParaRPr lang="zh-CN" altLang="en-US" sz="2400" dirty="0"/>
          </a:p>
        </p:txBody>
      </p:sp>
      <p:pic>
        <p:nvPicPr>
          <p:cNvPr id="2050" name="Picture 2" descr="GDPR: All You Need to Know to Be Compliant! - codeburst">
            <a:extLst>
              <a:ext uri="{FF2B5EF4-FFF2-40B4-BE49-F238E27FC236}">
                <a16:creationId xmlns:a16="http://schemas.microsoft.com/office/drawing/2014/main" id="{DDDF1CD7-12EF-458E-8B6B-78EE82D50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05" y="3276674"/>
            <a:ext cx="4575048" cy="24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A712C4-E907-4D7E-A02A-BD288EAE0697}"/>
              </a:ext>
            </a:extLst>
          </p:cNvPr>
          <p:cNvSpPr/>
          <p:nvPr/>
        </p:nvSpPr>
        <p:spPr>
          <a:xfrm>
            <a:off x="3197649" y="3067810"/>
            <a:ext cx="2798064" cy="65836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highlight>
                  <a:srgbClr val="FFFF00"/>
                </a:highlight>
              </a:rPr>
              <a:t>Mentions "purpose” 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  <a:highlight>
                  <a:srgbClr val="FFFF00"/>
                </a:highlight>
              </a:rPr>
              <a:t>261 times</a:t>
            </a:r>
            <a:endParaRPr lang="zh-CN" altLang="en-US" sz="2000" b="1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21459E-E043-41A1-8DF8-17C055FB992C}"/>
              </a:ext>
            </a:extLst>
          </p:cNvPr>
          <p:cNvSpPr/>
          <p:nvPr/>
        </p:nvSpPr>
        <p:spPr>
          <a:xfrm>
            <a:off x="7404485" y="3033831"/>
            <a:ext cx="3481161" cy="73098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Adversary can easily </a:t>
            </a:r>
          </a:p>
          <a:p>
            <a:pPr algn="ctr"/>
            <a:r>
              <a:rPr lang="en-US" altLang="zh-CN" sz="2000" b="1" dirty="0"/>
              <a:t>re-purpose a trained model</a:t>
            </a:r>
            <a:endParaRPr lang="zh-CN" altLang="en-US" sz="2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008D7BD-E19F-4C22-9255-85CCC34C9CAA}"/>
              </a:ext>
            </a:extLst>
          </p:cNvPr>
          <p:cNvGrpSpPr/>
          <p:nvPr/>
        </p:nvGrpSpPr>
        <p:grpSpPr>
          <a:xfrm>
            <a:off x="6249867" y="4130313"/>
            <a:ext cx="5740566" cy="2095012"/>
            <a:chOff x="6249867" y="4130313"/>
            <a:chExt cx="5740566" cy="2095012"/>
          </a:xfrm>
        </p:grpSpPr>
        <p:sp>
          <p:nvSpPr>
            <p:cNvPr id="2049" name="Arrow: U-Turn 2048">
              <a:extLst>
                <a:ext uri="{FF2B5EF4-FFF2-40B4-BE49-F238E27FC236}">
                  <a16:creationId xmlns:a16="http://schemas.microsoft.com/office/drawing/2014/main" id="{63384031-07CF-4269-8F5C-341548F93AFC}"/>
                </a:ext>
              </a:extLst>
            </p:cNvPr>
            <p:cNvSpPr/>
            <p:nvPr/>
          </p:nvSpPr>
          <p:spPr>
            <a:xfrm>
              <a:off x="7853677" y="4383596"/>
              <a:ext cx="2500571" cy="527278"/>
            </a:xfrm>
            <a:prstGeom prst="uturnArrow">
              <a:avLst>
                <a:gd name="adj1" fmla="val 17663"/>
                <a:gd name="adj2" fmla="val 25000"/>
                <a:gd name="adj3" fmla="val 42608"/>
                <a:gd name="adj4" fmla="val 75000"/>
                <a:gd name="adj5" fmla="val 100000"/>
              </a:avLst>
            </a:prstGeom>
            <a:solidFill>
              <a:srgbClr val="FF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0FD296A-FD64-4B41-BCF5-15814A7007C0}"/>
                </a:ext>
              </a:extLst>
            </p:cNvPr>
            <p:cNvGrpSpPr/>
            <p:nvPr/>
          </p:nvGrpSpPr>
          <p:grpSpPr>
            <a:xfrm>
              <a:off x="6249867" y="4728874"/>
              <a:ext cx="2058182" cy="1496451"/>
              <a:chOff x="7376160" y="4944374"/>
              <a:chExt cx="4187952" cy="304495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2E479E0-8ED0-4A34-B365-7B5F39C93E48}"/>
                  </a:ext>
                </a:extLst>
              </p:cNvPr>
              <p:cNvSpPr/>
              <p:nvPr/>
            </p:nvSpPr>
            <p:spPr>
              <a:xfrm rot="5400000">
                <a:off x="9177528" y="4944374"/>
                <a:ext cx="585216" cy="585216"/>
              </a:xfrm>
              <a:prstGeom prst="ellipse">
                <a:avLst/>
              </a:prstGeom>
              <a:solidFill>
                <a:srgbClr val="C0C0C0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941B2E8-6FA9-43AE-B1A9-A645FCB78430}"/>
                  </a:ext>
                </a:extLst>
              </p:cNvPr>
              <p:cNvSpPr/>
              <p:nvPr/>
            </p:nvSpPr>
            <p:spPr>
              <a:xfrm rot="5400000">
                <a:off x="9177528" y="5764286"/>
                <a:ext cx="585216" cy="585216"/>
              </a:xfrm>
              <a:prstGeom prst="ellipse">
                <a:avLst/>
              </a:prstGeom>
              <a:solidFill>
                <a:srgbClr val="C0C0C0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2BB1EF5-1EB9-4073-BAE0-72C258F5862F}"/>
                  </a:ext>
                </a:extLst>
              </p:cNvPr>
              <p:cNvSpPr/>
              <p:nvPr/>
            </p:nvSpPr>
            <p:spPr>
              <a:xfrm rot="5400000">
                <a:off x="9177528" y="6584198"/>
                <a:ext cx="585216" cy="585216"/>
              </a:xfrm>
              <a:prstGeom prst="ellipse">
                <a:avLst/>
              </a:prstGeom>
              <a:solidFill>
                <a:srgbClr val="C0C0C0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A8A25B0-01A6-4F8D-85FC-1949C4F3A256}"/>
                  </a:ext>
                </a:extLst>
              </p:cNvPr>
              <p:cNvSpPr/>
              <p:nvPr/>
            </p:nvSpPr>
            <p:spPr>
              <a:xfrm rot="5400000">
                <a:off x="9177528" y="7404110"/>
                <a:ext cx="585216" cy="585216"/>
              </a:xfrm>
              <a:prstGeom prst="ellipse">
                <a:avLst/>
              </a:prstGeom>
              <a:solidFill>
                <a:srgbClr val="C0C0C0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F6D0674-06E2-43BA-8A3C-333BC27D10C3}"/>
                  </a:ext>
                </a:extLst>
              </p:cNvPr>
              <p:cNvSpPr/>
              <p:nvPr/>
            </p:nvSpPr>
            <p:spPr>
              <a:xfrm rot="5400000">
                <a:off x="10978896" y="5392430"/>
                <a:ext cx="585216" cy="585216"/>
              </a:xfrm>
              <a:prstGeom prst="ellipse">
                <a:avLst/>
              </a:prstGeom>
              <a:solidFill>
                <a:srgbClr val="FFCCFF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3AF846D-629E-4062-82CB-043ABEB91DB3}"/>
                  </a:ext>
                </a:extLst>
              </p:cNvPr>
              <p:cNvSpPr/>
              <p:nvPr/>
            </p:nvSpPr>
            <p:spPr>
              <a:xfrm rot="5400000">
                <a:off x="10978896" y="6212342"/>
                <a:ext cx="585216" cy="585216"/>
              </a:xfrm>
              <a:prstGeom prst="ellipse">
                <a:avLst/>
              </a:prstGeom>
              <a:solidFill>
                <a:srgbClr val="FFCCFF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A1A88A-FFEF-49E0-970E-1E5AC05B28DC}"/>
                  </a:ext>
                </a:extLst>
              </p:cNvPr>
              <p:cNvSpPr/>
              <p:nvPr/>
            </p:nvSpPr>
            <p:spPr>
              <a:xfrm rot="5400000">
                <a:off x="10978896" y="7032254"/>
                <a:ext cx="585216" cy="585216"/>
              </a:xfrm>
              <a:prstGeom prst="ellipse">
                <a:avLst/>
              </a:prstGeom>
              <a:solidFill>
                <a:srgbClr val="FFCCFF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363C50F-7E87-4DEE-8D10-08E4AD833627}"/>
                  </a:ext>
                </a:extLst>
              </p:cNvPr>
              <p:cNvCxnSpPr>
                <a:cxnSpLocks/>
                <a:stCxn id="10" idx="0"/>
                <a:endCxn id="14" idx="4"/>
              </p:cNvCxnSpPr>
              <p:nvPr/>
            </p:nvCxnSpPr>
            <p:spPr>
              <a:xfrm>
                <a:off x="9762744" y="5236982"/>
                <a:ext cx="1216152" cy="448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D2AC3A3-8242-4A5D-A0A0-2B9A0E68DBD1}"/>
                  </a:ext>
                </a:extLst>
              </p:cNvPr>
              <p:cNvCxnSpPr>
                <a:cxnSpLocks/>
                <a:stCxn id="11" idx="0"/>
                <a:endCxn id="14" idx="4"/>
              </p:cNvCxnSpPr>
              <p:nvPr/>
            </p:nvCxnSpPr>
            <p:spPr>
              <a:xfrm flipV="1">
                <a:off x="9762744" y="5685038"/>
                <a:ext cx="1216152" cy="3718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46BD48F-A392-48EE-AFB2-B3D288E09B7B}"/>
                  </a:ext>
                </a:extLst>
              </p:cNvPr>
              <p:cNvCxnSpPr>
                <a:cxnSpLocks/>
                <a:stCxn id="11" idx="0"/>
                <a:endCxn id="15" idx="4"/>
              </p:cNvCxnSpPr>
              <p:nvPr/>
            </p:nvCxnSpPr>
            <p:spPr>
              <a:xfrm>
                <a:off x="9762744" y="6056894"/>
                <a:ext cx="1216152" cy="448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73ED3C0-6596-44AF-9034-DBB0B67AF4C9}"/>
                  </a:ext>
                </a:extLst>
              </p:cNvPr>
              <p:cNvCxnSpPr>
                <a:cxnSpLocks/>
                <a:stCxn id="10" idx="0"/>
                <a:endCxn id="15" idx="4"/>
              </p:cNvCxnSpPr>
              <p:nvPr/>
            </p:nvCxnSpPr>
            <p:spPr>
              <a:xfrm>
                <a:off x="9762744" y="5236982"/>
                <a:ext cx="1216152" cy="12679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C0E3588-6840-4748-84D7-DB59C79D7ECF}"/>
                  </a:ext>
                </a:extLst>
              </p:cNvPr>
              <p:cNvCxnSpPr>
                <a:cxnSpLocks/>
                <a:stCxn id="10" idx="0"/>
                <a:endCxn id="16" idx="4"/>
              </p:cNvCxnSpPr>
              <p:nvPr/>
            </p:nvCxnSpPr>
            <p:spPr>
              <a:xfrm>
                <a:off x="9762744" y="5236982"/>
                <a:ext cx="1216152" cy="20878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1205C3C-F42C-4D25-ADA3-05039B1A80AF}"/>
                  </a:ext>
                </a:extLst>
              </p:cNvPr>
              <p:cNvCxnSpPr>
                <a:cxnSpLocks/>
                <a:stCxn id="14" idx="4"/>
                <a:endCxn id="12" idx="0"/>
              </p:cNvCxnSpPr>
              <p:nvPr/>
            </p:nvCxnSpPr>
            <p:spPr>
              <a:xfrm flipH="1">
                <a:off x="9762744" y="5685038"/>
                <a:ext cx="1216152" cy="11917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0C6A96F-ADF5-4302-9624-10E730500BAD}"/>
                  </a:ext>
                </a:extLst>
              </p:cNvPr>
              <p:cNvCxnSpPr>
                <a:cxnSpLocks/>
                <a:stCxn id="12" idx="0"/>
                <a:endCxn id="15" idx="4"/>
              </p:cNvCxnSpPr>
              <p:nvPr/>
            </p:nvCxnSpPr>
            <p:spPr>
              <a:xfrm flipV="1">
                <a:off x="9762744" y="6504950"/>
                <a:ext cx="1216152" cy="3718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AA11147-3A78-4540-A3F3-930E0B122EAE}"/>
                  </a:ext>
                </a:extLst>
              </p:cNvPr>
              <p:cNvCxnSpPr>
                <a:cxnSpLocks/>
                <a:stCxn id="11" idx="0"/>
                <a:endCxn id="16" idx="4"/>
              </p:cNvCxnSpPr>
              <p:nvPr/>
            </p:nvCxnSpPr>
            <p:spPr>
              <a:xfrm>
                <a:off x="9762744" y="6056894"/>
                <a:ext cx="1216152" cy="12679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C0428F8-1FBE-4430-A60E-3D5972605504}"/>
                  </a:ext>
                </a:extLst>
              </p:cNvPr>
              <p:cNvCxnSpPr>
                <a:cxnSpLocks/>
                <a:stCxn id="16" idx="4"/>
                <a:endCxn id="12" idx="0"/>
              </p:cNvCxnSpPr>
              <p:nvPr/>
            </p:nvCxnSpPr>
            <p:spPr>
              <a:xfrm flipH="1" flipV="1">
                <a:off x="9762744" y="6876806"/>
                <a:ext cx="1216152" cy="448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CFA5D78-1235-466E-BE7F-D40B2078944B}"/>
                  </a:ext>
                </a:extLst>
              </p:cNvPr>
              <p:cNvCxnSpPr>
                <a:cxnSpLocks/>
                <a:stCxn id="14" idx="4"/>
                <a:endCxn id="13" idx="0"/>
              </p:cNvCxnSpPr>
              <p:nvPr/>
            </p:nvCxnSpPr>
            <p:spPr>
              <a:xfrm flipH="1">
                <a:off x="9762744" y="5685038"/>
                <a:ext cx="1216152" cy="20116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5A89745-F202-4CC1-B664-156539A41CD0}"/>
                  </a:ext>
                </a:extLst>
              </p:cNvPr>
              <p:cNvCxnSpPr>
                <a:cxnSpLocks/>
                <a:stCxn id="15" idx="4"/>
                <a:endCxn id="13" idx="0"/>
              </p:cNvCxnSpPr>
              <p:nvPr/>
            </p:nvCxnSpPr>
            <p:spPr>
              <a:xfrm flipH="1">
                <a:off x="9762744" y="6504950"/>
                <a:ext cx="1216152" cy="11917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BD01AA8-9FA6-4A5A-BA73-FC9D680D65C9}"/>
                  </a:ext>
                </a:extLst>
              </p:cNvPr>
              <p:cNvCxnSpPr>
                <a:cxnSpLocks/>
                <a:stCxn id="16" idx="4"/>
                <a:endCxn id="13" idx="0"/>
              </p:cNvCxnSpPr>
              <p:nvPr/>
            </p:nvCxnSpPr>
            <p:spPr>
              <a:xfrm flipH="1">
                <a:off x="9762744" y="7324862"/>
                <a:ext cx="1216152" cy="3718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61C9FF7-402D-4666-85D5-0DC45E138BA7}"/>
                  </a:ext>
                </a:extLst>
              </p:cNvPr>
              <p:cNvSpPr/>
              <p:nvPr/>
            </p:nvSpPr>
            <p:spPr>
              <a:xfrm rot="5400000">
                <a:off x="7376160" y="5391478"/>
                <a:ext cx="585216" cy="585216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5347DB8-B05B-4DE2-A4A1-6B43D1FB5570}"/>
                  </a:ext>
                </a:extLst>
              </p:cNvPr>
              <p:cNvSpPr/>
              <p:nvPr/>
            </p:nvSpPr>
            <p:spPr>
              <a:xfrm rot="5400000">
                <a:off x="7376160" y="6211390"/>
                <a:ext cx="585216" cy="585216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B0AFA66-BB3E-427D-B76A-61ADEB586FB7}"/>
                  </a:ext>
                </a:extLst>
              </p:cNvPr>
              <p:cNvSpPr/>
              <p:nvPr/>
            </p:nvSpPr>
            <p:spPr>
              <a:xfrm rot="5400000">
                <a:off x="7376160" y="7031302"/>
                <a:ext cx="585216" cy="585216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DEBF5D6-312B-45AE-B0DF-16ABA6A6F1E1}"/>
                  </a:ext>
                </a:extLst>
              </p:cNvPr>
              <p:cNvCxnSpPr>
                <a:cxnSpLocks/>
                <a:stCxn id="29" idx="0"/>
                <a:endCxn id="10" idx="4"/>
              </p:cNvCxnSpPr>
              <p:nvPr/>
            </p:nvCxnSpPr>
            <p:spPr>
              <a:xfrm flipV="1">
                <a:off x="7961376" y="5236982"/>
                <a:ext cx="1216152" cy="4471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76336AA-B85E-4296-B3D9-C3142942DC8F}"/>
                  </a:ext>
                </a:extLst>
              </p:cNvPr>
              <p:cNvCxnSpPr>
                <a:cxnSpLocks/>
                <a:stCxn id="29" idx="0"/>
                <a:endCxn id="11" idx="4"/>
              </p:cNvCxnSpPr>
              <p:nvPr/>
            </p:nvCxnSpPr>
            <p:spPr>
              <a:xfrm>
                <a:off x="7961376" y="5684086"/>
                <a:ext cx="1216152" cy="3728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3881E74-BD89-49AB-8C8B-93DAB3EFFC1B}"/>
                  </a:ext>
                </a:extLst>
              </p:cNvPr>
              <p:cNvCxnSpPr>
                <a:cxnSpLocks/>
                <a:stCxn id="29" idx="0"/>
                <a:endCxn id="12" idx="4"/>
              </p:cNvCxnSpPr>
              <p:nvPr/>
            </p:nvCxnSpPr>
            <p:spPr>
              <a:xfrm>
                <a:off x="7961376" y="5684086"/>
                <a:ext cx="1216152" cy="11927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EEB4EED-93C3-4606-B3BD-E59B893668E9}"/>
                  </a:ext>
                </a:extLst>
              </p:cNvPr>
              <p:cNvCxnSpPr>
                <a:cxnSpLocks/>
                <a:stCxn id="30" idx="0"/>
                <a:endCxn id="10" idx="4"/>
              </p:cNvCxnSpPr>
              <p:nvPr/>
            </p:nvCxnSpPr>
            <p:spPr>
              <a:xfrm flipV="1">
                <a:off x="7961376" y="5236982"/>
                <a:ext cx="1216152" cy="12670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0AD0885-E702-474E-B01F-D2F0F8249BF1}"/>
                  </a:ext>
                </a:extLst>
              </p:cNvPr>
              <p:cNvCxnSpPr>
                <a:cxnSpLocks/>
                <a:stCxn id="30" idx="0"/>
                <a:endCxn id="11" idx="4"/>
              </p:cNvCxnSpPr>
              <p:nvPr/>
            </p:nvCxnSpPr>
            <p:spPr>
              <a:xfrm flipV="1">
                <a:off x="7961376" y="6056894"/>
                <a:ext cx="1216152" cy="4471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323BD27-7485-4F0D-93B7-D749E4E11E97}"/>
                  </a:ext>
                </a:extLst>
              </p:cNvPr>
              <p:cNvCxnSpPr>
                <a:cxnSpLocks/>
                <a:stCxn id="30" idx="0"/>
                <a:endCxn id="12" idx="4"/>
              </p:cNvCxnSpPr>
              <p:nvPr/>
            </p:nvCxnSpPr>
            <p:spPr>
              <a:xfrm>
                <a:off x="7961376" y="6503998"/>
                <a:ext cx="1216152" cy="3728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E7C083F-90C0-47C5-96DB-501F3E0D1262}"/>
                  </a:ext>
                </a:extLst>
              </p:cNvPr>
              <p:cNvCxnSpPr>
                <a:cxnSpLocks/>
                <a:stCxn id="30" idx="0"/>
                <a:endCxn id="13" idx="4"/>
              </p:cNvCxnSpPr>
              <p:nvPr/>
            </p:nvCxnSpPr>
            <p:spPr>
              <a:xfrm>
                <a:off x="7961376" y="6503998"/>
                <a:ext cx="1216152" cy="11927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EBB37ED-73FA-4166-8F19-F08E55777582}"/>
                  </a:ext>
                </a:extLst>
              </p:cNvPr>
              <p:cNvCxnSpPr>
                <a:cxnSpLocks/>
                <a:stCxn id="31" idx="0"/>
                <a:endCxn id="10" idx="4"/>
              </p:cNvCxnSpPr>
              <p:nvPr/>
            </p:nvCxnSpPr>
            <p:spPr>
              <a:xfrm flipV="1">
                <a:off x="7961376" y="5236982"/>
                <a:ext cx="1216152" cy="20869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6BBB825-DB16-4BD4-BEAF-65BFBB35F43B}"/>
                  </a:ext>
                </a:extLst>
              </p:cNvPr>
              <p:cNvCxnSpPr>
                <a:cxnSpLocks/>
                <a:stCxn id="31" idx="0"/>
                <a:endCxn id="11" idx="4"/>
              </p:cNvCxnSpPr>
              <p:nvPr/>
            </p:nvCxnSpPr>
            <p:spPr>
              <a:xfrm flipV="1">
                <a:off x="7961376" y="6056894"/>
                <a:ext cx="1216152" cy="12670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8ABC0D3-3760-4F43-8CDD-6F545CFAE888}"/>
                  </a:ext>
                </a:extLst>
              </p:cNvPr>
              <p:cNvCxnSpPr>
                <a:cxnSpLocks/>
                <a:stCxn id="31" idx="0"/>
                <a:endCxn id="12" idx="4"/>
              </p:cNvCxnSpPr>
              <p:nvPr/>
            </p:nvCxnSpPr>
            <p:spPr>
              <a:xfrm flipV="1">
                <a:off x="7961376" y="6876806"/>
                <a:ext cx="1216152" cy="4471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B3F4DE7-D10D-4F7D-8344-4570FB818ECE}"/>
                  </a:ext>
                </a:extLst>
              </p:cNvPr>
              <p:cNvCxnSpPr>
                <a:cxnSpLocks/>
                <a:stCxn id="31" idx="0"/>
                <a:endCxn id="13" idx="4"/>
              </p:cNvCxnSpPr>
              <p:nvPr/>
            </p:nvCxnSpPr>
            <p:spPr>
              <a:xfrm>
                <a:off x="7961376" y="7323910"/>
                <a:ext cx="1216152" cy="3728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DA6677D-5F9F-437E-AF43-3E4BDC4A7AB9}"/>
                  </a:ext>
                </a:extLst>
              </p:cNvPr>
              <p:cNvCxnSpPr>
                <a:cxnSpLocks/>
                <a:stCxn id="29" idx="0"/>
                <a:endCxn id="13" idx="4"/>
              </p:cNvCxnSpPr>
              <p:nvPr/>
            </p:nvCxnSpPr>
            <p:spPr>
              <a:xfrm>
                <a:off x="7961376" y="5684086"/>
                <a:ext cx="1216152" cy="20126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48" name="TextBox 2047">
              <a:extLst>
                <a:ext uri="{FF2B5EF4-FFF2-40B4-BE49-F238E27FC236}">
                  <a16:creationId xmlns:a16="http://schemas.microsoft.com/office/drawing/2014/main" id="{94368C87-F83E-41D7-B4EA-58474294D1A3}"/>
                </a:ext>
              </a:extLst>
            </p:cNvPr>
            <p:cNvSpPr txBox="1"/>
            <p:nvPr/>
          </p:nvSpPr>
          <p:spPr>
            <a:xfrm>
              <a:off x="8945481" y="4969269"/>
              <a:ext cx="30449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000" dirty="0"/>
                <a:t>Identities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000" dirty="0"/>
                <a:t>Authorship of text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000" dirty="0"/>
                <a:t>Sensitive demographics</a:t>
              </a:r>
              <a:endParaRPr lang="zh-CN" altLang="en-US" sz="2000" dirty="0"/>
            </a:p>
          </p:txBody>
        </p:sp>
        <p:sp>
          <p:nvSpPr>
            <p:cNvPr id="47" name="Rectangle: Rounded Corners 134">
              <a:extLst>
                <a:ext uri="{FF2B5EF4-FFF2-40B4-BE49-F238E27FC236}">
                  <a16:creationId xmlns:a16="http://schemas.microsoft.com/office/drawing/2014/main" id="{EA5C3A2A-84FF-ED4A-A6A3-1E7CC1B4E913}"/>
                </a:ext>
              </a:extLst>
            </p:cNvPr>
            <p:cNvSpPr/>
            <p:nvPr/>
          </p:nvSpPr>
          <p:spPr>
            <a:xfrm>
              <a:off x="8517987" y="4130313"/>
              <a:ext cx="1254159" cy="686224"/>
            </a:xfrm>
            <a:prstGeom prst="round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</a:rPr>
                <a:t>Transfer learning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846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2206-B0A3-4468-9343-9FDD3B3AA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Censoring Attributes in Representations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19FA65B-AE74-4E52-AD3C-539D84FD51F6}"/>
                  </a:ext>
                </a:extLst>
              </p:cNvPr>
              <p:cNvSpPr txBox="1"/>
              <p:nvPr/>
            </p:nvSpPr>
            <p:spPr>
              <a:xfrm>
                <a:off x="427043" y="5310651"/>
                <a:ext cx="5454650" cy="4241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</a:rPr>
                                <m:t>𝐦𝐢𝐧</m:t>
                              </m:r>
                            </m:e>
                            <m:lim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altLang="zh-CN" sz="2000" b="1" i="0" smtClean="0">
                                      <a:latin typeface="Cambria Math" panose="02040503050406030204" pitchFamily="18" charset="0"/>
                                    </a:rPr>
                                    <m:t>𝐦𝐚𝐱</m:t>
                                  </m:r>
                                </m:e>
                                <m:lim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endChr m:val="|"/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d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) −</m:t>
                              </m:r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2000" b="1" i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19FA65B-AE74-4E52-AD3C-539D84FD5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43" y="5310651"/>
                <a:ext cx="5454650" cy="424155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2A0518F5-6A72-4A6C-9058-957D0AA805CC}"/>
              </a:ext>
            </a:extLst>
          </p:cNvPr>
          <p:cNvGrpSpPr/>
          <p:nvPr/>
        </p:nvGrpSpPr>
        <p:grpSpPr>
          <a:xfrm>
            <a:off x="448027" y="2243951"/>
            <a:ext cx="4918428" cy="2693109"/>
            <a:chOff x="448027" y="2187390"/>
            <a:chExt cx="4918428" cy="2693109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8DC87C1D-2995-432A-91BF-0B65816887C6}"/>
                </a:ext>
              </a:extLst>
            </p:cNvPr>
            <p:cNvSpPr/>
            <p:nvPr/>
          </p:nvSpPr>
          <p:spPr>
            <a:xfrm>
              <a:off x="2963018" y="2728379"/>
              <a:ext cx="570247" cy="1719941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B9F362C-9471-4EB4-B9B1-2C56E04B701D}"/>
                </a:ext>
              </a:extLst>
            </p:cNvPr>
            <p:cNvGrpSpPr/>
            <p:nvPr/>
          </p:nvGrpSpPr>
          <p:grpSpPr>
            <a:xfrm>
              <a:off x="922118" y="2746603"/>
              <a:ext cx="2500749" cy="1818230"/>
              <a:chOff x="7376160" y="4944374"/>
              <a:chExt cx="4187952" cy="304495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2556B0A-C07A-4B95-B4F9-8633FF18B636}"/>
                  </a:ext>
                </a:extLst>
              </p:cNvPr>
              <p:cNvSpPr/>
              <p:nvPr/>
            </p:nvSpPr>
            <p:spPr>
              <a:xfrm rot="5400000">
                <a:off x="9177528" y="4944374"/>
                <a:ext cx="585216" cy="585216"/>
              </a:xfrm>
              <a:prstGeom prst="ellipse">
                <a:avLst/>
              </a:prstGeom>
              <a:solidFill>
                <a:srgbClr val="C0C0C0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E503FDC-05F1-4809-8E35-96EBC92AA166}"/>
                  </a:ext>
                </a:extLst>
              </p:cNvPr>
              <p:cNvSpPr/>
              <p:nvPr/>
            </p:nvSpPr>
            <p:spPr>
              <a:xfrm rot="5400000">
                <a:off x="9177528" y="5764286"/>
                <a:ext cx="585216" cy="585216"/>
              </a:xfrm>
              <a:prstGeom prst="ellipse">
                <a:avLst/>
              </a:prstGeom>
              <a:solidFill>
                <a:srgbClr val="C0C0C0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0AA0AAC-6104-481F-B956-7CBFD6E5A001}"/>
                  </a:ext>
                </a:extLst>
              </p:cNvPr>
              <p:cNvSpPr/>
              <p:nvPr/>
            </p:nvSpPr>
            <p:spPr>
              <a:xfrm rot="5400000">
                <a:off x="9177528" y="6584198"/>
                <a:ext cx="585216" cy="585216"/>
              </a:xfrm>
              <a:prstGeom prst="ellipse">
                <a:avLst/>
              </a:prstGeom>
              <a:solidFill>
                <a:srgbClr val="C0C0C0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48EBDBD-AC7F-4BEE-AC1E-B031CDF319D5}"/>
                  </a:ext>
                </a:extLst>
              </p:cNvPr>
              <p:cNvSpPr/>
              <p:nvPr/>
            </p:nvSpPr>
            <p:spPr>
              <a:xfrm rot="5400000">
                <a:off x="9177528" y="7404110"/>
                <a:ext cx="585216" cy="585216"/>
              </a:xfrm>
              <a:prstGeom prst="ellipse">
                <a:avLst/>
              </a:prstGeom>
              <a:solidFill>
                <a:srgbClr val="C0C0C0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25615F5-E69D-4B91-926A-79D843EF3A2A}"/>
                  </a:ext>
                </a:extLst>
              </p:cNvPr>
              <p:cNvSpPr/>
              <p:nvPr/>
            </p:nvSpPr>
            <p:spPr>
              <a:xfrm rot="5400000">
                <a:off x="10978896" y="5392430"/>
                <a:ext cx="585216" cy="585216"/>
              </a:xfrm>
              <a:prstGeom prst="ellipse">
                <a:avLst/>
              </a:prstGeom>
              <a:solidFill>
                <a:srgbClr val="FFCCFF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7E9849A-D165-4AF0-BE49-85EE038A52EF}"/>
                  </a:ext>
                </a:extLst>
              </p:cNvPr>
              <p:cNvSpPr/>
              <p:nvPr/>
            </p:nvSpPr>
            <p:spPr>
              <a:xfrm rot="5400000">
                <a:off x="10978896" y="6212342"/>
                <a:ext cx="585216" cy="585216"/>
              </a:xfrm>
              <a:prstGeom prst="ellipse">
                <a:avLst/>
              </a:prstGeom>
              <a:solidFill>
                <a:srgbClr val="FFCCFF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44E7562-A56D-42BD-9AFB-DBAAE5F7E0C1}"/>
                  </a:ext>
                </a:extLst>
              </p:cNvPr>
              <p:cNvSpPr/>
              <p:nvPr/>
            </p:nvSpPr>
            <p:spPr>
              <a:xfrm rot="5400000">
                <a:off x="10978896" y="7032254"/>
                <a:ext cx="585216" cy="585216"/>
              </a:xfrm>
              <a:prstGeom prst="ellipse">
                <a:avLst/>
              </a:prstGeom>
              <a:solidFill>
                <a:srgbClr val="FFCCFF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395E883-D094-4597-927F-453A29357C77}"/>
                  </a:ext>
                </a:extLst>
              </p:cNvPr>
              <p:cNvCxnSpPr>
                <a:cxnSpLocks/>
                <a:stCxn id="5" idx="0"/>
                <a:endCxn id="9" idx="4"/>
              </p:cNvCxnSpPr>
              <p:nvPr/>
            </p:nvCxnSpPr>
            <p:spPr>
              <a:xfrm>
                <a:off x="9762744" y="5236982"/>
                <a:ext cx="1216152" cy="448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E9E179A-D684-4183-8F62-61A29E745D7B}"/>
                  </a:ext>
                </a:extLst>
              </p:cNvPr>
              <p:cNvCxnSpPr>
                <a:cxnSpLocks/>
                <a:stCxn id="6" idx="0"/>
                <a:endCxn id="9" idx="4"/>
              </p:cNvCxnSpPr>
              <p:nvPr/>
            </p:nvCxnSpPr>
            <p:spPr>
              <a:xfrm flipV="1">
                <a:off x="9762744" y="5685038"/>
                <a:ext cx="1216152" cy="3718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64EAEBD-592B-4084-BDE3-6D80CC4429A3}"/>
                  </a:ext>
                </a:extLst>
              </p:cNvPr>
              <p:cNvCxnSpPr>
                <a:cxnSpLocks/>
                <a:stCxn id="6" idx="0"/>
                <a:endCxn id="10" idx="4"/>
              </p:cNvCxnSpPr>
              <p:nvPr/>
            </p:nvCxnSpPr>
            <p:spPr>
              <a:xfrm>
                <a:off x="9762744" y="6056894"/>
                <a:ext cx="1216152" cy="448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1396B26-5AD8-41DB-AACC-C229DDF53324}"/>
                  </a:ext>
                </a:extLst>
              </p:cNvPr>
              <p:cNvCxnSpPr>
                <a:cxnSpLocks/>
                <a:stCxn id="5" idx="0"/>
                <a:endCxn id="10" idx="4"/>
              </p:cNvCxnSpPr>
              <p:nvPr/>
            </p:nvCxnSpPr>
            <p:spPr>
              <a:xfrm>
                <a:off x="9762744" y="5236982"/>
                <a:ext cx="1216152" cy="12679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2E07055-F806-4254-95D5-1B724272E209}"/>
                  </a:ext>
                </a:extLst>
              </p:cNvPr>
              <p:cNvCxnSpPr>
                <a:cxnSpLocks/>
                <a:stCxn id="5" idx="0"/>
                <a:endCxn id="11" idx="4"/>
              </p:cNvCxnSpPr>
              <p:nvPr/>
            </p:nvCxnSpPr>
            <p:spPr>
              <a:xfrm>
                <a:off x="9762744" y="5236982"/>
                <a:ext cx="1216152" cy="20878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607A5DD-8AA6-4758-B04F-F044D512EBEC}"/>
                  </a:ext>
                </a:extLst>
              </p:cNvPr>
              <p:cNvCxnSpPr>
                <a:cxnSpLocks/>
                <a:stCxn id="9" idx="4"/>
                <a:endCxn id="7" idx="0"/>
              </p:cNvCxnSpPr>
              <p:nvPr/>
            </p:nvCxnSpPr>
            <p:spPr>
              <a:xfrm flipH="1">
                <a:off x="9762744" y="5685038"/>
                <a:ext cx="1216152" cy="11917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4C6E03D-523D-4AEC-981F-76E9F376E150}"/>
                  </a:ext>
                </a:extLst>
              </p:cNvPr>
              <p:cNvCxnSpPr>
                <a:cxnSpLocks/>
                <a:stCxn id="7" idx="0"/>
                <a:endCxn id="10" idx="4"/>
              </p:cNvCxnSpPr>
              <p:nvPr/>
            </p:nvCxnSpPr>
            <p:spPr>
              <a:xfrm flipV="1">
                <a:off x="9762744" y="6504950"/>
                <a:ext cx="1216152" cy="3718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F44A0AD-22E9-4E12-B1A4-3E1EB97F628D}"/>
                  </a:ext>
                </a:extLst>
              </p:cNvPr>
              <p:cNvCxnSpPr>
                <a:cxnSpLocks/>
                <a:stCxn id="6" idx="0"/>
                <a:endCxn id="11" idx="4"/>
              </p:cNvCxnSpPr>
              <p:nvPr/>
            </p:nvCxnSpPr>
            <p:spPr>
              <a:xfrm>
                <a:off x="9762744" y="6056894"/>
                <a:ext cx="1216152" cy="12679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C9B4220-F1EE-4517-AF41-1C96B9C05BDD}"/>
                  </a:ext>
                </a:extLst>
              </p:cNvPr>
              <p:cNvCxnSpPr>
                <a:cxnSpLocks/>
                <a:stCxn id="11" idx="4"/>
                <a:endCxn id="7" idx="0"/>
              </p:cNvCxnSpPr>
              <p:nvPr/>
            </p:nvCxnSpPr>
            <p:spPr>
              <a:xfrm flipH="1" flipV="1">
                <a:off x="9762744" y="6876806"/>
                <a:ext cx="1216152" cy="448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5AA30C2-1913-46C3-99C6-9415D170F3FF}"/>
                  </a:ext>
                </a:extLst>
              </p:cNvPr>
              <p:cNvCxnSpPr>
                <a:cxnSpLocks/>
                <a:stCxn id="9" idx="4"/>
                <a:endCxn id="8" idx="0"/>
              </p:cNvCxnSpPr>
              <p:nvPr/>
            </p:nvCxnSpPr>
            <p:spPr>
              <a:xfrm flipH="1">
                <a:off x="9762744" y="5685038"/>
                <a:ext cx="1216152" cy="20116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AA9204B-7433-421F-9B90-34DB000E981F}"/>
                  </a:ext>
                </a:extLst>
              </p:cNvPr>
              <p:cNvCxnSpPr>
                <a:cxnSpLocks/>
                <a:stCxn id="10" idx="4"/>
                <a:endCxn id="8" idx="0"/>
              </p:cNvCxnSpPr>
              <p:nvPr/>
            </p:nvCxnSpPr>
            <p:spPr>
              <a:xfrm flipH="1">
                <a:off x="9762744" y="6504950"/>
                <a:ext cx="1216152" cy="11917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7E94EC2-1EDC-4736-A74C-59A263FFCEEE}"/>
                  </a:ext>
                </a:extLst>
              </p:cNvPr>
              <p:cNvCxnSpPr>
                <a:cxnSpLocks/>
                <a:stCxn id="11" idx="4"/>
                <a:endCxn id="8" idx="0"/>
              </p:cNvCxnSpPr>
              <p:nvPr/>
            </p:nvCxnSpPr>
            <p:spPr>
              <a:xfrm flipH="1">
                <a:off x="9762744" y="7324862"/>
                <a:ext cx="1216152" cy="3718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A4971E7-8FCF-48AD-9438-405966CFC77D}"/>
                  </a:ext>
                </a:extLst>
              </p:cNvPr>
              <p:cNvSpPr/>
              <p:nvPr/>
            </p:nvSpPr>
            <p:spPr>
              <a:xfrm rot="5400000">
                <a:off x="7376160" y="5391478"/>
                <a:ext cx="585216" cy="585216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936193D-C34C-4EF8-804A-B79715E81E6A}"/>
                  </a:ext>
                </a:extLst>
              </p:cNvPr>
              <p:cNvSpPr/>
              <p:nvPr/>
            </p:nvSpPr>
            <p:spPr>
              <a:xfrm rot="5400000">
                <a:off x="7376160" y="6211390"/>
                <a:ext cx="585216" cy="585216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975DCA5-F562-42A5-ACAE-80D7FF03AB05}"/>
                  </a:ext>
                </a:extLst>
              </p:cNvPr>
              <p:cNvSpPr/>
              <p:nvPr/>
            </p:nvSpPr>
            <p:spPr>
              <a:xfrm rot="5400000">
                <a:off x="7376160" y="7031302"/>
                <a:ext cx="585216" cy="585216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516F063-0817-41BD-9623-E2A1F6799F82}"/>
                  </a:ext>
                </a:extLst>
              </p:cNvPr>
              <p:cNvCxnSpPr>
                <a:cxnSpLocks/>
                <a:stCxn id="24" idx="0"/>
                <a:endCxn id="5" idx="4"/>
              </p:cNvCxnSpPr>
              <p:nvPr/>
            </p:nvCxnSpPr>
            <p:spPr>
              <a:xfrm flipV="1">
                <a:off x="7961376" y="5236982"/>
                <a:ext cx="1216152" cy="4471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064AD90-B8DF-4C91-BBC0-AEAF7A41F1DF}"/>
                  </a:ext>
                </a:extLst>
              </p:cNvPr>
              <p:cNvCxnSpPr>
                <a:cxnSpLocks/>
                <a:stCxn id="24" idx="0"/>
                <a:endCxn id="6" idx="4"/>
              </p:cNvCxnSpPr>
              <p:nvPr/>
            </p:nvCxnSpPr>
            <p:spPr>
              <a:xfrm>
                <a:off x="7961376" y="5684086"/>
                <a:ext cx="1216152" cy="3728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E04B0FA-C4B0-48AF-9298-53C5197FBE66}"/>
                  </a:ext>
                </a:extLst>
              </p:cNvPr>
              <p:cNvCxnSpPr>
                <a:cxnSpLocks/>
                <a:stCxn id="24" idx="0"/>
                <a:endCxn id="7" idx="4"/>
              </p:cNvCxnSpPr>
              <p:nvPr/>
            </p:nvCxnSpPr>
            <p:spPr>
              <a:xfrm>
                <a:off x="7961376" y="5684086"/>
                <a:ext cx="1216152" cy="11927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E85C168-9A01-4769-8B7A-782BE4FBD79E}"/>
                  </a:ext>
                </a:extLst>
              </p:cNvPr>
              <p:cNvCxnSpPr>
                <a:cxnSpLocks/>
                <a:stCxn id="25" idx="0"/>
                <a:endCxn id="5" idx="4"/>
              </p:cNvCxnSpPr>
              <p:nvPr/>
            </p:nvCxnSpPr>
            <p:spPr>
              <a:xfrm flipV="1">
                <a:off x="7961376" y="5236982"/>
                <a:ext cx="1216152" cy="12670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1A0D2FB-173F-41A0-93E0-0341C7DDAC03}"/>
                  </a:ext>
                </a:extLst>
              </p:cNvPr>
              <p:cNvCxnSpPr>
                <a:cxnSpLocks/>
                <a:stCxn id="25" idx="0"/>
                <a:endCxn id="6" idx="4"/>
              </p:cNvCxnSpPr>
              <p:nvPr/>
            </p:nvCxnSpPr>
            <p:spPr>
              <a:xfrm flipV="1">
                <a:off x="7961376" y="6056894"/>
                <a:ext cx="1216152" cy="4471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E88189A-C4A9-404E-9ADC-A902699C41E5}"/>
                  </a:ext>
                </a:extLst>
              </p:cNvPr>
              <p:cNvCxnSpPr>
                <a:cxnSpLocks/>
                <a:stCxn id="25" idx="0"/>
                <a:endCxn id="7" idx="4"/>
              </p:cNvCxnSpPr>
              <p:nvPr/>
            </p:nvCxnSpPr>
            <p:spPr>
              <a:xfrm>
                <a:off x="7961376" y="6503998"/>
                <a:ext cx="1216152" cy="3728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64E2337-1479-4976-A27A-3A765F525945}"/>
                  </a:ext>
                </a:extLst>
              </p:cNvPr>
              <p:cNvCxnSpPr>
                <a:cxnSpLocks/>
                <a:stCxn id="25" idx="0"/>
                <a:endCxn id="8" idx="4"/>
              </p:cNvCxnSpPr>
              <p:nvPr/>
            </p:nvCxnSpPr>
            <p:spPr>
              <a:xfrm>
                <a:off x="7961376" y="6503998"/>
                <a:ext cx="1216152" cy="11927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3E4DBE3-F692-4278-B537-228BB2F8C3FB}"/>
                  </a:ext>
                </a:extLst>
              </p:cNvPr>
              <p:cNvCxnSpPr>
                <a:cxnSpLocks/>
                <a:stCxn id="26" idx="0"/>
                <a:endCxn id="5" idx="4"/>
              </p:cNvCxnSpPr>
              <p:nvPr/>
            </p:nvCxnSpPr>
            <p:spPr>
              <a:xfrm flipV="1">
                <a:off x="7961376" y="5236982"/>
                <a:ext cx="1216152" cy="20869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7DA4781-0792-4946-B91E-16B2D4FC93A8}"/>
                  </a:ext>
                </a:extLst>
              </p:cNvPr>
              <p:cNvCxnSpPr>
                <a:cxnSpLocks/>
                <a:stCxn id="26" idx="0"/>
                <a:endCxn id="6" idx="4"/>
              </p:cNvCxnSpPr>
              <p:nvPr/>
            </p:nvCxnSpPr>
            <p:spPr>
              <a:xfrm flipV="1">
                <a:off x="7961376" y="6056894"/>
                <a:ext cx="1216152" cy="12670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A76BC83-4B2F-46FF-AED7-7F770C339144}"/>
                  </a:ext>
                </a:extLst>
              </p:cNvPr>
              <p:cNvCxnSpPr>
                <a:cxnSpLocks/>
                <a:stCxn id="26" idx="0"/>
                <a:endCxn id="7" idx="4"/>
              </p:cNvCxnSpPr>
              <p:nvPr/>
            </p:nvCxnSpPr>
            <p:spPr>
              <a:xfrm flipV="1">
                <a:off x="7961376" y="6876806"/>
                <a:ext cx="1216152" cy="4471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B4DB1C5-3C0D-40C7-A622-511EF2AA83CE}"/>
                  </a:ext>
                </a:extLst>
              </p:cNvPr>
              <p:cNvCxnSpPr>
                <a:cxnSpLocks/>
                <a:stCxn id="26" idx="0"/>
                <a:endCxn id="8" idx="4"/>
              </p:cNvCxnSpPr>
              <p:nvPr/>
            </p:nvCxnSpPr>
            <p:spPr>
              <a:xfrm>
                <a:off x="7961376" y="7323910"/>
                <a:ext cx="1216152" cy="3728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EC925EF-80DA-40DC-BDD9-90ED025962C4}"/>
                  </a:ext>
                </a:extLst>
              </p:cNvPr>
              <p:cNvCxnSpPr>
                <a:cxnSpLocks/>
                <a:stCxn id="24" idx="0"/>
                <a:endCxn id="8" idx="4"/>
              </p:cNvCxnSpPr>
              <p:nvPr/>
            </p:nvCxnSpPr>
            <p:spPr>
              <a:xfrm>
                <a:off x="7961376" y="5684086"/>
                <a:ext cx="1216152" cy="20126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0ACC1FE-FAA2-4955-B73C-4410DCEF5ED8}"/>
                </a:ext>
              </a:extLst>
            </p:cNvPr>
            <p:cNvSpPr/>
            <p:nvPr/>
          </p:nvSpPr>
          <p:spPr>
            <a:xfrm rot="16200000">
              <a:off x="4065487" y="2827932"/>
              <a:ext cx="349450" cy="570250"/>
            </a:xfrm>
            <a:prstGeom prst="round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F6F8F1FD-9B86-4206-A395-406CAF232249}"/>
                </a:ext>
              </a:extLst>
            </p:cNvPr>
            <p:cNvSpPr/>
            <p:nvPr/>
          </p:nvSpPr>
          <p:spPr>
            <a:xfrm rot="16200000">
              <a:off x="4065487" y="3948519"/>
              <a:ext cx="349450" cy="570249"/>
            </a:xfrm>
            <a:prstGeom prst="roundRect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2F2144E-BF3A-4CA2-B494-7E265BEF9083}"/>
                    </a:ext>
                  </a:extLst>
                </p:cNvPr>
                <p:cNvSpPr txBox="1"/>
                <p:nvPr/>
              </p:nvSpPr>
              <p:spPr>
                <a:xfrm>
                  <a:off x="3627309" y="2453751"/>
                  <a:ext cx="16856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Adversary:</a:t>
                  </a:r>
                  <a14:m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a14:m>
                  <a:r>
                    <a:rPr lang="en-US" altLang="zh-CN" sz="2000" b="1" dirty="0"/>
                    <a:t> </a:t>
                  </a:r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2F2144E-BF3A-4CA2-B494-7E265BEF90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309" y="2453751"/>
                  <a:ext cx="1685632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2527" t="-9231" b="-2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0DEBBAA-5980-4393-AC1A-71DE305CC3F5}"/>
                    </a:ext>
                  </a:extLst>
                </p:cNvPr>
                <p:cNvSpPr txBox="1"/>
                <p:nvPr/>
              </p:nvSpPr>
              <p:spPr>
                <a:xfrm>
                  <a:off x="3436634" y="4480389"/>
                  <a:ext cx="174307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Classifier: 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a14:m>
                  <a:r>
                    <a:rPr lang="en-US" altLang="zh-CN" sz="2000" b="1" dirty="0"/>
                    <a:t> </a:t>
                  </a:r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0DEBBAA-5980-4393-AC1A-71DE305CC3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634" y="4480389"/>
                  <a:ext cx="1743075" cy="400110"/>
                </a:xfrm>
                <a:prstGeom prst="rect">
                  <a:avLst/>
                </a:prstGeom>
                <a:blipFill>
                  <a:blip r:embed="rId5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E422D0B-D7A9-40CD-A39B-828041B0B9C9}"/>
                    </a:ext>
                  </a:extLst>
                </p:cNvPr>
                <p:cNvSpPr txBox="1"/>
                <p:nvPr/>
              </p:nvSpPr>
              <p:spPr>
                <a:xfrm>
                  <a:off x="1140399" y="2187390"/>
                  <a:ext cx="206418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Encoder: 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a14:m>
                  <a:r>
                    <a:rPr lang="en-US" altLang="zh-CN" sz="2000" b="1" dirty="0"/>
                    <a:t> </a:t>
                  </a:r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E422D0B-D7A9-40CD-A39B-828041B0B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399" y="2187390"/>
                  <a:ext cx="2064187" cy="400110"/>
                </a:xfrm>
                <a:prstGeom prst="rect">
                  <a:avLst/>
                </a:prstGeom>
                <a:blipFill>
                  <a:blip r:embed="rId6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CD5EA714-4FC4-4A20-97AE-6422CFB73A70}"/>
                </a:ext>
              </a:extLst>
            </p:cNvPr>
            <p:cNvCxnSpPr>
              <a:cxnSpLocks/>
              <a:stCxn id="47" idx="3"/>
              <a:endCxn id="39" idx="0"/>
            </p:cNvCxnSpPr>
            <p:nvPr/>
          </p:nvCxnSpPr>
          <p:spPr>
            <a:xfrm flipV="1">
              <a:off x="3533265" y="3113057"/>
              <a:ext cx="421822" cy="475293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672094E1-6CE6-4C3C-A048-D497E578D34E}"/>
                </a:ext>
              </a:extLst>
            </p:cNvPr>
            <p:cNvCxnSpPr>
              <a:cxnSpLocks/>
              <a:stCxn id="47" idx="3"/>
              <a:endCxn id="40" idx="0"/>
            </p:cNvCxnSpPr>
            <p:nvPr/>
          </p:nvCxnSpPr>
          <p:spPr>
            <a:xfrm>
              <a:off x="3533265" y="3588350"/>
              <a:ext cx="421823" cy="645294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D067ACE6-75BB-4AFD-A46F-D194AB5EF110}"/>
                </a:ext>
              </a:extLst>
            </p:cNvPr>
            <p:cNvSpPr/>
            <p:nvPr/>
          </p:nvSpPr>
          <p:spPr>
            <a:xfrm>
              <a:off x="4617286" y="3020370"/>
              <a:ext cx="236220" cy="191977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673071F4-8895-4DD9-8567-C54A237A9C41}"/>
                </a:ext>
              </a:extLst>
            </p:cNvPr>
            <p:cNvSpPr/>
            <p:nvPr/>
          </p:nvSpPr>
          <p:spPr>
            <a:xfrm>
              <a:off x="4628709" y="4150242"/>
              <a:ext cx="236220" cy="191977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377F78EA-9491-4C1F-8943-68D3E0E4B993}"/>
                    </a:ext>
                  </a:extLst>
                </p:cNvPr>
                <p:cNvSpPr/>
                <p:nvPr/>
              </p:nvSpPr>
              <p:spPr>
                <a:xfrm>
                  <a:off x="448027" y="3460557"/>
                  <a:ext cx="4026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377F78EA-9491-4C1F-8943-68D3E0E4B9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027" y="3460557"/>
                  <a:ext cx="402674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781F0105-BBF8-48F0-97A7-E0710D70D6E7}"/>
                    </a:ext>
                  </a:extLst>
                </p:cNvPr>
                <p:cNvSpPr/>
                <p:nvPr/>
              </p:nvSpPr>
              <p:spPr>
                <a:xfrm>
                  <a:off x="4950340" y="2894654"/>
                  <a:ext cx="38343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781F0105-BBF8-48F0-97A7-E0710D70D6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0340" y="2894654"/>
                  <a:ext cx="383438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994E66C9-E935-4E17-BB9C-1B2AFF73B627}"/>
                    </a:ext>
                  </a:extLst>
                </p:cNvPr>
                <p:cNvSpPr/>
                <p:nvPr/>
              </p:nvSpPr>
              <p:spPr>
                <a:xfrm>
                  <a:off x="4957369" y="4088483"/>
                  <a:ext cx="40908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994E66C9-E935-4E17-BB9C-1B2AFF73B6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7369" y="4088483"/>
                  <a:ext cx="409086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0C557176-6C05-4BB2-A373-F5FB5101C1EF}"/>
                    </a:ext>
                  </a:extLst>
                </p:cNvPr>
                <p:cNvSpPr/>
                <p:nvPr/>
              </p:nvSpPr>
              <p:spPr>
                <a:xfrm>
                  <a:off x="3057061" y="2687264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𝒛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0C557176-6C05-4BB2-A373-F5FB5101C1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7061" y="2687264"/>
                  <a:ext cx="36580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6FE7065-8A29-4DCD-959D-279831757068}"/>
                  </a:ext>
                </a:extLst>
              </p:cNvPr>
              <p:cNvSpPr txBox="1"/>
              <p:nvPr/>
            </p:nvSpPr>
            <p:spPr>
              <a:xfrm>
                <a:off x="6975052" y="5309611"/>
                <a:ext cx="4171739" cy="4383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func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i="1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6FE7065-8A29-4DCD-959D-279831757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052" y="5309611"/>
                <a:ext cx="4171739" cy="438390"/>
              </a:xfrm>
              <a:prstGeom prst="rect">
                <a:avLst/>
              </a:prstGeom>
              <a:blipFill>
                <a:blip r:embed="rId11"/>
                <a:stretch>
                  <a:fillRect b="-15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9E8C2C13-2F5D-4151-8D1C-EB054BEF7720}"/>
              </a:ext>
            </a:extLst>
          </p:cNvPr>
          <p:cNvGrpSpPr/>
          <p:nvPr/>
        </p:nvGrpSpPr>
        <p:grpSpPr>
          <a:xfrm>
            <a:off x="6102140" y="2267592"/>
            <a:ext cx="5814673" cy="2837040"/>
            <a:chOff x="6102140" y="2211031"/>
            <a:chExt cx="5814673" cy="28370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B60127CC-4E6E-4742-94AF-AC76761BEEFE}"/>
                    </a:ext>
                  </a:extLst>
                </p:cNvPr>
                <p:cNvSpPr/>
                <p:nvPr/>
              </p:nvSpPr>
              <p:spPr>
                <a:xfrm>
                  <a:off x="11514139" y="3671307"/>
                  <a:ext cx="4026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B60127CC-4E6E-4742-94AF-AC76761BEE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4139" y="3671307"/>
                  <a:ext cx="402674" cy="400110"/>
                </a:xfrm>
                <a:prstGeom prst="rect">
                  <a:avLst/>
                </a:prstGeom>
                <a:blipFill>
                  <a:blip r:embed="rId12"/>
                  <a:stretch>
                    <a:fillRect t="-7692" r="-106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DA7945CC-E979-452D-B53E-18E8479DF1C9}"/>
                    </a:ext>
                  </a:extLst>
                </p:cNvPr>
                <p:cNvSpPr/>
                <p:nvPr/>
              </p:nvSpPr>
              <p:spPr>
                <a:xfrm>
                  <a:off x="6102140" y="3564072"/>
                  <a:ext cx="4026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DA7945CC-E979-452D-B53E-18E8479DF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2140" y="3564072"/>
                  <a:ext cx="402674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62E0E071-CADE-4AAF-8762-83B89C982CC2}"/>
                </a:ext>
              </a:extLst>
            </p:cNvPr>
            <p:cNvSpPr/>
            <p:nvPr/>
          </p:nvSpPr>
          <p:spPr>
            <a:xfrm>
              <a:off x="8553956" y="2782628"/>
              <a:ext cx="570247" cy="172519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E4067E9-C907-4206-A0CA-980DD99602BC}"/>
                </a:ext>
              </a:extLst>
            </p:cNvPr>
            <p:cNvGrpSpPr/>
            <p:nvPr/>
          </p:nvGrpSpPr>
          <p:grpSpPr>
            <a:xfrm>
              <a:off x="6513056" y="2846051"/>
              <a:ext cx="2500749" cy="1818230"/>
              <a:chOff x="7376160" y="4944374"/>
              <a:chExt cx="4187952" cy="3044952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335DC0B0-6A53-455C-BE73-B8A72682EE8E}"/>
                  </a:ext>
                </a:extLst>
              </p:cNvPr>
              <p:cNvSpPr/>
              <p:nvPr/>
            </p:nvSpPr>
            <p:spPr>
              <a:xfrm rot="5400000">
                <a:off x="9177528" y="4944374"/>
                <a:ext cx="585216" cy="585216"/>
              </a:xfrm>
              <a:prstGeom prst="ellipse">
                <a:avLst/>
              </a:prstGeom>
              <a:solidFill>
                <a:srgbClr val="C0C0C0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FF127C64-FB56-436B-B3B4-A69811186BB7}"/>
                  </a:ext>
                </a:extLst>
              </p:cNvPr>
              <p:cNvSpPr/>
              <p:nvPr/>
            </p:nvSpPr>
            <p:spPr>
              <a:xfrm rot="5400000">
                <a:off x="9177528" y="5764286"/>
                <a:ext cx="585216" cy="585216"/>
              </a:xfrm>
              <a:prstGeom prst="ellipse">
                <a:avLst/>
              </a:prstGeom>
              <a:solidFill>
                <a:srgbClr val="C0C0C0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E457008-E111-4459-8299-BA0FEAAF9F52}"/>
                  </a:ext>
                </a:extLst>
              </p:cNvPr>
              <p:cNvSpPr/>
              <p:nvPr/>
            </p:nvSpPr>
            <p:spPr>
              <a:xfrm rot="5400000">
                <a:off x="9177528" y="6584198"/>
                <a:ext cx="585216" cy="585216"/>
              </a:xfrm>
              <a:prstGeom prst="ellipse">
                <a:avLst/>
              </a:prstGeom>
              <a:solidFill>
                <a:srgbClr val="C0C0C0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CD7FBC4-B2A2-4BFF-A41D-3006AE99EE8A}"/>
                  </a:ext>
                </a:extLst>
              </p:cNvPr>
              <p:cNvSpPr/>
              <p:nvPr/>
            </p:nvSpPr>
            <p:spPr>
              <a:xfrm rot="5400000">
                <a:off x="9177528" y="7404110"/>
                <a:ext cx="585216" cy="585216"/>
              </a:xfrm>
              <a:prstGeom prst="ellipse">
                <a:avLst/>
              </a:prstGeom>
              <a:solidFill>
                <a:srgbClr val="C0C0C0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58E6F8B-CCCE-48AD-BBCE-3EA83B949AE0}"/>
                  </a:ext>
                </a:extLst>
              </p:cNvPr>
              <p:cNvSpPr/>
              <p:nvPr/>
            </p:nvSpPr>
            <p:spPr>
              <a:xfrm rot="5400000">
                <a:off x="10978896" y="5392430"/>
                <a:ext cx="585216" cy="585216"/>
              </a:xfrm>
              <a:prstGeom prst="ellipse">
                <a:avLst/>
              </a:prstGeom>
              <a:solidFill>
                <a:srgbClr val="FFCCFF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55B6A84-E7C8-4B93-A9E5-3050E948E534}"/>
                  </a:ext>
                </a:extLst>
              </p:cNvPr>
              <p:cNvSpPr/>
              <p:nvPr/>
            </p:nvSpPr>
            <p:spPr>
              <a:xfrm rot="5400000">
                <a:off x="10978896" y="6212342"/>
                <a:ext cx="585216" cy="585216"/>
              </a:xfrm>
              <a:prstGeom prst="ellipse">
                <a:avLst/>
              </a:prstGeom>
              <a:solidFill>
                <a:srgbClr val="FFCCFF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27B477D8-189A-45D1-AB45-A1D04D061308}"/>
                  </a:ext>
                </a:extLst>
              </p:cNvPr>
              <p:cNvSpPr/>
              <p:nvPr/>
            </p:nvSpPr>
            <p:spPr>
              <a:xfrm rot="5400000">
                <a:off x="10978896" y="7032254"/>
                <a:ext cx="585216" cy="585216"/>
              </a:xfrm>
              <a:prstGeom prst="ellipse">
                <a:avLst/>
              </a:prstGeom>
              <a:solidFill>
                <a:srgbClr val="FFCCFF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67C914B-4EEC-4442-B4FA-E360131797C3}"/>
                  </a:ext>
                </a:extLst>
              </p:cNvPr>
              <p:cNvCxnSpPr>
                <a:cxnSpLocks/>
                <a:stCxn id="64" idx="0"/>
                <a:endCxn id="68" idx="4"/>
              </p:cNvCxnSpPr>
              <p:nvPr/>
            </p:nvCxnSpPr>
            <p:spPr>
              <a:xfrm>
                <a:off x="9762744" y="5236982"/>
                <a:ext cx="1216152" cy="448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B804351-1AC0-4260-9241-76E76678331B}"/>
                  </a:ext>
                </a:extLst>
              </p:cNvPr>
              <p:cNvCxnSpPr>
                <a:cxnSpLocks/>
                <a:stCxn id="65" idx="0"/>
                <a:endCxn id="68" idx="4"/>
              </p:cNvCxnSpPr>
              <p:nvPr/>
            </p:nvCxnSpPr>
            <p:spPr>
              <a:xfrm flipV="1">
                <a:off x="9762744" y="5685038"/>
                <a:ext cx="1216152" cy="3718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9338987-1630-49FC-BF29-D3C224FAB135}"/>
                  </a:ext>
                </a:extLst>
              </p:cNvPr>
              <p:cNvCxnSpPr>
                <a:cxnSpLocks/>
                <a:stCxn id="65" idx="0"/>
                <a:endCxn id="69" idx="4"/>
              </p:cNvCxnSpPr>
              <p:nvPr/>
            </p:nvCxnSpPr>
            <p:spPr>
              <a:xfrm>
                <a:off x="9762744" y="6056894"/>
                <a:ext cx="1216152" cy="448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9DC16F8-B61F-4665-B623-A8DF7EAF3915}"/>
                  </a:ext>
                </a:extLst>
              </p:cNvPr>
              <p:cNvCxnSpPr>
                <a:cxnSpLocks/>
                <a:stCxn id="64" idx="0"/>
                <a:endCxn id="69" idx="4"/>
              </p:cNvCxnSpPr>
              <p:nvPr/>
            </p:nvCxnSpPr>
            <p:spPr>
              <a:xfrm>
                <a:off x="9762744" y="5236982"/>
                <a:ext cx="1216152" cy="12679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60417DE-F6D4-43E5-B107-A2C5C8C2759C}"/>
                  </a:ext>
                </a:extLst>
              </p:cNvPr>
              <p:cNvCxnSpPr>
                <a:cxnSpLocks/>
                <a:stCxn id="64" idx="0"/>
                <a:endCxn id="70" idx="4"/>
              </p:cNvCxnSpPr>
              <p:nvPr/>
            </p:nvCxnSpPr>
            <p:spPr>
              <a:xfrm>
                <a:off x="9762744" y="5236982"/>
                <a:ext cx="1216152" cy="20878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0F6FE3F-2342-4D2D-B936-34AEDFD072D9}"/>
                  </a:ext>
                </a:extLst>
              </p:cNvPr>
              <p:cNvCxnSpPr>
                <a:cxnSpLocks/>
                <a:stCxn id="68" idx="4"/>
                <a:endCxn id="66" idx="0"/>
              </p:cNvCxnSpPr>
              <p:nvPr/>
            </p:nvCxnSpPr>
            <p:spPr>
              <a:xfrm flipH="1">
                <a:off x="9762744" y="5685038"/>
                <a:ext cx="1216152" cy="11917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6DF406D-E1A4-456D-92CD-C6226DFBA439}"/>
                  </a:ext>
                </a:extLst>
              </p:cNvPr>
              <p:cNvCxnSpPr>
                <a:cxnSpLocks/>
                <a:stCxn id="66" idx="0"/>
                <a:endCxn id="69" idx="4"/>
              </p:cNvCxnSpPr>
              <p:nvPr/>
            </p:nvCxnSpPr>
            <p:spPr>
              <a:xfrm flipV="1">
                <a:off x="9762744" y="6504950"/>
                <a:ext cx="1216152" cy="3718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C777DC1-D539-4E06-A6A2-428387FD1FF6}"/>
                  </a:ext>
                </a:extLst>
              </p:cNvPr>
              <p:cNvCxnSpPr>
                <a:cxnSpLocks/>
                <a:stCxn id="65" idx="0"/>
                <a:endCxn id="70" idx="4"/>
              </p:cNvCxnSpPr>
              <p:nvPr/>
            </p:nvCxnSpPr>
            <p:spPr>
              <a:xfrm>
                <a:off x="9762744" y="6056894"/>
                <a:ext cx="1216152" cy="12679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634291D1-4A41-47BD-A9DA-53456B380DE4}"/>
                  </a:ext>
                </a:extLst>
              </p:cNvPr>
              <p:cNvCxnSpPr>
                <a:cxnSpLocks/>
                <a:stCxn id="70" idx="4"/>
                <a:endCxn id="66" idx="0"/>
              </p:cNvCxnSpPr>
              <p:nvPr/>
            </p:nvCxnSpPr>
            <p:spPr>
              <a:xfrm flipH="1" flipV="1">
                <a:off x="9762744" y="6876806"/>
                <a:ext cx="1216152" cy="448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0AFE0E9-1254-4067-8CE9-D27CB8789A2F}"/>
                  </a:ext>
                </a:extLst>
              </p:cNvPr>
              <p:cNvCxnSpPr>
                <a:cxnSpLocks/>
                <a:stCxn id="68" idx="4"/>
                <a:endCxn id="67" idx="0"/>
              </p:cNvCxnSpPr>
              <p:nvPr/>
            </p:nvCxnSpPr>
            <p:spPr>
              <a:xfrm flipH="1">
                <a:off x="9762744" y="5685038"/>
                <a:ext cx="1216152" cy="20116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F0C6DBF-EABA-4B0C-A911-A7F7AFCD22E1}"/>
                  </a:ext>
                </a:extLst>
              </p:cNvPr>
              <p:cNvCxnSpPr>
                <a:cxnSpLocks/>
                <a:stCxn id="69" idx="4"/>
                <a:endCxn id="67" idx="0"/>
              </p:cNvCxnSpPr>
              <p:nvPr/>
            </p:nvCxnSpPr>
            <p:spPr>
              <a:xfrm flipH="1">
                <a:off x="9762744" y="6504950"/>
                <a:ext cx="1216152" cy="11917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77FF4B90-63E4-4215-921C-39798871FF96}"/>
                  </a:ext>
                </a:extLst>
              </p:cNvPr>
              <p:cNvCxnSpPr>
                <a:cxnSpLocks/>
                <a:stCxn id="70" idx="4"/>
                <a:endCxn id="67" idx="0"/>
              </p:cNvCxnSpPr>
              <p:nvPr/>
            </p:nvCxnSpPr>
            <p:spPr>
              <a:xfrm flipH="1">
                <a:off x="9762744" y="7324862"/>
                <a:ext cx="1216152" cy="3718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DAF61D1D-701F-4B69-A1B8-FFF6D6D8344B}"/>
                  </a:ext>
                </a:extLst>
              </p:cNvPr>
              <p:cNvSpPr/>
              <p:nvPr/>
            </p:nvSpPr>
            <p:spPr>
              <a:xfrm rot="5400000">
                <a:off x="7376160" y="5391478"/>
                <a:ext cx="585216" cy="585216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2F11FF7D-6D88-4EAA-BF69-22DD15A0332E}"/>
                  </a:ext>
                </a:extLst>
              </p:cNvPr>
              <p:cNvSpPr/>
              <p:nvPr/>
            </p:nvSpPr>
            <p:spPr>
              <a:xfrm rot="5400000">
                <a:off x="7376160" y="6211390"/>
                <a:ext cx="585216" cy="585216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39128C3B-A231-48B6-A33D-C594A73DD0DD}"/>
                  </a:ext>
                </a:extLst>
              </p:cNvPr>
              <p:cNvSpPr/>
              <p:nvPr/>
            </p:nvSpPr>
            <p:spPr>
              <a:xfrm rot="5400000">
                <a:off x="7376160" y="7031302"/>
                <a:ext cx="585216" cy="585216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DEF7241-A68D-49B9-A0A6-F82554F99F65}"/>
                  </a:ext>
                </a:extLst>
              </p:cNvPr>
              <p:cNvCxnSpPr>
                <a:cxnSpLocks/>
                <a:stCxn id="83" idx="0"/>
                <a:endCxn id="64" idx="4"/>
              </p:cNvCxnSpPr>
              <p:nvPr/>
            </p:nvCxnSpPr>
            <p:spPr>
              <a:xfrm flipV="1">
                <a:off x="7961376" y="5236982"/>
                <a:ext cx="1216152" cy="4471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0B9025F-52D3-4FFE-91F6-1D732199C48F}"/>
                  </a:ext>
                </a:extLst>
              </p:cNvPr>
              <p:cNvCxnSpPr>
                <a:cxnSpLocks/>
                <a:stCxn id="83" idx="0"/>
                <a:endCxn id="65" idx="4"/>
              </p:cNvCxnSpPr>
              <p:nvPr/>
            </p:nvCxnSpPr>
            <p:spPr>
              <a:xfrm>
                <a:off x="7961376" y="5684086"/>
                <a:ext cx="1216152" cy="3728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77A7D4CF-CC0F-4BD4-AB8B-01652B81D650}"/>
                  </a:ext>
                </a:extLst>
              </p:cNvPr>
              <p:cNvCxnSpPr>
                <a:cxnSpLocks/>
                <a:stCxn id="83" idx="0"/>
                <a:endCxn id="66" idx="4"/>
              </p:cNvCxnSpPr>
              <p:nvPr/>
            </p:nvCxnSpPr>
            <p:spPr>
              <a:xfrm>
                <a:off x="7961376" y="5684086"/>
                <a:ext cx="1216152" cy="11927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0339C3C-CA93-42A1-877D-7D927AC0DDF3}"/>
                  </a:ext>
                </a:extLst>
              </p:cNvPr>
              <p:cNvCxnSpPr>
                <a:cxnSpLocks/>
                <a:stCxn id="84" idx="0"/>
                <a:endCxn id="64" idx="4"/>
              </p:cNvCxnSpPr>
              <p:nvPr/>
            </p:nvCxnSpPr>
            <p:spPr>
              <a:xfrm flipV="1">
                <a:off x="7961376" y="5236982"/>
                <a:ext cx="1216152" cy="12670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F42330A-F5DA-469F-A2C8-FA84F3DAF1F2}"/>
                  </a:ext>
                </a:extLst>
              </p:cNvPr>
              <p:cNvCxnSpPr>
                <a:cxnSpLocks/>
                <a:stCxn id="84" idx="0"/>
                <a:endCxn id="65" idx="4"/>
              </p:cNvCxnSpPr>
              <p:nvPr/>
            </p:nvCxnSpPr>
            <p:spPr>
              <a:xfrm flipV="1">
                <a:off x="7961376" y="6056894"/>
                <a:ext cx="1216152" cy="4471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7DBE0C7-2CCD-4B85-BDA7-DBD82F2FDD1B}"/>
                  </a:ext>
                </a:extLst>
              </p:cNvPr>
              <p:cNvCxnSpPr>
                <a:cxnSpLocks/>
                <a:stCxn id="84" idx="0"/>
                <a:endCxn id="66" idx="4"/>
              </p:cNvCxnSpPr>
              <p:nvPr/>
            </p:nvCxnSpPr>
            <p:spPr>
              <a:xfrm>
                <a:off x="7961376" y="6503998"/>
                <a:ext cx="1216152" cy="3728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55607ADC-4BD2-458A-BA84-8FAA363935A6}"/>
                  </a:ext>
                </a:extLst>
              </p:cNvPr>
              <p:cNvCxnSpPr>
                <a:cxnSpLocks/>
                <a:stCxn id="84" idx="0"/>
                <a:endCxn id="67" idx="4"/>
              </p:cNvCxnSpPr>
              <p:nvPr/>
            </p:nvCxnSpPr>
            <p:spPr>
              <a:xfrm>
                <a:off x="7961376" y="6503998"/>
                <a:ext cx="1216152" cy="11927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D12B37C-B7EE-4E90-A490-B7AB9FF8A79F}"/>
                  </a:ext>
                </a:extLst>
              </p:cNvPr>
              <p:cNvCxnSpPr>
                <a:cxnSpLocks/>
                <a:stCxn id="85" idx="0"/>
                <a:endCxn id="64" idx="4"/>
              </p:cNvCxnSpPr>
              <p:nvPr/>
            </p:nvCxnSpPr>
            <p:spPr>
              <a:xfrm flipV="1">
                <a:off x="7961376" y="5236982"/>
                <a:ext cx="1216152" cy="20869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D1CD6A74-5EA6-479D-835D-5DD9F9A2CF49}"/>
                  </a:ext>
                </a:extLst>
              </p:cNvPr>
              <p:cNvCxnSpPr>
                <a:cxnSpLocks/>
                <a:stCxn id="85" idx="0"/>
                <a:endCxn id="65" idx="4"/>
              </p:cNvCxnSpPr>
              <p:nvPr/>
            </p:nvCxnSpPr>
            <p:spPr>
              <a:xfrm flipV="1">
                <a:off x="7961376" y="6056894"/>
                <a:ext cx="1216152" cy="12670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AEE6F81B-924A-4633-AE2F-90A4F5B8DB68}"/>
                  </a:ext>
                </a:extLst>
              </p:cNvPr>
              <p:cNvCxnSpPr>
                <a:cxnSpLocks/>
                <a:stCxn id="85" idx="0"/>
                <a:endCxn id="66" idx="4"/>
              </p:cNvCxnSpPr>
              <p:nvPr/>
            </p:nvCxnSpPr>
            <p:spPr>
              <a:xfrm flipV="1">
                <a:off x="7961376" y="6876806"/>
                <a:ext cx="1216152" cy="4471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4DDCDD94-C28F-48A5-9080-CD7DD290FE18}"/>
                  </a:ext>
                </a:extLst>
              </p:cNvPr>
              <p:cNvCxnSpPr>
                <a:cxnSpLocks/>
                <a:stCxn id="85" idx="0"/>
                <a:endCxn id="67" idx="4"/>
              </p:cNvCxnSpPr>
              <p:nvPr/>
            </p:nvCxnSpPr>
            <p:spPr>
              <a:xfrm>
                <a:off x="7961376" y="7323910"/>
                <a:ext cx="1216152" cy="3728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42D4D280-8BBF-47C2-9089-A30DF2133014}"/>
                  </a:ext>
                </a:extLst>
              </p:cNvPr>
              <p:cNvCxnSpPr>
                <a:cxnSpLocks/>
                <a:stCxn id="83" idx="0"/>
                <a:endCxn id="67" idx="4"/>
              </p:cNvCxnSpPr>
              <p:nvPr/>
            </p:nvCxnSpPr>
            <p:spPr>
              <a:xfrm>
                <a:off x="7961376" y="5684086"/>
                <a:ext cx="1216152" cy="20126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997EDCC9-D018-4AC6-A4CD-8601EDDE42F8}"/>
                </a:ext>
              </a:extLst>
            </p:cNvPr>
            <p:cNvSpPr/>
            <p:nvPr/>
          </p:nvSpPr>
          <p:spPr>
            <a:xfrm rot="5400000">
              <a:off x="8672802" y="4664726"/>
              <a:ext cx="349450" cy="34945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5062EE1D-4C0F-4380-90FF-3C277B74FFCD}"/>
                    </a:ext>
                  </a:extLst>
                </p:cNvPr>
                <p:cNvSpPr txBox="1"/>
                <p:nvPr/>
              </p:nvSpPr>
              <p:spPr>
                <a:xfrm>
                  <a:off x="6731337" y="2269139"/>
                  <a:ext cx="206418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Encoder: 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sz="2000" b="1" dirty="0"/>
                    <a:t> </a:t>
                  </a:r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5062EE1D-4C0F-4380-90FF-3C277B74FF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1337" y="2269139"/>
                  <a:ext cx="2064187" cy="400110"/>
                </a:xfrm>
                <a:prstGeom prst="rect">
                  <a:avLst/>
                </a:prstGeom>
                <a:blipFill>
                  <a:blip r:embed="rId14"/>
                  <a:stretch>
                    <a:fillRect l="-590" t="-9231" b="-2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Flowchart: Manual Operation 120">
              <a:extLst>
                <a:ext uri="{FF2B5EF4-FFF2-40B4-BE49-F238E27FC236}">
                  <a16:creationId xmlns:a16="http://schemas.microsoft.com/office/drawing/2014/main" id="{8DA6AC7F-37E2-400A-B53A-F092839D1294}"/>
                </a:ext>
              </a:extLst>
            </p:cNvPr>
            <p:cNvSpPr/>
            <p:nvPr/>
          </p:nvSpPr>
          <p:spPr>
            <a:xfrm rot="5400000" flipH="1">
              <a:off x="9651511" y="3534966"/>
              <a:ext cx="1090600" cy="634573"/>
            </a:xfrm>
            <a:prstGeom prst="flowChartManualOperation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1EF41B8-248D-4145-8A9E-A8466C23FEA8}"/>
                </a:ext>
              </a:extLst>
            </p:cNvPr>
            <p:cNvSpPr/>
            <p:nvPr/>
          </p:nvSpPr>
          <p:spPr>
            <a:xfrm rot="5400000">
              <a:off x="11064441" y="3191655"/>
              <a:ext cx="349450" cy="34945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C5F29953-9B96-4A76-A4FE-DACCB0B8FEA8}"/>
                </a:ext>
              </a:extLst>
            </p:cNvPr>
            <p:cNvSpPr/>
            <p:nvPr/>
          </p:nvSpPr>
          <p:spPr>
            <a:xfrm rot="5400000">
              <a:off x="11064441" y="3681248"/>
              <a:ext cx="349450" cy="34945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CB1C6DDE-E1A6-484E-BD53-F6EFBC433484}"/>
                </a:ext>
              </a:extLst>
            </p:cNvPr>
            <p:cNvSpPr/>
            <p:nvPr/>
          </p:nvSpPr>
          <p:spPr>
            <a:xfrm rot="5400000">
              <a:off x="11064441" y="4170842"/>
              <a:ext cx="349450" cy="34945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0" name="Connector: Elbow 139">
              <a:extLst>
                <a:ext uri="{FF2B5EF4-FFF2-40B4-BE49-F238E27FC236}">
                  <a16:creationId xmlns:a16="http://schemas.microsoft.com/office/drawing/2014/main" id="{E3E4C1AE-B4E6-4BE0-B802-8B7743597B06}"/>
                </a:ext>
              </a:extLst>
            </p:cNvPr>
            <p:cNvCxnSpPr>
              <a:cxnSpLocks/>
              <a:stCxn id="100" idx="0"/>
              <a:endCxn id="121" idx="2"/>
            </p:cNvCxnSpPr>
            <p:nvPr/>
          </p:nvCxnSpPr>
          <p:spPr>
            <a:xfrm flipV="1">
              <a:off x="9022252" y="3852253"/>
              <a:ext cx="857273" cy="987198"/>
            </a:xfrm>
            <a:prstGeom prst="bentConnector3">
              <a:avLst>
                <a:gd name="adj1" fmla="val 5533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21709300-3D40-4BBB-95AC-DF1BA11A1D3A}"/>
                    </a:ext>
                  </a:extLst>
                </p:cNvPr>
                <p:cNvSpPr txBox="1"/>
                <p:nvPr/>
              </p:nvSpPr>
              <p:spPr>
                <a:xfrm>
                  <a:off x="9286917" y="2211031"/>
                  <a:ext cx="227237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Conditional </a:t>
                  </a:r>
                </a:p>
                <a:p>
                  <a:pPr algn="ctr"/>
                  <a:r>
                    <a:rPr lang="en-US" altLang="zh-CN" sz="2000" b="1" dirty="0"/>
                    <a:t>Decoder: 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sz="2000" b="1" dirty="0"/>
                    <a:t> </a:t>
                  </a:r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21709300-3D40-4BBB-95AC-DF1BA11A1D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6917" y="2211031"/>
                  <a:ext cx="2272375" cy="707886"/>
                </a:xfrm>
                <a:prstGeom prst="rect">
                  <a:avLst/>
                </a:prstGeom>
                <a:blipFill>
                  <a:blip r:embed="rId15"/>
                  <a:stretch>
                    <a:fillRect l="-1877" t="-5172" r="-268" b="-146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Arrow: Right 142">
              <a:extLst>
                <a:ext uri="{FF2B5EF4-FFF2-40B4-BE49-F238E27FC236}">
                  <a16:creationId xmlns:a16="http://schemas.microsoft.com/office/drawing/2014/main" id="{74E3DA50-BBBB-4BAC-B585-D602991EEA4E}"/>
                </a:ext>
              </a:extLst>
            </p:cNvPr>
            <p:cNvSpPr/>
            <p:nvPr/>
          </p:nvSpPr>
          <p:spPr>
            <a:xfrm>
              <a:off x="10686675" y="3772798"/>
              <a:ext cx="236220" cy="191977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196E3E46-6665-4CA2-B118-6009D435963E}"/>
                    </a:ext>
                  </a:extLst>
                </p:cNvPr>
                <p:cNvSpPr/>
                <p:nvPr/>
              </p:nvSpPr>
              <p:spPr>
                <a:xfrm>
                  <a:off x="8647999" y="2770527"/>
                  <a:ext cx="38824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𝒛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196E3E46-6665-4CA2-B118-6009D43596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7999" y="2770527"/>
                  <a:ext cx="388248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CEF02C00-50FC-446C-AB63-B4F6678CCC19}"/>
                    </a:ext>
                  </a:extLst>
                </p:cNvPr>
                <p:cNvSpPr/>
                <p:nvPr/>
              </p:nvSpPr>
              <p:spPr>
                <a:xfrm>
                  <a:off x="8330607" y="4647961"/>
                  <a:ext cx="38343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CEF02C00-50FC-446C-AB63-B4F6678CCC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0607" y="4647961"/>
                  <a:ext cx="383438" cy="4001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Connector: Elbow 187">
              <a:extLst>
                <a:ext uri="{FF2B5EF4-FFF2-40B4-BE49-F238E27FC236}">
                  <a16:creationId xmlns:a16="http://schemas.microsoft.com/office/drawing/2014/main" id="{9DEC6150-EDDE-4C8F-AAC6-6C746F8F0685}"/>
                </a:ext>
              </a:extLst>
            </p:cNvPr>
            <p:cNvCxnSpPr>
              <a:cxnSpLocks/>
              <a:stCxn id="62" idx="3"/>
              <a:endCxn id="121" idx="2"/>
            </p:cNvCxnSpPr>
            <p:nvPr/>
          </p:nvCxnSpPr>
          <p:spPr>
            <a:xfrm>
              <a:off x="9124203" y="3645223"/>
              <a:ext cx="755322" cy="20703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655FBEA3-81A7-4EEA-B98D-8FC9E716AF01}"/>
              </a:ext>
            </a:extLst>
          </p:cNvPr>
          <p:cNvCxnSpPr>
            <a:cxnSpLocks/>
          </p:cNvCxnSpPr>
          <p:nvPr/>
        </p:nvCxnSpPr>
        <p:spPr>
          <a:xfrm flipH="1">
            <a:off x="5846655" y="1595401"/>
            <a:ext cx="622" cy="415260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0A83FBF9-06D2-47E1-BCA1-172BE3921D0F}"/>
              </a:ext>
            </a:extLst>
          </p:cNvPr>
          <p:cNvSpPr/>
          <p:nvPr/>
        </p:nvSpPr>
        <p:spPr>
          <a:xfrm>
            <a:off x="2172492" y="5263616"/>
            <a:ext cx="1515676" cy="43839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08FF9B60-E832-4F1D-9A62-7A320E6136FB}"/>
              </a:ext>
            </a:extLst>
          </p:cNvPr>
          <p:cNvSpPr/>
          <p:nvPr/>
        </p:nvSpPr>
        <p:spPr>
          <a:xfrm>
            <a:off x="9916752" y="5249177"/>
            <a:ext cx="1134360" cy="43839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921AC5A6-3044-40E8-BB7E-C9C5F02EC2BD}"/>
              </a:ext>
            </a:extLst>
          </p:cNvPr>
          <p:cNvSpPr/>
          <p:nvPr/>
        </p:nvSpPr>
        <p:spPr>
          <a:xfrm>
            <a:off x="1778784" y="1619841"/>
            <a:ext cx="24593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/>
              <a:t>Adversarial training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4AA24ADD-1063-42AB-988C-635A06C44EC9}"/>
              </a:ext>
            </a:extLst>
          </p:cNvPr>
          <p:cNvSpPr/>
          <p:nvPr/>
        </p:nvSpPr>
        <p:spPr>
          <a:xfrm>
            <a:off x="7689400" y="1598562"/>
            <a:ext cx="27430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/>
              <a:t>Information-theoretic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15AB6B9-C1BA-426C-AC17-5D0208C107EC}"/>
                  </a:ext>
                </a:extLst>
              </p:cNvPr>
              <p:cNvSpPr txBox="1"/>
              <p:nvPr/>
            </p:nvSpPr>
            <p:spPr>
              <a:xfrm>
                <a:off x="1482182" y="6201772"/>
                <a:ext cx="92276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is the representation,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is the sensitive attribute,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altLang="zh-CN" sz="2000" dirty="0"/>
                  <a:t> denotes mutual information 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15AB6B9-C1BA-426C-AC17-5D0208C10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182" y="6201772"/>
                <a:ext cx="9227635" cy="400110"/>
              </a:xfrm>
              <a:prstGeom prst="rect">
                <a:avLst/>
              </a:prstGeom>
              <a:blipFill>
                <a:blip r:embed="rId18"/>
                <a:stretch>
                  <a:fillRect t="-7576" r="-264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16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7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0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164" grpId="0"/>
      <p:bldP spid="196" grpId="0" animBg="1"/>
      <p:bldP spid="19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E7F0-E0DA-4536-8B4A-4EA74F89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Censoring Cannot Prevent Overlearning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F739C-E55E-4E07-BF11-F14DEB164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955"/>
            <a:ext cx="10515600" cy="274702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Need a blacklist of all sensitive attributes and corresponding labels on training data</a:t>
            </a:r>
          </a:p>
          <a:p>
            <a:pPr lvl="1"/>
            <a:r>
              <a:rPr lang="en-US" altLang="zh-CN" sz="2000" dirty="0"/>
              <a:t>We show that </a:t>
            </a:r>
            <a:r>
              <a:rPr lang="en-US" altLang="zh-CN" sz="2000" dirty="0">
                <a:solidFill>
                  <a:srgbClr val="C00000"/>
                </a:solidFill>
              </a:rPr>
              <a:t>representations can leak attributes that do not occur in training data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en-US" altLang="zh-CN" sz="2400" dirty="0"/>
              <a:t>Can only censor a single layer</a:t>
            </a:r>
          </a:p>
          <a:p>
            <a:pPr lvl="1"/>
            <a:r>
              <a:rPr lang="en-US" altLang="zh-CN" sz="2000" dirty="0"/>
              <a:t>Layers below can still reveal sensitive attributes</a:t>
            </a:r>
          </a:p>
          <a:p>
            <a:pPr lvl="1"/>
            <a:r>
              <a:rPr lang="en-US" altLang="zh-CN" sz="2000" dirty="0"/>
              <a:t>If censoring all layers, model is not learning at all</a:t>
            </a:r>
            <a:endParaRPr lang="en-US" altLang="zh-CN" sz="2400" dirty="0"/>
          </a:p>
          <a:p>
            <a:r>
              <a:rPr lang="en-US" altLang="zh-CN" sz="2400" dirty="0"/>
              <a:t>Censored representations can be </a:t>
            </a:r>
            <a:r>
              <a:rPr lang="en-US" altLang="zh-CN" sz="2400" dirty="0">
                <a:solidFill>
                  <a:srgbClr val="C00000"/>
                </a:solidFill>
              </a:rPr>
              <a:t>de-censored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CDE0792-8F18-427E-AB06-82F0F9DC2B5F}"/>
              </a:ext>
            </a:extLst>
          </p:cNvPr>
          <p:cNvGrpSpPr/>
          <p:nvPr/>
        </p:nvGrpSpPr>
        <p:grpSpPr>
          <a:xfrm>
            <a:off x="959641" y="4518797"/>
            <a:ext cx="6408340" cy="1523582"/>
            <a:chOff x="959641" y="4518797"/>
            <a:chExt cx="6408340" cy="152358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F290695-20D1-4E87-ABD4-30DDE487CB8E}"/>
                </a:ext>
              </a:extLst>
            </p:cNvPr>
            <p:cNvSpPr/>
            <p:nvPr/>
          </p:nvSpPr>
          <p:spPr>
            <a:xfrm>
              <a:off x="2264597" y="4518798"/>
              <a:ext cx="570247" cy="1523581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52D67AB-D601-4090-B942-5BFE61A793FC}"/>
                </a:ext>
              </a:extLst>
            </p:cNvPr>
            <p:cNvSpPr/>
            <p:nvPr/>
          </p:nvSpPr>
          <p:spPr>
            <a:xfrm rot="5400000">
              <a:off x="2374996" y="4627263"/>
              <a:ext cx="349450" cy="349450"/>
            </a:xfrm>
            <a:prstGeom prst="ellipse">
              <a:avLst/>
            </a:prstGeom>
            <a:solidFill>
              <a:srgbClr val="FFCCFF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CD78B25-D83B-44B7-BDB0-9AF7D43CE551}"/>
                </a:ext>
              </a:extLst>
            </p:cNvPr>
            <p:cNvSpPr/>
            <p:nvPr/>
          </p:nvSpPr>
          <p:spPr>
            <a:xfrm rot="5400000">
              <a:off x="2374996" y="5116857"/>
              <a:ext cx="349450" cy="349450"/>
            </a:xfrm>
            <a:prstGeom prst="ellipse">
              <a:avLst/>
            </a:prstGeom>
            <a:solidFill>
              <a:srgbClr val="FFCCFF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508BDC-8FED-42A7-9A39-ABFB583EAE07}"/>
                </a:ext>
              </a:extLst>
            </p:cNvPr>
            <p:cNvSpPr/>
            <p:nvPr/>
          </p:nvSpPr>
          <p:spPr>
            <a:xfrm rot="5400000">
              <a:off x="2374996" y="5606450"/>
              <a:ext cx="349450" cy="349450"/>
            </a:xfrm>
            <a:prstGeom prst="ellipse">
              <a:avLst/>
            </a:prstGeom>
            <a:solidFill>
              <a:srgbClr val="FFCCFF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C4729F-A2CE-4A40-88C4-F4F571CA3231}"/>
                    </a:ext>
                  </a:extLst>
                </p:cNvPr>
                <p:cNvSpPr/>
                <p:nvPr/>
              </p:nvSpPr>
              <p:spPr>
                <a:xfrm>
                  <a:off x="959641" y="5095922"/>
                  <a:ext cx="130657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C4729F-A2CE-4A40-88C4-F4F571CA32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641" y="5095922"/>
                  <a:ext cx="1306576" cy="400110"/>
                </a:xfrm>
                <a:prstGeom prst="rect">
                  <a:avLst/>
                </a:prstGeom>
                <a:blipFill>
                  <a:blip r:embed="rId2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8E8CC72-1DC6-49FA-BF5B-3065337911DF}"/>
                </a:ext>
              </a:extLst>
            </p:cNvPr>
            <p:cNvSpPr/>
            <p:nvPr/>
          </p:nvSpPr>
          <p:spPr>
            <a:xfrm>
              <a:off x="4816369" y="4518797"/>
              <a:ext cx="570247" cy="1523581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1168846-DFC6-44F2-AB94-F775579C1333}"/>
                </a:ext>
              </a:extLst>
            </p:cNvPr>
            <p:cNvSpPr/>
            <p:nvPr/>
          </p:nvSpPr>
          <p:spPr>
            <a:xfrm rot="5400000">
              <a:off x="4926768" y="4627262"/>
              <a:ext cx="349450" cy="3494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9430B1A-042E-40E9-AA61-4A911F530661}"/>
                </a:ext>
              </a:extLst>
            </p:cNvPr>
            <p:cNvSpPr/>
            <p:nvPr/>
          </p:nvSpPr>
          <p:spPr>
            <a:xfrm rot="5400000">
              <a:off x="4926768" y="5116856"/>
              <a:ext cx="349450" cy="3494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8768E2E-A4C1-4D69-9464-C9DE7F8221E8}"/>
                </a:ext>
              </a:extLst>
            </p:cNvPr>
            <p:cNvSpPr/>
            <p:nvPr/>
          </p:nvSpPr>
          <p:spPr>
            <a:xfrm rot="5400000">
              <a:off x="4926768" y="5606449"/>
              <a:ext cx="349450" cy="34945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C8A0359-B530-4A30-A565-B0D9CEF394A2}"/>
                </a:ext>
              </a:extLst>
            </p:cNvPr>
            <p:cNvGrpSpPr/>
            <p:nvPr/>
          </p:nvGrpSpPr>
          <p:grpSpPr>
            <a:xfrm>
              <a:off x="3189952" y="4687674"/>
              <a:ext cx="1271309" cy="1090601"/>
              <a:chOff x="3862521" y="2566787"/>
              <a:chExt cx="1271309" cy="1090601"/>
            </a:xfrm>
          </p:grpSpPr>
          <p:sp>
            <p:nvSpPr>
              <p:cNvPr id="14" name="Flowchart: Manual Operation 13">
                <a:extLst>
                  <a:ext uri="{FF2B5EF4-FFF2-40B4-BE49-F238E27FC236}">
                    <a16:creationId xmlns:a16="http://schemas.microsoft.com/office/drawing/2014/main" id="{211F45FC-ABBC-4524-B473-985E41BCBEBB}"/>
                  </a:ext>
                </a:extLst>
              </p:cNvPr>
              <p:cNvSpPr/>
              <p:nvPr/>
            </p:nvSpPr>
            <p:spPr>
              <a:xfrm rot="5400000" flipH="1">
                <a:off x="4271244" y="2794800"/>
                <a:ext cx="1090600" cy="634573"/>
              </a:xfrm>
              <a:prstGeom prst="flowChartManualOperation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" name="Flowchart: Manual Operation 14">
                <a:extLst>
                  <a:ext uri="{FF2B5EF4-FFF2-40B4-BE49-F238E27FC236}">
                    <a16:creationId xmlns:a16="http://schemas.microsoft.com/office/drawing/2014/main" id="{9AD92E6E-478D-47AC-9652-8CE0B9AA25B6}"/>
                  </a:ext>
                </a:extLst>
              </p:cNvPr>
              <p:cNvSpPr/>
              <p:nvPr/>
            </p:nvSpPr>
            <p:spPr>
              <a:xfrm rot="16200000" flipH="1">
                <a:off x="3634508" y="2794801"/>
                <a:ext cx="1090600" cy="634573"/>
              </a:xfrm>
              <a:prstGeom prst="flowChartManualOperation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zh-CN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6B2D76D-7037-4BD8-81AD-E09B899FE8A8}"/>
                    </a:ext>
                  </a:extLst>
                </p:cNvPr>
                <p:cNvSpPr/>
                <p:nvPr/>
              </p:nvSpPr>
              <p:spPr>
                <a:xfrm>
                  <a:off x="5411740" y="5087248"/>
                  <a:ext cx="195624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2000" b="1" i="0" smtClean="0">
                                <a:latin typeface="Cambria Math" panose="02040503050406030204" pitchFamily="18" charset="0"/>
                              </a:rPr>
                              <m:t>𝐚𝐮𝐱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zh-CN" sz="2000" b="1" i="0" smtClean="0">
                                <a:latin typeface="Cambria Math" panose="02040503050406030204" pitchFamily="18" charset="0"/>
                              </a:rPr>
                              <m:t>𝐚𝐮𝐱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6B2D76D-7037-4BD8-81AD-E09B899FE8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1740" y="5087248"/>
                  <a:ext cx="1956241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6F259FC-3A12-4F62-8EDF-EB36E9150EA0}"/>
                    </a:ext>
                  </a:extLst>
                </p:cNvPr>
                <p:cNvSpPr/>
                <p:nvPr/>
              </p:nvSpPr>
              <p:spPr>
                <a:xfrm>
                  <a:off x="3128409" y="4874394"/>
                  <a:ext cx="1468672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De-censor </a:t>
                  </a:r>
                </a:p>
                <a:p>
                  <a:pPr algn="ctr"/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model 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a14:m>
                  <a:endParaRPr lang="zh-CN" alt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6F259FC-3A12-4F62-8EDF-EB36E9150E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8409" y="4874394"/>
                  <a:ext cx="1468672" cy="707886"/>
                </a:xfrm>
                <a:prstGeom prst="rect">
                  <a:avLst/>
                </a:prstGeom>
                <a:blipFill>
                  <a:blip r:embed="rId4"/>
                  <a:stretch>
                    <a:fillRect l="-3734" t="-5172" r="-4149" b="-146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F3678ED-B606-475C-9058-8BB4BF117610}"/>
              </a:ext>
            </a:extLst>
          </p:cNvPr>
          <p:cNvGrpSpPr/>
          <p:nvPr/>
        </p:nvGrpSpPr>
        <p:grpSpPr>
          <a:xfrm>
            <a:off x="7500421" y="4600808"/>
            <a:ext cx="2968928" cy="925004"/>
            <a:chOff x="7500421" y="4600808"/>
            <a:chExt cx="2968928" cy="9250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E4A6F8-B084-490D-A558-CE3788D7A5B9}"/>
                    </a:ext>
                  </a:extLst>
                </p:cNvPr>
                <p:cNvSpPr/>
                <p:nvPr/>
              </p:nvSpPr>
              <p:spPr>
                <a:xfrm>
                  <a:off x="7872163" y="4977329"/>
                  <a:ext cx="2576988" cy="5484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𝐦𝐢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 smtClean="0"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1" i="0" smtClean="0">
                                            <a:latin typeface="Cambria Math" panose="02040503050406030204" pitchFamily="18" charset="0"/>
                                          </a:rPr>
                                          <m:t>𝐚𝐮𝐱</m:t>
                                        </m:r>
                                      </m:sub>
                                    </m:sSub>
                                    <m:r>
                                      <a:rPr lang="en-US" altLang="zh-CN" sz="2000" b="1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  <m:d>
                                      <m:dPr>
                                        <m:ctrlP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E4A6F8-B084-490D-A558-CE3788D7A5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2163" y="4977329"/>
                  <a:ext cx="2576988" cy="54848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9BF46E1F-EB35-4B8A-A1B8-7B6C0D1221E8}"/>
                </a:ext>
              </a:extLst>
            </p:cNvPr>
            <p:cNvSpPr/>
            <p:nvPr/>
          </p:nvSpPr>
          <p:spPr>
            <a:xfrm>
              <a:off x="7500421" y="5189439"/>
              <a:ext cx="236220" cy="191977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0E4135E-FD51-4786-BBB3-8E833E1A6F2A}"/>
                </a:ext>
              </a:extLst>
            </p:cNvPr>
            <p:cNvSpPr/>
            <p:nvPr/>
          </p:nvSpPr>
          <p:spPr>
            <a:xfrm>
              <a:off x="7872163" y="4600808"/>
              <a:ext cx="259718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/>
                <a:t>De-censor objective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306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ED02-DE26-4E5B-995E-D3748B4C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Overlearning Is Intrinsic</a:t>
            </a:r>
            <a:endParaRPr lang="zh-CN" altLang="en-US" dirty="0"/>
          </a:p>
        </p:txBody>
      </p:sp>
      <p:pic>
        <p:nvPicPr>
          <p:cNvPr id="4" name="Picture 3" descr="A picture containing cabinet&#10;&#10;Description automatically generated">
            <a:extLst>
              <a:ext uri="{FF2B5EF4-FFF2-40B4-BE49-F238E27FC236}">
                <a16:creationId xmlns:a16="http://schemas.microsoft.com/office/drawing/2014/main" id="{E0C6B387-DFEF-46DE-9AB6-042BFBEB4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054" y="1690688"/>
            <a:ext cx="7106746" cy="232200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FEA5B5-AD40-4923-A678-65C6AE9E0981}"/>
              </a:ext>
            </a:extLst>
          </p:cNvPr>
          <p:cNvSpPr/>
          <p:nvPr/>
        </p:nvSpPr>
        <p:spPr>
          <a:xfrm>
            <a:off x="1036946" y="2110165"/>
            <a:ext cx="3042249" cy="11476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/>
              <a:t>Lower layers learn similar representations </a:t>
            </a:r>
            <a:r>
              <a:rPr lang="en-US" altLang="zh-CN" sz="2000" b="1" dirty="0"/>
              <a:t>across different tasks </a:t>
            </a:r>
            <a:endParaRPr lang="zh-CN" altLang="en-US" sz="20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44DCC7-2071-4B96-86F2-961AC2529C33}"/>
              </a:ext>
            </a:extLst>
          </p:cNvPr>
          <p:cNvSpPr/>
          <p:nvPr/>
        </p:nvSpPr>
        <p:spPr>
          <a:xfrm rot="19755549">
            <a:off x="9560379" y="3127247"/>
            <a:ext cx="813816" cy="54737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B72F03-466E-4C55-8198-18B2B3620BD4}"/>
              </a:ext>
            </a:extLst>
          </p:cNvPr>
          <p:cNvSpPr/>
          <p:nvPr/>
        </p:nvSpPr>
        <p:spPr>
          <a:xfrm rot="19755549">
            <a:off x="9560380" y="2134783"/>
            <a:ext cx="813816" cy="54737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362F0C3C-B196-4079-A8B9-2BB558F3C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633" y="4324959"/>
            <a:ext cx="7156167" cy="211344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EB4651-BF0B-4799-BEA9-D4F9E0A579B3}"/>
              </a:ext>
            </a:extLst>
          </p:cNvPr>
          <p:cNvSpPr/>
          <p:nvPr/>
        </p:nvSpPr>
        <p:spPr>
          <a:xfrm>
            <a:off x="1036947" y="4704178"/>
            <a:ext cx="3042249" cy="114761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Hypothesis: less structured data leads to more complex solution</a:t>
            </a:r>
            <a:endParaRPr lang="zh-CN" altLang="en-US" sz="20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9D5E65-BD1E-4FB2-94DB-FFB179E8BD87}"/>
              </a:ext>
            </a:extLst>
          </p:cNvPr>
          <p:cNvCxnSpPr>
            <a:cxnSpLocks/>
          </p:cNvCxnSpPr>
          <p:nvPr/>
        </p:nvCxnSpPr>
        <p:spPr>
          <a:xfrm flipH="1">
            <a:off x="1036947" y="4174029"/>
            <a:ext cx="10316853" cy="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13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ED02-DE26-4E5B-995E-D3748B4C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Overlearning Is Intrinsic</a:t>
            </a:r>
            <a:endParaRPr lang="zh-CN" altLang="en-US" dirty="0"/>
          </a:p>
        </p:txBody>
      </p:sp>
      <p:pic>
        <p:nvPicPr>
          <p:cNvPr id="4" name="Picture 3" descr="A picture containing cabinet&#10;&#10;Description automatically generated">
            <a:extLst>
              <a:ext uri="{FF2B5EF4-FFF2-40B4-BE49-F238E27FC236}">
                <a16:creationId xmlns:a16="http://schemas.microsoft.com/office/drawing/2014/main" id="{E0C6B387-DFEF-46DE-9AB6-042BFBEB4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14" y="1907390"/>
            <a:ext cx="10607369" cy="346577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FEA5B5-AD40-4923-A678-65C6AE9E0981}"/>
              </a:ext>
            </a:extLst>
          </p:cNvPr>
          <p:cNvSpPr/>
          <p:nvPr/>
        </p:nvSpPr>
        <p:spPr>
          <a:xfrm>
            <a:off x="2004765" y="5589866"/>
            <a:ext cx="8182468" cy="51457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Lower layers learn similar representations across different tasks </a:t>
            </a:r>
            <a:endParaRPr lang="zh-CN" altLang="en-US" sz="20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44DCC7-2071-4B96-86F2-961AC2529C33}"/>
              </a:ext>
            </a:extLst>
          </p:cNvPr>
          <p:cNvSpPr/>
          <p:nvPr/>
        </p:nvSpPr>
        <p:spPr>
          <a:xfrm rot="19755549">
            <a:off x="8723804" y="4151499"/>
            <a:ext cx="1182056" cy="54737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B72F03-466E-4C55-8198-18B2B3620BD4}"/>
              </a:ext>
            </a:extLst>
          </p:cNvPr>
          <p:cNvSpPr/>
          <p:nvPr/>
        </p:nvSpPr>
        <p:spPr>
          <a:xfrm rot="19755549">
            <a:off x="8722448" y="2753638"/>
            <a:ext cx="1201370" cy="54737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45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E9712-1CB3-4CDC-B1A2-020B5592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Takeaways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499A0-9692-45F9-9E05-21CABDDAE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57327" cy="4351338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Representations learned for simple tasks help infer much more complicated sensitive and uncorrelated attributes.</a:t>
            </a:r>
          </a:p>
          <a:p>
            <a:endParaRPr lang="en-US" altLang="zh-CN" dirty="0"/>
          </a:p>
          <a:p>
            <a:r>
              <a:rPr lang="en-US" altLang="zh-CN" dirty="0"/>
              <a:t>Censoring sensitive attributes is either ineffective, or completely destroys the utility of the model.</a:t>
            </a:r>
          </a:p>
          <a:p>
            <a:endParaRPr lang="en-US" altLang="zh-CN" dirty="0"/>
          </a:p>
          <a:p>
            <a:r>
              <a:rPr lang="en-US" altLang="zh-CN" dirty="0"/>
              <a:t>Overlearning might be intrinsic. This is a challenge for GDPR, which aims to control the purposes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30878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322</Words>
  <Application>Microsoft Office PowerPoint</Application>
  <PresentationFormat>Widescreen</PresentationFormat>
  <Paragraphs>66</Paragraphs>
  <Slides>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Theme</vt:lpstr>
      <vt:lpstr>Overlearning Reveals Sensitive Attributes</vt:lpstr>
      <vt:lpstr>Overlearning</vt:lpstr>
      <vt:lpstr>Overlearning Breaks Purpose Limitation</vt:lpstr>
      <vt:lpstr>Censoring Attributes in Representations</vt:lpstr>
      <vt:lpstr>Censoring Cannot Prevent Overlearning</vt:lpstr>
      <vt:lpstr>Overlearning Is Intrinsic</vt:lpstr>
      <vt:lpstr>Overlearning Is Intrinsic</vt:lpstr>
      <vt:lpstr>Takeaways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Overlearning Reveals Sensitive Attributes</dc:title>
  <dc:creator>Song Congzheng</dc:creator>
  <cp:lastModifiedBy>Song Congzheng</cp:lastModifiedBy>
  <cp:revision>138</cp:revision>
  <dcterms:created xsi:type="dcterms:W3CDTF">2020-03-31T21:22:46Z</dcterms:created>
  <dcterms:modified xsi:type="dcterms:W3CDTF">2020-04-04T18:42:17Z</dcterms:modified>
</cp:coreProperties>
</file>