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elifeyoucansave.org/common-objections-to-giving/" TargetMode="External"/><Relationship Id="rId3" Type="http://schemas.openxmlformats.org/officeDocument/2006/relationships/hyperlink" Target="https://www.thebalancesmb.com/why-donors-dont-give-2502028" TargetMode="External"/><Relationship Id="rId4" Type="http://schemas.openxmlformats.org/officeDocument/2006/relationships/hyperlink" Target="https://sylvesterknox.medium.com/reasons-people-dont-donate-to-charity-4ec8a3cbe2e9"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eddc0fff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eddc0ff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6818"/>
              </a:lnSpc>
              <a:spcBef>
                <a:spcPts val="1200"/>
              </a:spcBef>
              <a:spcAft>
                <a:spcPts val="0"/>
              </a:spcAft>
              <a:buClr>
                <a:schemeClr val="dk1"/>
              </a:buClr>
              <a:buSzPts val="1100"/>
              <a:buChar char="●"/>
            </a:pPr>
            <a:r>
              <a:rPr b="1" lang="en">
                <a:solidFill>
                  <a:schemeClr val="dk1"/>
                </a:solidFill>
              </a:rPr>
              <a:t>Building Tension</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Slide 8</a:t>
            </a:r>
            <a:r>
              <a:rPr lang="en">
                <a:solidFill>
                  <a:schemeClr val="dk1"/>
                </a:solidFill>
              </a:rPr>
              <a:t>: Use a familiar example to help them understand the potential (Analogy)</a:t>
            </a:r>
            <a:endParaRPr>
              <a:solidFill>
                <a:schemeClr val="dk1"/>
              </a:solidFill>
            </a:endParaRPr>
          </a:p>
          <a:p>
            <a:pPr indent="0" lvl="0" marL="0" rtl="0" algn="l">
              <a:lnSpc>
                <a:spcPct val="115000"/>
              </a:lnSpc>
              <a:spcBef>
                <a:spcPts val="1200"/>
              </a:spcBef>
              <a:spcAft>
                <a:spcPts val="1200"/>
              </a:spcAft>
              <a:buNone/>
            </a:pPr>
            <a:r>
              <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ddc0fff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ddc0fff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Use Case diagram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eddc0fff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eddc0fff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6818"/>
              </a:lnSpc>
              <a:spcBef>
                <a:spcPts val="1200"/>
              </a:spcBef>
              <a:spcAft>
                <a:spcPts val="0"/>
              </a:spcAft>
              <a:buClr>
                <a:schemeClr val="dk1"/>
              </a:buClr>
              <a:buSzPts val="1100"/>
              <a:buFont typeface="Arial"/>
              <a:buNone/>
            </a:pPr>
            <a:r>
              <a:rPr b="1" lang="en">
                <a:solidFill>
                  <a:schemeClr val="dk1"/>
                </a:solidFill>
              </a:rPr>
              <a:t>Making the Audience Believe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Slide 9 - 11</a:t>
            </a:r>
            <a:r>
              <a:rPr lang="en">
                <a:solidFill>
                  <a:schemeClr val="dk1"/>
                </a:solidFill>
              </a:rPr>
              <a:t>: Reveal the answer to the opportunity (Solution - design)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0025c0c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0025c0c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rPr b="1" lang="en">
                <a:solidFill>
                  <a:schemeClr val="dk1"/>
                </a:solidFill>
              </a:rPr>
              <a:t>Class diagram(left) class interaction diagram(right)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04424be0e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04424be0e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 diagram(left) and sequence diagram(right)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eddc0ff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eddc0ff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6818"/>
              </a:lnSpc>
              <a:spcBef>
                <a:spcPts val="1200"/>
              </a:spcBef>
              <a:spcAft>
                <a:spcPts val="0"/>
              </a:spcAft>
              <a:buClr>
                <a:schemeClr val="dk1"/>
              </a:buClr>
              <a:buSzPts val="1100"/>
              <a:buFont typeface="Arial"/>
              <a:buNone/>
            </a:pPr>
            <a:r>
              <a:rPr b="1" lang="en">
                <a:solidFill>
                  <a:schemeClr val="dk1"/>
                </a:solidFill>
              </a:rPr>
              <a:t>Making the Audience Believe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Slide 12</a:t>
            </a:r>
            <a:r>
              <a:rPr lang="en">
                <a:solidFill>
                  <a:schemeClr val="dk1"/>
                </a:solidFill>
              </a:rPr>
              <a:t>: Explain the motivation for customers and stakeholders to make the changes you're suggesting (Advantage)</a:t>
            </a:r>
            <a:endParaRPr>
              <a:solidFill>
                <a:schemeClr val="dk1"/>
              </a:solidFill>
            </a:endParaRPr>
          </a:p>
          <a:p>
            <a:pPr indent="0" lvl="0" marL="457200" rtl="0" algn="l">
              <a:lnSpc>
                <a:spcPct val="115000"/>
              </a:lnSpc>
              <a:spcBef>
                <a:spcPts val="1200"/>
              </a:spcBef>
              <a:spcAft>
                <a:spcPts val="1200"/>
              </a:spcAft>
              <a:buNone/>
            </a:pPr>
            <a:r>
              <a:t/>
            </a:r>
            <a:endParaRPr b="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04424be0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04424be0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6818"/>
              </a:lnSpc>
              <a:spcBef>
                <a:spcPts val="1200"/>
              </a:spcBef>
              <a:spcAft>
                <a:spcPts val="0"/>
              </a:spcAft>
              <a:buClr>
                <a:schemeClr val="dk1"/>
              </a:buClr>
              <a:buSzPts val="1100"/>
              <a:buFont typeface="Arial"/>
              <a:buNone/>
            </a:pPr>
            <a:r>
              <a:rPr b="1" lang="en">
                <a:solidFill>
                  <a:schemeClr val="dk1"/>
                </a:solidFill>
              </a:rPr>
              <a:t>Making the Audience Believe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Slide 13</a:t>
            </a:r>
            <a:r>
              <a:rPr lang="en">
                <a:solidFill>
                  <a:schemeClr val="dk1"/>
                </a:solidFill>
              </a:rPr>
              <a:t>: Communicate the solution's higher purpose and potential (Ethos – future work)</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04424be0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04424be0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6818"/>
              </a:lnSpc>
              <a:spcBef>
                <a:spcPts val="1200"/>
              </a:spcBef>
              <a:spcAft>
                <a:spcPts val="0"/>
              </a:spcAft>
              <a:buClr>
                <a:schemeClr val="dk1"/>
              </a:buClr>
              <a:buSzPts val="1100"/>
              <a:buFont typeface="Arial"/>
              <a:buNone/>
            </a:pPr>
            <a:r>
              <a:rPr b="1" lang="en">
                <a:solidFill>
                  <a:schemeClr val="dk1"/>
                </a:solidFill>
              </a:rPr>
              <a:t>Closing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Slide 14</a:t>
            </a:r>
            <a:r>
              <a:rPr lang="en">
                <a:solidFill>
                  <a:schemeClr val="dk1"/>
                </a:solidFill>
              </a:rPr>
              <a:t>: Post Implementation Review (what we did right, what we did wrong, and what we would change)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eddc0ff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eddc0ff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eddc0ff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eddc0ff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6818"/>
              </a:lnSpc>
              <a:spcBef>
                <a:spcPts val="1200"/>
              </a:spcBef>
              <a:spcAft>
                <a:spcPts val="0"/>
              </a:spcAft>
              <a:buClr>
                <a:schemeClr val="dk1"/>
              </a:buClr>
              <a:buSzPts val="1100"/>
              <a:buChar char="●"/>
            </a:pPr>
            <a:r>
              <a:rPr b="1" lang="en">
                <a:solidFill>
                  <a:schemeClr val="dk1"/>
                </a:solidFill>
              </a:rPr>
              <a:t>Creating Empathy</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Slide 1</a:t>
            </a:r>
            <a:r>
              <a:rPr lang="en">
                <a:solidFill>
                  <a:schemeClr val="dk1"/>
                </a:solidFill>
              </a:rPr>
              <a:t>: Establish the inadequacy of current clichés (Status Quo)</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04424be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04424be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6818"/>
              </a:lnSpc>
              <a:spcBef>
                <a:spcPts val="1200"/>
              </a:spcBef>
              <a:spcAft>
                <a:spcPts val="0"/>
              </a:spcAft>
              <a:buClr>
                <a:schemeClr val="dk1"/>
              </a:buClr>
              <a:buSzPts val="1100"/>
              <a:buChar char="●"/>
            </a:pPr>
            <a:r>
              <a:rPr b="1" lang="en">
                <a:solidFill>
                  <a:schemeClr val="dk1"/>
                </a:solidFill>
              </a:rPr>
              <a:t>Creating Empathy</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Slide 1</a:t>
            </a:r>
            <a:r>
              <a:rPr lang="en">
                <a:solidFill>
                  <a:schemeClr val="dk1"/>
                </a:solidFill>
              </a:rPr>
              <a:t>: Establish the inadequacy of current clichés (Status Quo)</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eddc0ff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eddc0ff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6818"/>
              </a:lnSpc>
              <a:spcBef>
                <a:spcPts val="1200"/>
              </a:spcBef>
              <a:spcAft>
                <a:spcPts val="0"/>
              </a:spcAft>
              <a:buNone/>
            </a:pPr>
            <a:r>
              <a:rPr b="1" lang="en">
                <a:solidFill>
                  <a:schemeClr val="dk1"/>
                </a:solidFill>
              </a:rPr>
              <a:t>the hours aren’t updated, no covid related guidelines available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eddc0ff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eddc0ff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Slide 3</a:t>
            </a:r>
            <a:r>
              <a:rPr lang="en">
                <a:solidFill>
                  <a:schemeClr val="dk1"/>
                </a:solidFill>
              </a:rPr>
              <a:t>: Explain how that's frustrating the target customer (Story)</a:t>
            </a:r>
            <a:endParaRPr>
              <a:solidFill>
                <a:schemeClr val="dk1"/>
              </a:solidFill>
            </a:endParaRPr>
          </a:p>
          <a:p>
            <a:pPr indent="-298450" lvl="0" marL="457200" rtl="0" algn="l">
              <a:lnSpc>
                <a:spcPct val="6818"/>
              </a:lnSpc>
              <a:spcBef>
                <a:spcPts val="0"/>
              </a:spcBef>
              <a:spcAft>
                <a:spcPts val="0"/>
              </a:spcAft>
              <a:buClr>
                <a:schemeClr val="dk1"/>
              </a:buClr>
              <a:buSzPts val="1100"/>
              <a:buChar char="●"/>
            </a:pPr>
            <a:r>
              <a:rPr b="1" lang="en">
                <a:solidFill>
                  <a:schemeClr val="dk1"/>
                </a:solidFill>
              </a:rPr>
              <a:t>Creating Empathy</a:t>
            </a:r>
            <a:endParaRPr b="1">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eddc0ff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eddc0ff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6818"/>
              </a:lnSpc>
              <a:spcBef>
                <a:spcPts val="1200"/>
              </a:spcBef>
              <a:spcAft>
                <a:spcPts val="0"/>
              </a:spcAft>
              <a:buClr>
                <a:schemeClr val="dk1"/>
              </a:buClr>
              <a:buSzPts val="1100"/>
              <a:buFont typeface="Arial"/>
              <a:buNone/>
            </a:pPr>
            <a:r>
              <a:rPr b="1" lang="en">
                <a:solidFill>
                  <a:schemeClr val="dk1"/>
                </a:solidFill>
              </a:rPr>
              <a:t>Building Tension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Slide 4</a:t>
            </a:r>
            <a:r>
              <a:rPr lang="en">
                <a:solidFill>
                  <a:schemeClr val="dk1"/>
                </a:solidFill>
              </a:rPr>
              <a:t>: Tell them something they don't know (Insight - Requirements)</a:t>
            </a:r>
            <a:endParaRPr>
              <a:solidFill>
                <a:schemeClr val="dk1"/>
              </a:solidFill>
            </a:endParaRPr>
          </a:p>
          <a:p>
            <a:pPr indent="0" lvl="0" marL="457200" rtl="0" algn="l">
              <a:lnSpc>
                <a:spcPct val="115000"/>
              </a:lnSpc>
              <a:spcBef>
                <a:spcPts val="1200"/>
              </a:spcBef>
              <a:spcAft>
                <a:spcPts val="0"/>
              </a:spcAft>
              <a:buNone/>
            </a:pPr>
            <a:r>
              <a:rPr lang="en" u="sng">
                <a:solidFill>
                  <a:schemeClr val="hlink"/>
                </a:solidFill>
                <a:hlinkClick r:id="rId2"/>
              </a:rPr>
              <a:t>https://www.thelifeyoucansave.org/common-objections-to-giving/</a:t>
            </a:r>
            <a:endParaRPr>
              <a:solidFill>
                <a:schemeClr val="dk1"/>
              </a:solidFill>
            </a:endParaRPr>
          </a:p>
          <a:p>
            <a:pPr indent="0" lvl="0" marL="457200" rtl="0" algn="l">
              <a:lnSpc>
                <a:spcPct val="115000"/>
              </a:lnSpc>
              <a:spcBef>
                <a:spcPts val="1200"/>
              </a:spcBef>
              <a:spcAft>
                <a:spcPts val="0"/>
              </a:spcAft>
              <a:buNone/>
            </a:pPr>
            <a:r>
              <a:rPr lang="en" u="sng">
                <a:solidFill>
                  <a:schemeClr val="hlink"/>
                </a:solidFill>
                <a:hlinkClick r:id="rId3"/>
              </a:rPr>
              <a:t>https://www.thebalancesmb.com/why-donors-dont-give-2502028</a:t>
            </a:r>
            <a:endParaRPr>
              <a:solidFill>
                <a:schemeClr val="dk1"/>
              </a:solidFill>
            </a:endParaRPr>
          </a:p>
          <a:p>
            <a:pPr indent="0" lvl="0" marL="457200" rtl="0" algn="l">
              <a:lnSpc>
                <a:spcPct val="115000"/>
              </a:lnSpc>
              <a:spcBef>
                <a:spcPts val="1200"/>
              </a:spcBef>
              <a:spcAft>
                <a:spcPts val="0"/>
              </a:spcAft>
              <a:buNone/>
            </a:pPr>
            <a:r>
              <a:rPr lang="en" u="sng">
                <a:solidFill>
                  <a:schemeClr val="hlink"/>
                </a:solidFill>
                <a:hlinkClick r:id="rId4"/>
              </a:rPr>
              <a:t>https://sylvesterknox.medium.com/reasons-people-dont-donate-to-charity-4ec8a3cbe2e9</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eddc0ff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eddc0ff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6818"/>
              </a:lnSpc>
              <a:spcBef>
                <a:spcPts val="1200"/>
              </a:spcBef>
              <a:spcAft>
                <a:spcPts val="0"/>
              </a:spcAft>
              <a:buClr>
                <a:schemeClr val="dk1"/>
              </a:buClr>
              <a:buSzPts val="1100"/>
              <a:buChar char="●"/>
            </a:pPr>
            <a:r>
              <a:rPr b="1" lang="en">
                <a:solidFill>
                  <a:schemeClr val="dk1"/>
                </a:solidFill>
              </a:rPr>
              <a:t>Building Tension</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Slide 5 - 7</a:t>
            </a:r>
            <a:r>
              <a:rPr lang="en">
                <a:solidFill>
                  <a:schemeClr val="dk1"/>
                </a:solidFill>
              </a:rPr>
              <a:t>: Provide a sense of how this knowledge could be used (Opportunity - Analysis)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eddc0ff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eddc0ff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6818"/>
              </a:lnSpc>
              <a:spcBef>
                <a:spcPts val="1200"/>
              </a:spcBef>
              <a:spcAft>
                <a:spcPts val="0"/>
              </a:spcAft>
              <a:buClr>
                <a:schemeClr val="dk1"/>
              </a:buClr>
              <a:buSzPts val="1100"/>
              <a:buChar char="●"/>
            </a:pPr>
            <a:r>
              <a:rPr b="1" lang="en">
                <a:solidFill>
                  <a:schemeClr val="dk1"/>
                </a:solidFill>
              </a:rPr>
              <a:t>Building Tension</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Slide 5 - 7</a:t>
            </a:r>
            <a:r>
              <a:rPr lang="en">
                <a:solidFill>
                  <a:schemeClr val="dk1"/>
                </a:solidFill>
              </a:rPr>
              <a:t>: Provide a sense of how this knowledge could be used (Opportunity - Analysis)</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eddc0ff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eddc0ff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6818"/>
              </a:lnSpc>
              <a:spcBef>
                <a:spcPts val="1200"/>
              </a:spcBef>
              <a:spcAft>
                <a:spcPts val="0"/>
              </a:spcAft>
              <a:buClr>
                <a:schemeClr val="dk1"/>
              </a:buClr>
              <a:buSzPts val="1100"/>
              <a:buChar char="●"/>
            </a:pPr>
            <a:r>
              <a:rPr b="1" lang="en">
                <a:solidFill>
                  <a:schemeClr val="dk1"/>
                </a:solidFill>
              </a:rPr>
              <a:t>Building Tension</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Slide 5 - 7</a:t>
            </a:r>
            <a:r>
              <a:rPr lang="en">
                <a:solidFill>
                  <a:schemeClr val="dk1"/>
                </a:solidFill>
              </a:rPr>
              <a:t>: Provide a sense of how this knowledge could be used (Opportunity - Analysis)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oodonyou.eco/the-problem-with-donating-your-clothes-to-char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ashingtonpost.com/lifestyle/home/how-to-make-sure-your-donated-items-arent-burdening-charities/2019/12/02/5e4f9ac8-018e-11ea-8501-2a7123a38c58_stor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Pitch’n</a:t>
            </a:r>
            <a:endParaRPr sz="6000"/>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Avik Gomes, Tanya Jain, Crystal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Analogy</a:t>
            </a:r>
            <a:endParaRPr/>
          </a:p>
        </p:txBody>
      </p:sp>
      <p:sp>
        <p:nvSpPr>
          <p:cNvPr id="116" name="Google Shape;116;p22"/>
          <p:cNvSpPr txBox="1"/>
          <p:nvPr>
            <p:ph idx="1" type="body"/>
          </p:nvPr>
        </p:nvSpPr>
        <p:spPr>
          <a:xfrm>
            <a:off x="311700" y="2003850"/>
            <a:ext cx="85206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Pitch’n is kind of like a notice board, where charities can have all their information in one place for everyone to see rather than having individual flyers spread around where people may not see them.</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22" name="Google Shape;122;p23"/>
          <p:cNvPicPr preferRelativeResize="0"/>
          <p:nvPr/>
        </p:nvPicPr>
        <p:blipFill>
          <a:blip r:embed="rId3">
            <a:alphaModFix/>
          </a:blip>
          <a:stretch>
            <a:fillRect/>
          </a:stretch>
        </p:blipFill>
        <p:spPr>
          <a:xfrm>
            <a:off x="2888700" y="342900"/>
            <a:ext cx="5943600" cy="4457700"/>
          </a:xfrm>
          <a:prstGeom prst="rect">
            <a:avLst/>
          </a:prstGeom>
          <a:noFill/>
          <a:ln>
            <a:noFill/>
          </a:ln>
        </p:spPr>
      </p:pic>
      <p:sp>
        <p:nvSpPr>
          <p:cNvPr id="123" name="Google Shape;123;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Solution-design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Display donation centers within 10 miles of the user’s location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Enable users to bookmark centers and review centers </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Connect to the Google Maps API</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Display updated and accurate information</a:t>
            </a:r>
            <a:endParaRPr>
              <a:solidFill>
                <a:schemeClr val="dk1"/>
              </a:solidFill>
            </a:endParaRPr>
          </a:p>
          <a:p>
            <a:pPr indent="0" lvl="0" marL="45720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diagrams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pic>
        <p:nvPicPr>
          <p:cNvPr id="136" name="Google Shape;136;p25"/>
          <p:cNvPicPr preferRelativeResize="0"/>
          <p:nvPr/>
        </p:nvPicPr>
        <p:blipFill>
          <a:blip r:embed="rId3">
            <a:alphaModFix/>
          </a:blip>
          <a:stretch>
            <a:fillRect/>
          </a:stretch>
        </p:blipFill>
        <p:spPr>
          <a:xfrm>
            <a:off x="191375" y="1194700"/>
            <a:ext cx="3886200" cy="2200275"/>
          </a:xfrm>
          <a:prstGeom prst="rect">
            <a:avLst/>
          </a:prstGeom>
          <a:noFill/>
          <a:ln>
            <a:noFill/>
          </a:ln>
        </p:spPr>
      </p:pic>
      <p:pic>
        <p:nvPicPr>
          <p:cNvPr id="137" name="Google Shape;137;p25"/>
          <p:cNvPicPr preferRelativeResize="0"/>
          <p:nvPr/>
        </p:nvPicPr>
        <p:blipFill>
          <a:blip r:embed="rId4">
            <a:alphaModFix/>
          </a:blip>
          <a:stretch>
            <a:fillRect/>
          </a:stretch>
        </p:blipFill>
        <p:spPr>
          <a:xfrm>
            <a:off x="4735650" y="2289250"/>
            <a:ext cx="4229325" cy="260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Behavioral models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44" name="Google Shape;144;p26"/>
          <p:cNvPicPr preferRelativeResize="0"/>
          <p:nvPr/>
        </p:nvPicPr>
        <p:blipFill>
          <a:blip r:embed="rId3">
            <a:alphaModFix/>
          </a:blip>
          <a:stretch>
            <a:fillRect/>
          </a:stretch>
        </p:blipFill>
        <p:spPr>
          <a:xfrm>
            <a:off x="311700" y="1336388"/>
            <a:ext cx="4210050" cy="3153474"/>
          </a:xfrm>
          <a:prstGeom prst="rect">
            <a:avLst/>
          </a:prstGeom>
          <a:noFill/>
          <a:ln>
            <a:noFill/>
          </a:ln>
        </p:spPr>
      </p:pic>
      <p:pic>
        <p:nvPicPr>
          <p:cNvPr id="145" name="Google Shape;145;p26"/>
          <p:cNvPicPr preferRelativeResize="0"/>
          <p:nvPr/>
        </p:nvPicPr>
        <p:blipFill>
          <a:blip r:embed="rId4">
            <a:alphaModFix/>
          </a:blip>
          <a:stretch>
            <a:fillRect/>
          </a:stretch>
        </p:blipFill>
        <p:spPr>
          <a:xfrm>
            <a:off x="4847975" y="1327213"/>
            <a:ext cx="3886200" cy="317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Pitch’n </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Reduce the amount of unusable donations</a:t>
            </a:r>
            <a:endParaRPr/>
          </a:p>
          <a:p>
            <a:pPr indent="-342900" lvl="0" marL="457200" rtl="0" algn="l">
              <a:spcBef>
                <a:spcPts val="0"/>
              </a:spcBef>
              <a:spcAft>
                <a:spcPts val="0"/>
              </a:spcAft>
              <a:buSzPts val="1800"/>
              <a:buChar char="●"/>
            </a:pPr>
            <a:r>
              <a:rPr lang="en"/>
              <a:t>Spread awareness of what should and shouldn’t be donated</a:t>
            </a:r>
            <a:endParaRPr/>
          </a:p>
          <a:p>
            <a:pPr indent="-342900" lvl="0" marL="457200" rtl="0" algn="l">
              <a:spcBef>
                <a:spcPts val="0"/>
              </a:spcBef>
              <a:spcAft>
                <a:spcPts val="0"/>
              </a:spcAft>
              <a:buSzPts val="1800"/>
              <a:buChar char="●"/>
            </a:pPr>
            <a:r>
              <a:rPr lang="en"/>
              <a:t>Improve donation rates outside of the holiday season</a:t>
            </a:r>
            <a:endParaRPr/>
          </a:p>
          <a:p>
            <a:pPr indent="-342900" lvl="0" marL="457200" rtl="0" algn="l">
              <a:spcBef>
                <a:spcPts val="0"/>
              </a:spcBef>
              <a:spcAft>
                <a:spcPts val="0"/>
              </a:spcAft>
              <a:buSzPts val="1800"/>
              <a:buChar char="●"/>
            </a:pPr>
            <a:r>
              <a:rPr lang="en"/>
              <a:t>Make charities more effective in their goals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Future Work </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Complete and implement the project in Spring 2021</a:t>
            </a:r>
            <a:endParaRPr/>
          </a:p>
          <a:p>
            <a:pPr indent="-342900" lvl="0" marL="457200" rtl="0" algn="l">
              <a:spcBef>
                <a:spcPts val="0"/>
              </a:spcBef>
              <a:spcAft>
                <a:spcPts val="0"/>
              </a:spcAft>
              <a:buSzPts val="1800"/>
              <a:buChar char="●"/>
            </a:pPr>
            <a:r>
              <a:rPr lang="en"/>
              <a:t>Implement a search function for specific items</a:t>
            </a:r>
            <a:endParaRPr/>
          </a:p>
          <a:p>
            <a:pPr indent="-342900" lvl="0" marL="457200" rtl="0" algn="l">
              <a:spcBef>
                <a:spcPts val="0"/>
              </a:spcBef>
              <a:spcAft>
                <a:spcPts val="0"/>
              </a:spcAft>
              <a:buSzPts val="1800"/>
              <a:buChar char="●"/>
            </a:pPr>
            <a:r>
              <a:rPr lang="en"/>
              <a:t>Establish a connection to charity donation pick-up services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Post Implementation Review </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 the project deadlines on time</a:t>
            </a:r>
            <a:endParaRPr/>
          </a:p>
          <a:p>
            <a:pPr indent="-342900" lvl="0" marL="457200" rtl="0" algn="l">
              <a:spcBef>
                <a:spcPts val="0"/>
              </a:spcBef>
              <a:spcAft>
                <a:spcPts val="0"/>
              </a:spcAft>
              <a:buSzPts val="1800"/>
              <a:buChar char="●"/>
            </a:pPr>
            <a:r>
              <a:rPr lang="en"/>
              <a:t>Created comprehensive documentation</a:t>
            </a:r>
            <a:endParaRPr/>
          </a:p>
          <a:p>
            <a:pPr indent="-342900" lvl="0" marL="457200" rtl="0" algn="l">
              <a:spcBef>
                <a:spcPts val="0"/>
              </a:spcBef>
              <a:spcAft>
                <a:spcPts val="0"/>
              </a:spcAft>
              <a:buSzPts val="1800"/>
              <a:buChar char="●"/>
            </a:pPr>
            <a:r>
              <a:rPr lang="en"/>
              <a:t>Split the work evenly</a:t>
            </a:r>
            <a:endParaRPr/>
          </a:p>
          <a:p>
            <a:pPr indent="0" lvl="0" marL="45720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Inconsistent formatting of the documentation</a:t>
            </a:r>
            <a:endParaRPr/>
          </a:p>
          <a:p>
            <a:pPr indent="-342900" lvl="0" marL="457200" rtl="0" algn="l">
              <a:spcBef>
                <a:spcPts val="0"/>
              </a:spcBef>
              <a:spcAft>
                <a:spcPts val="0"/>
              </a:spcAft>
              <a:buSzPts val="1800"/>
              <a:buChar char="●"/>
            </a:pPr>
            <a:r>
              <a:rPr lang="en"/>
              <a:t>Not enough diagrams for support </a:t>
            </a:r>
            <a:endParaRPr/>
          </a:p>
          <a:p>
            <a:pPr indent="-342900" lvl="0" marL="457200" rtl="0" algn="l">
              <a:spcBef>
                <a:spcPts val="0"/>
              </a:spcBef>
              <a:spcAft>
                <a:spcPts val="0"/>
              </a:spcAft>
              <a:buSzPts val="1800"/>
              <a:buChar char="●"/>
            </a:pPr>
            <a:r>
              <a:rPr lang="en"/>
              <a:t>Difficulties in scheduling work due to time zone differences</a:t>
            </a:r>
            <a:endParaRPr/>
          </a:p>
          <a:p>
            <a:pPr indent="0" lvl="0" marL="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Get clarification on documentation details earlier</a:t>
            </a:r>
            <a:endParaRPr/>
          </a:p>
          <a:p>
            <a:pPr indent="-342900" lvl="0" marL="457200" rtl="0" algn="l">
              <a:spcBef>
                <a:spcPts val="0"/>
              </a:spcBef>
              <a:spcAft>
                <a:spcPts val="0"/>
              </a:spcAft>
              <a:buSzPts val="1800"/>
              <a:buChar char="●"/>
            </a:pPr>
            <a:r>
              <a:rPr lang="en"/>
              <a:t>Seek assistance regarding analysis diagrams</a:t>
            </a:r>
            <a:endParaRPr/>
          </a:p>
          <a:p>
            <a:pPr indent="-342900" lvl="0" marL="457200" rtl="0" algn="l">
              <a:spcBef>
                <a:spcPts val="0"/>
              </a:spcBef>
              <a:spcAft>
                <a:spcPts val="0"/>
              </a:spcAft>
              <a:buSzPts val="1800"/>
              <a:buChar char="●"/>
            </a:pPr>
            <a:r>
              <a:rPr lang="en"/>
              <a:t>Establish a more concrete work schedule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360900" y="1885950"/>
            <a:ext cx="2422200" cy="109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Q&amp;A</a:t>
            </a:r>
            <a:endParaRPr sz="6000"/>
          </a:p>
        </p:txBody>
      </p:sp>
      <p:sp>
        <p:nvSpPr>
          <p:cNvPr id="169" name="Google Shape;169;p30"/>
          <p:cNvSpPr txBox="1"/>
          <p:nvPr>
            <p:ph idx="1" type="body"/>
          </p:nvPr>
        </p:nvSpPr>
        <p:spPr>
          <a:xfrm>
            <a:off x="3657000" y="2873600"/>
            <a:ext cx="1830000" cy="48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Quo </a:t>
            </a:r>
            <a:endParaRPr i="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People don’t know what to donate</a:t>
            </a:r>
            <a:endParaRPr/>
          </a:p>
          <a:p>
            <a:pPr indent="-342900" lvl="0" marL="457200" rtl="0" algn="l">
              <a:spcBef>
                <a:spcPts val="0"/>
              </a:spcBef>
              <a:spcAft>
                <a:spcPts val="0"/>
              </a:spcAft>
              <a:buSzPts val="1800"/>
              <a:buChar char="●"/>
            </a:pPr>
            <a:r>
              <a:rPr lang="en"/>
              <a:t>Donations are often not appropriate for the charity</a:t>
            </a:r>
            <a:endParaRPr/>
          </a:p>
          <a:p>
            <a:pPr indent="-342900" lvl="0" marL="457200" rtl="0" algn="l">
              <a:spcBef>
                <a:spcPts val="0"/>
              </a:spcBef>
              <a:spcAft>
                <a:spcPts val="0"/>
              </a:spcAft>
              <a:buSzPts val="1800"/>
              <a:buChar char="●"/>
            </a:pPr>
            <a:r>
              <a:rPr lang="en"/>
              <a:t>Disposing of unusable items can actually cost the charity more money</a:t>
            </a:r>
            <a:endParaRPr/>
          </a:p>
          <a:p>
            <a:pPr indent="0" lvl="0" marL="0" rtl="0" algn="l">
              <a:spcBef>
                <a:spcPts val="1600"/>
              </a:spcBef>
              <a:spcAft>
                <a:spcPts val="0"/>
              </a:spcAft>
              <a:buNone/>
            </a:pPr>
            <a:r>
              <a:rPr lang="en"/>
              <a:t>In the case of clothing donations:</a:t>
            </a:r>
            <a:endParaRPr/>
          </a:p>
          <a:p>
            <a:pPr indent="-342900" lvl="0" marL="457200" rtl="0" algn="l">
              <a:spcBef>
                <a:spcPts val="1600"/>
              </a:spcBef>
              <a:spcAft>
                <a:spcPts val="0"/>
              </a:spcAft>
              <a:buSzPts val="1800"/>
              <a:buChar char="●"/>
            </a:pPr>
            <a:r>
              <a:rPr lang="en"/>
              <a:t>Charities have issues with soiled, torn, or unusable clothes</a:t>
            </a:r>
            <a:endParaRPr/>
          </a:p>
          <a:p>
            <a:pPr indent="-342900" lvl="0" marL="457200" rtl="0" algn="l">
              <a:spcBef>
                <a:spcPts val="0"/>
              </a:spcBef>
              <a:spcAft>
                <a:spcPts val="0"/>
              </a:spcAft>
              <a:buSzPts val="1800"/>
              <a:buChar char="●"/>
            </a:pPr>
            <a:r>
              <a:rPr lang="en"/>
              <a:t>25% of clothing donations end up in landfills </a:t>
            </a:r>
            <a:r>
              <a:rPr lang="en" u="sng">
                <a:solidFill>
                  <a:schemeClr val="hlink"/>
                </a:solidFill>
                <a:hlinkClick r:id="rId3"/>
              </a:rPr>
              <a:t>(goodonyou.eco)</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050825"/>
            <a:ext cx="8520600" cy="51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Schenkelburg, president of Miriam’s Kitchen </a:t>
            </a:r>
            <a:r>
              <a:rPr i="1" lang="en" sz="1800" u="sng">
                <a:solidFill>
                  <a:schemeClr val="hlink"/>
                </a:solidFill>
                <a:hlinkClick r:id="rId3"/>
              </a:rPr>
              <a:t>From the Washington Post</a:t>
            </a:r>
            <a:endParaRPr i="1" sz="1800"/>
          </a:p>
        </p:txBody>
      </p:sp>
      <p:sp>
        <p:nvSpPr>
          <p:cNvPr id="72" name="Google Shape;72;p15"/>
          <p:cNvSpPr txBox="1"/>
          <p:nvPr>
            <p:ph idx="1" type="body"/>
          </p:nvPr>
        </p:nvSpPr>
        <p:spPr>
          <a:xfrm>
            <a:off x="311700" y="1141775"/>
            <a:ext cx="8520600" cy="272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didn’t get much that was ridiculous,” ... “The problem was getting reasonable items that weren’t appropriate for our population. The vast majority of our clients are men living outside. We have little need for suits or women’s or children’s items. Someone would clean out a closet, and we’d be inundated. We’d spend a lot of staff or volunteer time sorting through bags of donations. It stressed out staff to have to triage the stuff, and it taxed our physical space. We’d give usable items to the Salvation Army, but that’s again costing us time and resources and probably wasn’t the donor’s intent.”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Observations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reliable way of knowing what donation centers accept and don’t accept</a:t>
            </a:r>
            <a:endParaRPr/>
          </a:p>
          <a:p>
            <a:pPr indent="-342900" lvl="0" marL="457200" rtl="0" algn="l">
              <a:spcBef>
                <a:spcPts val="0"/>
              </a:spcBef>
              <a:spcAft>
                <a:spcPts val="0"/>
              </a:spcAft>
              <a:buSzPts val="1800"/>
              <a:buChar char="●"/>
            </a:pPr>
            <a:r>
              <a:rPr lang="en"/>
              <a:t>Different donation centers want different things</a:t>
            </a:r>
            <a:endParaRPr/>
          </a:p>
          <a:p>
            <a:pPr indent="-342900" lvl="0" marL="457200" rtl="0" algn="l">
              <a:spcBef>
                <a:spcPts val="0"/>
              </a:spcBef>
              <a:spcAft>
                <a:spcPts val="0"/>
              </a:spcAft>
              <a:buSzPts val="1800"/>
              <a:buChar char="●"/>
            </a:pPr>
            <a:r>
              <a:rPr lang="en"/>
              <a:t>One has to visit each charity’s website to view their donation guidelines</a:t>
            </a:r>
            <a:endParaRPr sz="1800"/>
          </a:p>
          <a:p>
            <a:pPr indent="-342900" lvl="0" marL="457200" rtl="0" algn="l">
              <a:spcBef>
                <a:spcPts val="0"/>
              </a:spcBef>
              <a:spcAft>
                <a:spcPts val="0"/>
              </a:spcAft>
              <a:buSzPts val="1800"/>
              <a:buChar char="●"/>
            </a:pPr>
            <a:r>
              <a:rPr lang="en"/>
              <a:t>Locating centers is a hassle</a:t>
            </a:r>
            <a:endParaRPr/>
          </a:p>
          <a:p>
            <a:pPr indent="-342900" lvl="0" marL="457200" rtl="0" algn="l">
              <a:spcBef>
                <a:spcPts val="0"/>
              </a:spcBef>
              <a:spcAft>
                <a:spcPts val="0"/>
              </a:spcAft>
              <a:buSzPts val="1800"/>
              <a:buChar char="●"/>
            </a:pPr>
            <a:r>
              <a:rPr lang="en"/>
              <a:t>Information</a:t>
            </a:r>
            <a:r>
              <a:rPr lang="en"/>
              <a:t> on google maps is usually </a:t>
            </a:r>
            <a:r>
              <a:rPr lang="en"/>
              <a:t>inaccurate</a:t>
            </a:r>
            <a:r>
              <a:rPr lang="en"/>
              <a:t> and not updated.</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Frustrations </a:t>
            </a:r>
            <a:endParaRPr/>
          </a:p>
        </p:txBody>
      </p:sp>
      <p:sp>
        <p:nvSpPr>
          <p:cNvPr id="84" name="Google Shape;84;p17"/>
          <p:cNvSpPr txBox="1"/>
          <p:nvPr>
            <p:ph idx="1" type="body"/>
          </p:nvPr>
        </p:nvSpPr>
        <p:spPr>
          <a:xfrm>
            <a:off x="311700" y="1017725"/>
            <a:ext cx="8520600" cy="389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Donator:</a:t>
            </a:r>
            <a:endParaRPr/>
          </a:p>
          <a:p>
            <a:pPr indent="0" lvl="0" marL="0" rtl="0" algn="l">
              <a:lnSpc>
                <a:spcPct val="115000"/>
              </a:lnSpc>
              <a:spcBef>
                <a:spcPts val="0"/>
              </a:spcBef>
              <a:spcAft>
                <a:spcPts val="0"/>
              </a:spcAft>
              <a:buNone/>
            </a:pPr>
            <a:r>
              <a:rPr lang="en"/>
              <a:t>You’ve decided to donate some items in your pantry that you don’t want. You decide to drive to a soup kitchen, the only one you know, missing one that may be closer. You give them the donation only to find out later on that they have no need of what you’ve given them.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Donation Center:</a:t>
            </a:r>
            <a:endParaRPr/>
          </a:p>
          <a:p>
            <a:pPr indent="0" lvl="0" marL="0" rtl="0" algn="l">
              <a:lnSpc>
                <a:spcPct val="115000"/>
              </a:lnSpc>
              <a:spcBef>
                <a:spcPts val="0"/>
              </a:spcBef>
              <a:spcAft>
                <a:spcPts val="0"/>
              </a:spcAft>
              <a:buNone/>
            </a:pPr>
            <a:r>
              <a:rPr lang="en"/>
              <a:t>You are receiving a deluge of donations for the holiday season but you don’t have enough volunteers to sort through all the items. Because of this, many perishables go bad in the meantime. While the items are being sorted, you lose more manpower because you need some of the volunteers to dispose of unusable items.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people do not donate</a:t>
            </a:r>
            <a:endParaRPr/>
          </a:p>
        </p:txBody>
      </p:sp>
      <p:sp>
        <p:nvSpPr>
          <p:cNvPr id="90" name="Google Shape;90;p18"/>
          <p:cNvSpPr txBox="1"/>
          <p:nvPr>
            <p:ph idx="1" type="body"/>
          </p:nvPr>
        </p:nvSpPr>
        <p:spPr>
          <a:xfrm>
            <a:off x="311700" y="1060325"/>
            <a:ext cx="8520600" cy="37296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300"/>
              <a:t>“</a:t>
            </a:r>
            <a:r>
              <a:rPr lang="en" sz="1300">
                <a:solidFill>
                  <a:srgbClr val="222222"/>
                </a:solidFill>
                <a:highlight>
                  <a:srgbClr val="FFFFFF"/>
                </a:highlight>
              </a:rPr>
              <a:t>Although there is much to be grateful for when it comes to people giving to good causes, such as that altruism, and that our brain's reward center lights up when we give, what we expect as fundraisers is not always what we get. Neuroscience, in fact, has found that there is a dark side to our altruism. Sometimes we don't give to compelling causes, or we don't provide as much as we could. The problem seems to be most severe when we are asked to give to many people who are far away, even in the direst of circumstances. Or when a particular disaster is not massive enough or dramatic enough.”</a:t>
            </a:r>
            <a:endParaRPr sz="1300">
              <a:solidFill>
                <a:srgbClr val="222222"/>
              </a:solidFill>
              <a:highlight>
                <a:srgbClr val="FFFFFF"/>
              </a:highlight>
            </a:endParaRPr>
          </a:p>
          <a:p>
            <a:pPr indent="0" lvl="0" marL="457200" rtl="0" algn="l">
              <a:lnSpc>
                <a:spcPct val="115000"/>
              </a:lnSpc>
              <a:spcBef>
                <a:spcPts val="0"/>
              </a:spcBef>
              <a:spcAft>
                <a:spcPts val="0"/>
              </a:spcAft>
              <a:buNone/>
            </a:pPr>
            <a:r>
              <a:t/>
            </a:r>
            <a:endParaRPr sz="1300">
              <a:solidFill>
                <a:srgbClr val="222222"/>
              </a:solidFill>
              <a:highlight>
                <a:srgbClr val="FFFFFF"/>
              </a:highlight>
            </a:endParaRPr>
          </a:p>
          <a:p>
            <a:pPr indent="0" lvl="0" marL="914400" rtl="0" algn="l">
              <a:lnSpc>
                <a:spcPct val="100000"/>
              </a:lnSpc>
              <a:spcBef>
                <a:spcPts val="0"/>
              </a:spcBef>
              <a:spcAft>
                <a:spcPts val="0"/>
              </a:spcAft>
              <a:buNone/>
            </a:pPr>
            <a:r>
              <a:t/>
            </a:r>
            <a:endParaRPr sz="1300">
              <a:solidFill>
                <a:srgbClr val="222222"/>
              </a:solidFill>
              <a:highlight>
                <a:srgbClr val="FFFFFF"/>
              </a:highlight>
            </a:endParaRPr>
          </a:p>
          <a:p>
            <a:pPr indent="-330200" lvl="0" marL="457200" rtl="0" algn="l">
              <a:lnSpc>
                <a:spcPct val="115000"/>
              </a:lnSpc>
              <a:spcBef>
                <a:spcPts val="0"/>
              </a:spcBef>
              <a:spcAft>
                <a:spcPts val="0"/>
              </a:spcAft>
              <a:buClr>
                <a:srgbClr val="222222"/>
              </a:buClr>
              <a:buSzPts val="1600"/>
              <a:buChar char="●"/>
            </a:pPr>
            <a:r>
              <a:rPr lang="en" sz="1300">
                <a:solidFill>
                  <a:srgbClr val="292929"/>
                </a:solidFill>
                <a:highlight>
                  <a:srgbClr val="FFFFFF"/>
                </a:highlight>
              </a:rPr>
              <a:t>“While it is true that there are far too many organizations who pay executives before the people who need help, it is typically quite easy to find out which charities are legitimate. Try looking up “[the charity’s name] scam” on Google and you will quickly find all the information you need. Furthermore, if the cause itself sounds suspicious, try reading more information from third-party sources, such as news sites or scholars who study these problems. If there is no other information out there, you may want to consider donating to a different cause.”</a:t>
            </a:r>
            <a:endParaRPr b="1" i="1" sz="1700">
              <a:solidFill>
                <a:schemeClr val="dk1"/>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300">
              <a:solidFill>
                <a:srgbClr val="292929"/>
              </a:solidFill>
              <a:highlight>
                <a:srgbClr val="FFFFFF"/>
              </a:highlight>
            </a:endParaRPr>
          </a:p>
        </p:txBody>
      </p:sp>
      <p:sp>
        <p:nvSpPr>
          <p:cNvPr id="91" name="Google Shape;91;p18"/>
          <p:cNvSpPr txBox="1"/>
          <p:nvPr/>
        </p:nvSpPr>
        <p:spPr>
          <a:xfrm>
            <a:off x="842400" y="2571750"/>
            <a:ext cx="7459200" cy="211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Playfair Display"/>
              <a:buChar char="-"/>
            </a:pPr>
            <a:r>
              <a:rPr i="1" lang="en" sz="1300">
                <a:solidFill>
                  <a:schemeClr val="dk1"/>
                </a:solidFill>
                <a:latin typeface="Playfair Display"/>
                <a:ea typeface="Playfair Display"/>
                <a:cs typeface="Playfair Display"/>
                <a:sym typeface="Playfair Display"/>
              </a:rPr>
              <a:t>Ten Reasons Why People Don’t Donate to Charity, </a:t>
            </a:r>
            <a:r>
              <a:rPr lang="en" sz="1300">
                <a:solidFill>
                  <a:schemeClr val="dk1"/>
                </a:solidFill>
                <a:latin typeface="Playfair Display"/>
                <a:ea typeface="Playfair Display"/>
                <a:cs typeface="Playfair Display"/>
                <a:sym typeface="Playfair Display"/>
              </a:rPr>
              <a:t>from The Life You Can Save</a:t>
            </a:r>
            <a:r>
              <a:rPr lang="en"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p:txBody>
      </p:sp>
      <p:sp>
        <p:nvSpPr>
          <p:cNvPr id="92" name="Google Shape;92;p18"/>
          <p:cNvSpPr txBox="1"/>
          <p:nvPr/>
        </p:nvSpPr>
        <p:spPr>
          <a:xfrm>
            <a:off x="1045075" y="4337850"/>
            <a:ext cx="6769200" cy="240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Playfair Display"/>
              <a:buChar char="-"/>
            </a:pPr>
            <a:r>
              <a:rPr i="1" lang="en" sz="1300">
                <a:solidFill>
                  <a:schemeClr val="dk1"/>
                </a:solidFill>
                <a:latin typeface="Playfair Display"/>
                <a:ea typeface="Playfair Display"/>
                <a:cs typeface="Playfair Display"/>
                <a:sym typeface="Playfair Display"/>
              </a:rPr>
              <a:t>Reasons People </a:t>
            </a:r>
            <a:r>
              <a:rPr i="1" lang="en" sz="1300">
                <a:solidFill>
                  <a:schemeClr val="dk1"/>
                </a:solidFill>
                <a:latin typeface="Playfair Display"/>
                <a:ea typeface="Playfair Display"/>
                <a:cs typeface="Playfair Display"/>
                <a:sym typeface="Playfair Display"/>
              </a:rPr>
              <a:t>Don't</a:t>
            </a:r>
            <a:r>
              <a:rPr i="1" lang="en" sz="1300">
                <a:solidFill>
                  <a:schemeClr val="dk1"/>
                </a:solidFill>
                <a:latin typeface="Playfair Display"/>
                <a:ea typeface="Playfair Display"/>
                <a:cs typeface="Playfair Display"/>
                <a:sym typeface="Playfair Display"/>
              </a:rPr>
              <a:t> Donate to Charity, </a:t>
            </a:r>
            <a:r>
              <a:rPr lang="en" sz="1300">
                <a:solidFill>
                  <a:schemeClr val="dk1"/>
                </a:solidFill>
                <a:latin typeface="Playfair Display"/>
                <a:ea typeface="Playfair Display"/>
                <a:cs typeface="Playfair Display"/>
                <a:sym typeface="Playfair Display"/>
              </a:rPr>
              <a:t>From Sylvester Knox</a:t>
            </a:r>
            <a:r>
              <a:rPr lang="en" sz="1300">
                <a:latin typeface="Playfair Display"/>
                <a:ea typeface="Playfair Display"/>
                <a:cs typeface="Playfair Display"/>
                <a:sym typeface="Playfair Display"/>
              </a:rPr>
              <a:t>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Pitch’n does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Pitch’n shows the locations of the nearest centers, so that the donator can see the distance they need to travel to make a difference</a:t>
            </a:r>
            <a:endParaRPr/>
          </a:p>
          <a:p>
            <a:pPr indent="-342900" lvl="0" marL="457200" rtl="0" algn="l">
              <a:spcBef>
                <a:spcPts val="0"/>
              </a:spcBef>
              <a:spcAft>
                <a:spcPts val="0"/>
              </a:spcAft>
              <a:buSzPts val="1800"/>
              <a:buChar char="●"/>
            </a:pPr>
            <a:r>
              <a:rPr lang="en"/>
              <a:t>Real </a:t>
            </a:r>
            <a:r>
              <a:rPr lang="en"/>
              <a:t>legitimate organizations are shown, so Donators will know that the items they donate will go to people who actually need them.</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Pitch’n does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Pitch’n system also shows what items a Donation center needs so not only do the Donators know what to donate and where but the centers get items they actually need.</a:t>
            </a:r>
            <a:endParaRPr/>
          </a:p>
          <a:p>
            <a:pPr indent="-342900" lvl="0" marL="457200" rtl="0" algn="l">
              <a:spcBef>
                <a:spcPts val="0"/>
              </a:spcBef>
              <a:spcAft>
                <a:spcPts val="0"/>
              </a:spcAft>
              <a:buSzPts val="1800"/>
              <a:buChar char="●"/>
            </a:pPr>
            <a:r>
              <a:rPr lang="en"/>
              <a:t>The Pitch’n system also lets you save center and its so you can see when you can help the center.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Pitch’n does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time someone sees that a Donation center needs something, they can see the effect they created right away, getting a sense of satisfaction right away making them want to donate again.</a:t>
            </a:r>
            <a:endParaRPr/>
          </a:p>
          <a:p>
            <a:pPr indent="-342900" lvl="0" marL="457200" rtl="0" algn="l">
              <a:spcBef>
                <a:spcPts val="0"/>
              </a:spcBef>
              <a:spcAft>
                <a:spcPts val="0"/>
              </a:spcAft>
              <a:buSzPts val="1800"/>
              <a:buChar char="●"/>
            </a:pPr>
            <a:r>
              <a:rPr lang="en"/>
              <a:t>People do not have to donate on sites that take their money and they never see it again. Instead they can go to the nearest Donation center and also see what kind of difference they are making.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