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72" r:id="rId4"/>
    <p:sldId id="263" r:id="rId5"/>
    <p:sldId id="258" r:id="rId6"/>
    <p:sldId id="269" r:id="rId7"/>
    <p:sldId id="262" r:id="rId8"/>
    <p:sldId id="266" r:id="rId9"/>
    <p:sldId id="265" r:id="rId10"/>
    <p:sldId id="267" r:id="rId11"/>
    <p:sldId id="268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40E24D2-8B02-47BF-B93B-F1F0109EB18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44FB468-E6D3-4052-8B9D-7323650B6DB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775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24D2-8B02-47BF-B93B-F1F0109EB18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B468-E6D3-4052-8B9D-7323650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7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24D2-8B02-47BF-B93B-F1F0109EB18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B468-E6D3-4052-8B9D-7323650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2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24D2-8B02-47BF-B93B-F1F0109EB18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B468-E6D3-4052-8B9D-7323650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9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0E24D2-8B02-47BF-B93B-F1F0109EB18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4FB468-E6D3-4052-8B9D-7323650B6DB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4091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24D2-8B02-47BF-B93B-F1F0109EB18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B468-E6D3-4052-8B9D-7323650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8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24D2-8B02-47BF-B93B-F1F0109EB18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B468-E6D3-4052-8B9D-7323650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441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24D2-8B02-47BF-B93B-F1F0109EB18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B468-E6D3-4052-8B9D-7323650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24D2-8B02-47BF-B93B-F1F0109EB18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B468-E6D3-4052-8B9D-7323650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3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40E24D2-8B02-47BF-B93B-F1F0109EB18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44FB468-E6D3-4052-8B9D-7323650B6D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8162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40E24D2-8B02-47BF-B93B-F1F0109EB18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44FB468-E6D3-4052-8B9D-7323650B6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40E24D2-8B02-47BF-B93B-F1F0109EB180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4FB468-E6D3-4052-8B9D-7323650B6DB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378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ongdechakraiwut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orldpopulationreview.com/states/gdp-by-state/" TargetMode="External"/><Relationship Id="rId2" Type="http://schemas.openxmlformats.org/officeDocument/2006/relationships/hyperlink" Target="https://clutch.co/analyt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rdwallet.com/blog/small-business/best-places-start-business-tennesse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lutch.c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3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39A5A-625D-4683-A47A-4A9B5C5351D7}"/>
              </a:ext>
            </a:extLst>
          </p:cNvPr>
          <p:cNvSpPr/>
          <p:nvPr/>
        </p:nvSpPr>
        <p:spPr>
          <a:xfrm>
            <a:off x="926927" y="1231894"/>
            <a:ext cx="5490143" cy="4339177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cap="all" spc="800">
                <a:ln w="0"/>
                <a:solidFill>
                  <a:srgbClr val="2A1A00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Web Scraping Project:</a:t>
            </a:r>
            <a:br>
              <a:rPr lang="en-US" sz="2900" cap="all" spc="800">
                <a:ln w="0"/>
                <a:solidFill>
                  <a:srgbClr val="2A1A00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</a:br>
            <a:br>
              <a:rPr lang="en-US" sz="2900" cap="all" spc="800">
                <a:ln w="0"/>
                <a:solidFill>
                  <a:srgbClr val="2A1A00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900" cap="all" spc="800">
                <a:ln w="0"/>
                <a:solidFill>
                  <a:srgbClr val="2A1A00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Start Up Data Analytics Opportunities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5B897F-689A-42E1-AB2A-3BCCA7ADA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2" t="25833" r="1666" b="11389"/>
          <a:stretch/>
        </p:blipFill>
        <p:spPr>
          <a:xfrm>
            <a:off x="7741326" y="1696055"/>
            <a:ext cx="3995592" cy="26098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5B26A4-BFAD-4CFA-8D7F-4C0064B1B5FF}"/>
              </a:ext>
            </a:extLst>
          </p:cNvPr>
          <p:cNvSpPr/>
          <p:nvPr/>
        </p:nvSpPr>
        <p:spPr>
          <a:xfrm>
            <a:off x="8386426" y="4904539"/>
            <a:ext cx="3350492" cy="1785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91440" tIns="45720" rIns="91440" bIns="4572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5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By </a:t>
            </a:r>
          </a:p>
          <a:p>
            <a:pPr algn="ctr">
              <a:spcAft>
                <a:spcPts val="600"/>
              </a:spcAft>
            </a:pPr>
            <a:r>
              <a:rPr lang="en-US" sz="15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Charoenpong (Paul) Songdechakraiwut</a:t>
            </a:r>
          </a:p>
          <a:p>
            <a:pPr algn="ctr">
              <a:spcAft>
                <a:spcPts val="600"/>
              </a:spcAft>
            </a:pPr>
            <a:r>
              <a:rPr lang="en-US" sz="1500" b="1" dirty="0">
                <a:solidFill>
                  <a:srgbClr val="0070C0"/>
                </a:solidFill>
              </a:rPr>
              <a:t>NYC Data Science Academy - Cohort ‘September 2019’</a:t>
            </a:r>
          </a:p>
          <a:p>
            <a:pPr algn="ctr">
              <a:spcAft>
                <a:spcPts val="600"/>
              </a:spcAft>
            </a:pPr>
            <a:endParaRPr 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0676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9D15-DDCA-43DC-B217-C233A4C77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74062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lang="en-US" sz="3500" b="1" dirty="0">
                <a:solidFill>
                  <a:srgbClr val="FFC000"/>
                </a:solidFill>
              </a:rPr>
              <a:t>Does the size matter for ? 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8A6F1B-9AB7-44FA-B394-D610C13F3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2" y="1866900"/>
            <a:ext cx="9758642" cy="469950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BA50E2C-A55B-4F10-8175-3526BEC4D8AF}"/>
              </a:ext>
            </a:extLst>
          </p:cNvPr>
          <p:cNvSpPr/>
          <p:nvPr/>
        </p:nvSpPr>
        <p:spPr>
          <a:xfrm>
            <a:off x="9796462" y="1987802"/>
            <a:ext cx="1257300" cy="518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New companies</a:t>
            </a: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23B23844-73ED-40C5-8AB8-FD7E750B5F28}"/>
              </a:ext>
            </a:extLst>
          </p:cNvPr>
          <p:cNvSpPr/>
          <p:nvPr/>
        </p:nvSpPr>
        <p:spPr>
          <a:xfrm>
            <a:off x="9796462" y="2657475"/>
            <a:ext cx="1257300" cy="145470"/>
          </a:xfrm>
          <a:prstGeom prst="left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5487F0A5-A40F-4EC5-8C13-B198EA558C4F}"/>
              </a:ext>
            </a:extLst>
          </p:cNvPr>
          <p:cNvSpPr/>
          <p:nvPr/>
        </p:nvSpPr>
        <p:spPr>
          <a:xfrm rot="16200000">
            <a:off x="3841055" y="2978654"/>
            <a:ext cx="2149970" cy="229897"/>
          </a:xfrm>
          <a:prstGeom prst="left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D6CA9-D3AE-4941-99C5-3C6C64FD72F7}"/>
              </a:ext>
            </a:extLst>
          </p:cNvPr>
          <p:cNvSpPr/>
          <p:nvPr/>
        </p:nvSpPr>
        <p:spPr>
          <a:xfrm>
            <a:off x="5233385" y="2062424"/>
            <a:ext cx="1725230" cy="595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High minimum project size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A80F65-EE35-49CE-85D5-9340FEDD8290}"/>
              </a:ext>
            </a:extLst>
          </p:cNvPr>
          <p:cNvSpPr/>
          <p:nvPr/>
        </p:nvSpPr>
        <p:spPr>
          <a:xfrm>
            <a:off x="5556115" y="6166877"/>
            <a:ext cx="1510077" cy="595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Founded Year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786342-7C7F-47AF-B70E-C2A03477600A}"/>
              </a:ext>
            </a:extLst>
          </p:cNvPr>
          <p:cNvSpPr/>
          <p:nvPr/>
        </p:nvSpPr>
        <p:spPr>
          <a:xfrm rot="16200000">
            <a:off x="589668" y="3871063"/>
            <a:ext cx="1725230" cy="595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Minimum Project Size</a:t>
            </a:r>
          </a:p>
        </p:txBody>
      </p:sp>
    </p:spTree>
    <p:extLst>
      <p:ext uri="{BB962C8B-B14F-4D97-AF65-F5344CB8AC3E}">
        <p14:creationId xmlns:p14="http://schemas.microsoft.com/office/powerpoint/2010/main" val="322446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9D15-DDCA-43DC-B217-C233A4C77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49" y="365126"/>
            <a:ext cx="10344150" cy="558800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C000"/>
                </a:solidFill>
              </a:rPr>
              <a:t>Conclusion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A4246A-9D2E-439D-A902-3308E578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1845191"/>
            <a:ext cx="10515600" cy="18510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925D2C6-56DC-4187-8A42-DF15F3AEC13C}"/>
              </a:ext>
            </a:extLst>
          </p:cNvPr>
          <p:cNvSpPr txBox="1">
            <a:spLocks/>
          </p:cNvSpPr>
          <p:nvPr/>
        </p:nvSpPr>
        <p:spPr>
          <a:xfrm>
            <a:off x="1102659" y="4300774"/>
            <a:ext cx="10336866" cy="63341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C000"/>
                </a:solidFill>
              </a:rPr>
              <a:t>Future Recommendation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958DB6-981B-4D3C-AB83-3837BF78C2CF}"/>
              </a:ext>
            </a:extLst>
          </p:cNvPr>
          <p:cNvSpPr txBox="1">
            <a:spLocks/>
          </p:cNvSpPr>
          <p:nvPr/>
        </p:nvSpPr>
        <p:spPr>
          <a:xfrm>
            <a:off x="923924" y="1035050"/>
            <a:ext cx="104298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thaiDist"/>
            <a:r>
              <a:rPr lang="en-US" dirty="0"/>
              <a:t>The US is still the hottest location where data analytics companies are forming to earn business.</a:t>
            </a:r>
          </a:p>
          <a:p>
            <a:pPr algn="thaiDist"/>
            <a:r>
              <a:rPr lang="en-US" dirty="0"/>
              <a:t>TN provides tax incentives to boost up the state economy which benefits for new entrepreneurs to grow businesses including data analytics.</a:t>
            </a:r>
          </a:p>
          <a:p>
            <a:pPr algn="thaiDist"/>
            <a:r>
              <a:rPr lang="en-US" dirty="0"/>
              <a:t>By using minimum project size, medium size companies have higher success rates to get high valued projects.</a:t>
            </a:r>
          </a:p>
          <a:p>
            <a:pPr lvl="1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947CAB-B19B-4A71-9FA8-24BDC1FA35FB}"/>
              </a:ext>
            </a:extLst>
          </p:cNvPr>
          <p:cNvSpPr txBox="1">
            <a:spLocks/>
          </p:cNvSpPr>
          <p:nvPr/>
        </p:nvSpPr>
        <p:spPr>
          <a:xfrm>
            <a:off x="1009649" y="5048250"/>
            <a:ext cx="10429876" cy="1704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scope could expand to understand trends of analytics companies.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Type of hottest services line</a:t>
            </a:r>
          </a:p>
          <a:p>
            <a:pPr lvl="1"/>
            <a:r>
              <a:rPr lang="en-US" dirty="0"/>
              <a:t>Industry focuses.</a:t>
            </a:r>
          </a:p>
          <a:p>
            <a:pPr lvl="1"/>
            <a:r>
              <a:rPr lang="en-US" dirty="0"/>
              <a:t>Big data focuses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774BA0-98EF-40E7-8E9A-382CD4FBD112}"/>
              </a:ext>
            </a:extLst>
          </p:cNvPr>
          <p:cNvSpPr/>
          <p:nvPr/>
        </p:nvSpPr>
        <p:spPr>
          <a:xfrm>
            <a:off x="5172075" y="58733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https://nycdatascience.com/blog/student-works/start-up-data-analytics-opportunities/</a:t>
            </a:r>
          </a:p>
        </p:txBody>
      </p:sp>
    </p:spTree>
    <p:extLst>
      <p:ext uri="{BB962C8B-B14F-4D97-AF65-F5344CB8AC3E}">
        <p14:creationId xmlns:p14="http://schemas.microsoft.com/office/powerpoint/2010/main" val="1842462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E54417-F22E-43D4-B4F2-48B5FE082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705" y="250822"/>
            <a:ext cx="10203827" cy="53419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E70FE6-4E63-49D8-BCB7-628ED7A11DC5}"/>
              </a:ext>
            </a:extLst>
          </p:cNvPr>
          <p:cNvSpPr/>
          <p:nvPr/>
        </p:nvSpPr>
        <p:spPr>
          <a:xfrm>
            <a:off x="3647440" y="5737412"/>
            <a:ext cx="4897120" cy="10399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Contact:</a:t>
            </a:r>
          </a:p>
          <a:p>
            <a:r>
              <a:rPr lang="en-US" dirty="0">
                <a:hlinkClick r:id="rId3"/>
              </a:rPr>
              <a:t>LinkedIn	: </a:t>
            </a:r>
            <a:r>
              <a:rPr lang="en-US" sz="1400" dirty="0">
                <a:hlinkClick r:id="rId3"/>
              </a:rPr>
              <a:t>https://www.linkedin.com/in/csongdechakraiwut/</a:t>
            </a:r>
          </a:p>
          <a:p>
            <a:r>
              <a:rPr lang="en-US" dirty="0" err="1">
                <a:hlinkClick r:id="rId3"/>
              </a:rPr>
              <a:t>Github</a:t>
            </a:r>
            <a:r>
              <a:rPr lang="en-US" dirty="0">
                <a:hlinkClick r:id="rId3"/>
              </a:rPr>
              <a:t>	:</a:t>
            </a:r>
            <a:r>
              <a:rPr lang="en-US" dirty="0">
                <a:hlinkClick r:id="rId3"/>
              </a:rPr>
              <a:t> </a:t>
            </a:r>
            <a:r>
              <a:rPr lang="en-US" sz="1400" dirty="0">
                <a:hlinkClick r:id="rId3"/>
              </a:rPr>
              <a:t>https://github.com/csongdechakraiwut</a:t>
            </a:r>
            <a:endParaRPr lang="en-US" sz="14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2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F017060-653D-46CC-9FB4-DDBE5C201AE5}"/>
              </a:ext>
            </a:extLst>
          </p:cNvPr>
          <p:cNvSpPr txBox="1">
            <a:spLocks/>
          </p:cNvSpPr>
          <p:nvPr/>
        </p:nvSpPr>
        <p:spPr>
          <a:xfrm>
            <a:off x="968188" y="365125"/>
            <a:ext cx="10385612" cy="80028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C000"/>
                </a:solidFill>
              </a:rPr>
              <a:t>Reference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46C1E-E2A9-4D85-AF54-969B429B115F}"/>
              </a:ext>
            </a:extLst>
          </p:cNvPr>
          <p:cNvSpPr/>
          <p:nvPr/>
        </p:nvSpPr>
        <p:spPr>
          <a:xfrm>
            <a:off x="968186" y="1690688"/>
            <a:ext cx="10385613" cy="4934684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lvl="0" algn="just"/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/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Dataset Reference [Scrapped with “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Scrapy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 on October 8,2019]:</a:t>
            </a:r>
          </a:p>
          <a:p>
            <a:pPr marL="127000" lvl="0" algn="just">
              <a:spcBef>
                <a:spcPts val="1600"/>
              </a:spcBef>
              <a:buSzPts val="1600"/>
            </a:pPr>
            <a:r>
              <a:rPr lang="en-US" dirty="0">
                <a:highlight>
                  <a:srgbClr val="FFFFFF"/>
                </a:highlight>
              </a:rPr>
              <a:t>	[1] Top Business Intelligence and Analytics Software - 2019 Reviews | Clutch.co. (2019). Retrieved 	October 8, 2019, from Clutch.co website: </a:t>
            </a:r>
            <a:r>
              <a:rPr lang="en-US" dirty="0">
                <a:highlight>
                  <a:srgbClr val="FFFFFF"/>
                </a:highlight>
                <a:hlinkClick r:id="rId2"/>
              </a:rPr>
              <a:t>https://clutch.co/analytics</a:t>
            </a:r>
            <a:endParaRPr lang="en-US" dirty="0">
              <a:highlight>
                <a:srgbClr val="FFFFFF"/>
              </a:highlight>
            </a:endParaRPr>
          </a:p>
          <a:p>
            <a:pPr marL="127000" lvl="0" algn="just">
              <a:spcBef>
                <a:spcPts val="1600"/>
              </a:spcBef>
              <a:buSzPts val="1600"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State Gross Domestic Product (GDP) Reference: </a:t>
            </a:r>
          </a:p>
          <a:p>
            <a:r>
              <a:rPr lang="en-US" dirty="0">
                <a:highlight>
                  <a:srgbClr val="FFFFFF"/>
                </a:highlight>
              </a:rPr>
              <a:t>	[2] GDP by State Population. (2019-11-05). Retrieved October 9, 2019, from 	</a:t>
            </a:r>
            <a:r>
              <a:rPr lang="en-US" dirty="0">
                <a:highlight>
                  <a:srgbClr val="FFFFFF"/>
                </a:highlight>
                <a:hlinkClick r:id="rId3"/>
              </a:rPr>
              <a:t>http://worldpopulationreview.com/states/gdp-by-state/</a:t>
            </a:r>
            <a:endParaRPr lang="en-US" dirty="0">
              <a:highlight>
                <a:srgbClr val="FFFFFF"/>
              </a:highlight>
            </a:endParaRPr>
          </a:p>
          <a:p>
            <a:endParaRPr lang="en-US" dirty="0">
              <a:highlight>
                <a:srgbClr val="FFFFFF"/>
              </a:highlight>
            </a:endParaRPr>
          </a:p>
          <a:p>
            <a:endParaRPr lang="en-US" dirty="0">
              <a:highlight>
                <a:srgbClr val="FFFFFF"/>
              </a:highlight>
            </a:endParaRPr>
          </a:p>
          <a:p>
            <a:r>
              <a:rPr lang="en-US" b="1" dirty="0">
                <a:highlight>
                  <a:srgbClr val="FFFFFF"/>
                </a:highlight>
              </a:rPr>
              <a:t>Supporting Articles Reference: </a:t>
            </a:r>
            <a:endParaRPr lang="en-US" dirty="0">
              <a:highlight>
                <a:srgbClr val="FFFFFF"/>
              </a:highlight>
            </a:endParaRPr>
          </a:p>
          <a:p>
            <a:r>
              <a:rPr lang="en-US" dirty="0"/>
              <a:t>	[3] Todd, J. (2017, July 26). Best Places to Start a Business in Tennessee. Retrieved from 	</a:t>
            </a:r>
            <a:r>
              <a:rPr lang="en-US" dirty="0">
                <a:hlinkClick r:id="rId4"/>
              </a:rPr>
              <a:t>https://www.nerdwallet.com/blog/small-business/best-places-start-business-tennessee/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highlight>
                <a:srgbClr val="FFFFFF"/>
              </a:highlight>
            </a:endParaRPr>
          </a:p>
          <a:p>
            <a:endParaRPr lang="en-US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4240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805D3B-A3E4-4E34-A04E-3B941C135AE8}"/>
              </a:ext>
            </a:extLst>
          </p:cNvPr>
          <p:cNvSpPr/>
          <p:nvPr/>
        </p:nvSpPr>
        <p:spPr>
          <a:xfrm>
            <a:off x="1251678" y="1874517"/>
            <a:ext cx="10178322" cy="46010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89D15-DDCA-43DC-B217-C233A4C775F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B044-E2B3-49CF-A496-99B2DCF9F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975" y="1972235"/>
            <a:ext cx="9688644" cy="4503380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/>
              <a:t>Project Overview: Web Scraping </a:t>
            </a:r>
          </a:p>
          <a:p>
            <a:r>
              <a:rPr lang="en-US" sz="6000" dirty="0"/>
              <a:t>Website Reference</a:t>
            </a:r>
          </a:p>
          <a:p>
            <a:r>
              <a:rPr lang="en-US" sz="6000" dirty="0"/>
              <a:t>Project Workflow</a:t>
            </a:r>
          </a:p>
          <a:p>
            <a:pPr lvl="1"/>
            <a:r>
              <a:rPr lang="en-US" sz="6000" dirty="0"/>
              <a:t>Web Scrapping</a:t>
            </a:r>
          </a:p>
          <a:p>
            <a:pPr lvl="1"/>
            <a:r>
              <a:rPr lang="en-US" sz="6000" dirty="0"/>
              <a:t>Data Mining</a:t>
            </a:r>
          </a:p>
          <a:p>
            <a:pPr lvl="1"/>
            <a:r>
              <a:rPr lang="en-US" sz="6000" dirty="0"/>
              <a:t>Exploratory Data Analysis</a:t>
            </a:r>
          </a:p>
          <a:p>
            <a:pPr lvl="1"/>
            <a:r>
              <a:rPr lang="en-US" sz="6000" dirty="0"/>
              <a:t>Findings</a:t>
            </a:r>
          </a:p>
          <a:p>
            <a:pPr lvl="2"/>
            <a:r>
              <a:rPr lang="en-US" sz="3500" dirty="0"/>
              <a:t>Prime location to grow a business analytics company!</a:t>
            </a:r>
          </a:p>
          <a:p>
            <a:pPr lvl="2"/>
            <a:r>
              <a:rPr lang="en-US" sz="3500" dirty="0"/>
              <a:t>Does the size matter to expand the analytics companies?  </a:t>
            </a:r>
          </a:p>
          <a:p>
            <a:r>
              <a:rPr lang="en-US" sz="6000" dirty="0"/>
              <a:t>Summary</a:t>
            </a:r>
          </a:p>
          <a:p>
            <a:r>
              <a:rPr lang="en-US" sz="6000" dirty="0"/>
              <a:t>Future 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2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9D15-DDCA-43DC-B217-C233A4C775F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 anchor="ctr"/>
          <a:lstStyle/>
          <a:p>
            <a:r>
              <a:rPr lang="en-US" sz="4400" b="1" dirty="0">
                <a:solidFill>
                  <a:srgbClr val="FFC000"/>
                </a:solidFill>
              </a:rPr>
              <a:t>Project Overview </a:t>
            </a:r>
            <a:r>
              <a:rPr lang="en-US" sz="2500" b="1" dirty="0">
                <a:solidFill>
                  <a:srgbClr val="FFC000"/>
                </a:solidFill>
              </a:rPr>
              <a:t>-  Web Scrapping Project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6C0992F-D9E3-4F87-971B-A964F42C7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18407"/>
            <a:ext cx="10178322" cy="359359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6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DCBD17E-51CA-4CB6-808C-87E459561558}"/>
              </a:ext>
            </a:extLst>
          </p:cNvPr>
          <p:cNvSpPr/>
          <p:nvPr/>
        </p:nvSpPr>
        <p:spPr>
          <a:xfrm>
            <a:off x="7198559" y="5388503"/>
            <a:ext cx="3066129" cy="8598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89D15-DDCA-43DC-B217-C233A4C775F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</a:rPr>
              <a:t>Web Scrapping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B044-E2B3-49CF-A496-99B2DCF9F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2413" y="5388503"/>
            <a:ext cx="3726196" cy="1061829"/>
          </a:xfrm>
        </p:spPr>
        <p:txBody>
          <a:bodyPr numCol="2">
            <a:normAutofit fontScale="77500" lnSpcReduction="20000"/>
          </a:bodyPr>
          <a:lstStyle/>
          <a:p>
            <a:r>
              <a:rPr lang="en-US" sz="1500" dirty="0"/>
              <a:t>Company name      </a:t>
            </a:r>
          </a:p>
          <a:p>
            <a:r>
              <a:rPr lang="en-US" sz="1500" dirty="0"/>
              <a:t>Minimum project size </a:t>
            </a:r>
          </a:p>
          <a:p>
            <a:r>
              <a:rPr lang="en-US" sz="1500" dirty="0"/>
              <a:t>Hourly rate</a:t>
            </a:r>
          </a:p>
          <a:p>
            <a:pPr marL="285750" indent="-285750"/>
            <a:endParaRPr lang="en-US" sz="1500" dirty="0"/>
          </a:p>
          <a:p>
            <a:pPr marL="285750" indent="-285750"/>
            <a:r>
              <a:rPr lang="en-US" sz="1500" dirty="0"/>
              <a:t>Location</a:t>
            </a:r>
          </a:p>
          <a:p>
            <a:pPr marL="285750" indent="-285750"/>
            <a:r>
              <a:rPr lang="en-US" sz="1500" dirty="0"/>
              <a:t>Employee </a:t>
            </a:r>
          </a:p>
          <a:p>
            <a:r>
              <a:rPr lang="en-US" sz="1500" dirty="0"/>
              <a:t>Hourly rate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BB7B4-8B5C-4FEB-A0AB-17107E138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36" t="13700" r="31678" b="42851"/>
          <a:stretch/>
        </p:blipFill>
        <p:spPr>
          <a:xfrm>
            <a:off x="2105891" y="2041715"/>
            <a:ext cx="2983345" cy="1860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F27EF5-8A96-497A-8246-6B420C2DF9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96" t="34378" r="12359" b="23287"/>
          <a:stretch/>
        </p:blipFill>
        <p:spPr>
          <a:xfrm>
            <a:off x="4446258" y="4027372"/>
            <a:ext cx="947778" cy="11039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1E424E-332C-40E9-871E-23A5F7E974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36" t="34378" r="41272" b="23287"/>
          <a:stretch/>
        </p:blipFill>
        <p:spPr>
          <a:xfrm>
            <a:off x="3033789" y="4053773"/>
            <a:ext cx="857287" cy="11039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75CAC4-191A-4947-BB2E-2CFE5F59B4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30" t="34378" r="69177" b="23287"/>
          <a:stretch/>
        </p:blipFill>
        <p:spPr>
          <a:xfrm>
            <a:off x="1530177" y="4063689"/>
            <a:ext cx="857287" cy="11039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E16AD3-9B30-42D9-9883-EEB31E5CBAE0}"/>
              </a:ext>
            </a:extLst>
          </p:cNvPr>
          <p:cNvSpPr txBox="1"/>
          <p:nvPr/>
        </p:nvSpPr>
        <p:spPr>
          <a:xfrm>
            <a:off x="1666297" y="5367619"/>
            <a:ext cx="3727739" cy="1061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data had scraped from </a:t>
            </a:r>
            <a:r>
              <a:rPr lang="en-US" sz="1600" dirty="0">
                <a:hlinkClick r:id="rId4"/>
              </a:rPr>
              <a:t>clutch.co</a:t>
            </a:r>
            <a:r>
              <a:rPr lang="en-US" sz="1600" dirty="0"/>
              <a:t>. </a:t>
            </a:r>
          </a:p>
          <a:p>
            <a:pPr algn="thaiDist"/>
            <a:endParaRPr lang="en-US" sz="500" dirty="0"/>
          </a:p>
          <a:p>
            <a:pPr algn="thaiDist"/>
            <a:r>
              <a:rPr lang="en-US" sz="1400" dirty="0"/>
              <a:t>Clutch.co is a data driven one-stop service website gathering lists of the professional services for service searchers.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90C343-FA4B-4181-A666-0F20AD706A06}"/>
              </a:ext>
            </a:extLst>
          </p:cNvPr>
          <p:cNvSpPr/>
          <p:nvPr/>
        </p:nvSpPr>
        <p:spPr>
          <a:xfrm>
            <a:off x="7325493" y="4546023"/>
            <a:ext cx="2406061" cy="5852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Scraping Information: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C7F8A-7B79-4EF3-AD52-82CCE31355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67" t="16585" r="11452" b="12337"/>
          <a:stretch/>
        </p:blipFill>
        <p:spPr>
          <a:xfrm>
            <a:off x="5949894" y="1993701"/>
            <a:ext cx="4992895" cy="23486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7D0B45-A23C-480A-95A6-4A4473BF6628}"/>
              </a:ext>
            </a:extLst>
          </p:cNvPr>
          <p:cNvSpPr/>
          <p:nvPr/>
        </p:nvSpPr>
        <p:spPr>
          <a:xfrm>
            <a:off x="9158210" y="3734746"/>
            <a:ext cx="698913" cy="585251"/>
          </a:xfrm>
          <a:custGeom>
            <a:avLst/>
            <a:gdLst>
              <a:gd name="connsiteX0" fmla="*/ 0 w 698913"/>
              <a:gd name="connsiteY0" fmla="*/ 0 h 585251"/>
              <a:gd name="connsiteX1" fmla="*/ 698913 w 698913"/>
              <a:gd name="connsiteY1" fmla="*/ 0 h 585251"/>
              <a:gd name="connsiteX2" fmla="*/ 698913 w 698913"/>
              <a:gd name="connsiteY2" fmla="*/ 585251 h 585251"/>
              <a:gd name="connsiteX3" fmla="*/ 0 w 698913"/>
              <a:gd name="connsiteY3" fmla="*/ 585251 h 585251"/>
              <a:gd name="connsiteX4" fmla="*/ 0 w 698913"/>
              <a:gd name="connsiteY4" fmla="*/ 0 h 58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913" h="585251" extrusionOk="0">
                <a:moveTo>
                  <a:pt x="0" y="0"/>
                </a:moveTo>
                <a:cubicBezTo>
                  <a:pt x="118561" y="-8836"/>
                  <a:pt x="396492" y="-22464"/>
                  <a:pt x="698913" y="0"/>
                </a:cubicBezTo>
                <a:cubicBezTo>
                  <a:pt x="696088" y="176142"/>
                  <a:pt x="661234" y="379528"/>
                  <a:pt x="698913" y="585251"/>
                </a:cubicBezTo>
                <a:cubicBezTo>
                  <a:pt x="429063" y="630833"/>
                  <a:pt x="343514" y="583723"/>
                  <a:pt x="0" y="585251"/>
                </a:cubicBezTo>
                <a:cubicBezTo>
                  <a:pt x="14734" y="473115"/>
                  <a:pt x="6658" y="74854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4B8175-2FF0-4DAC-84A6-534230826CB3}"/>
              </a:ext>
            </a:extLst>
          </p:cNvPr>
          <p:cNvSpPr/>
          <p:nvPr/>
        </p:nvSpPr>
        <p:spPr>
          <a:xfrm>
            <a:off x="6269046" y="3269672"/>
            <a:ext cx="2006735" cy="350983"/>
          </a:xfrm>
          <a:custGeom>
            <a:avLst/>
            <a:gdLst>
              <a:gd name="connsiteX0" fmla="*/ 0 w 2006735"/>
              <a:gd name="connsiteY0" fmla="*/ 0 h 350983"/>
              <a:gd name="connsiteX1" fmla="*/ 2006735 w 2006735"/>
              <a:gd name="connsiteY1" fmla="*/ 0 h 350983"/>
              <a:gd name="connsiteX2" fmla="*/ 2006735 w 2006735"/>
              <a:gd name="connsiteY2" fmla="*/ 350983 h 350983"/>
              <a:gd name="connsiteX3" fmla="*/ 0 w 2006735"/>
              <a:gd name="connsiteY3" fmla="*/ 350983 h 350983"/>
              <a:gd name="connsiteX4" fmla="*/ 0 w 2006735"/>
              <a:gd name="connsiteY4" fmla="*/ 0 h 350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6735" h="350983" extrusionOk="0">
                <a:moveTo>
                  <a:pt x="0" y="0"/>
                </a:moveTo>
                <a:cubicBezTo>
                  <a:pt x="765262" y="-5264"/>
                  <a:pt x="1134479" y="84467"/>
                  <a:pt x="2006735" y="0"/>
                </a:cubicBezTo>
                <a:cubicBezTo>
                  <a:pt x="2028809" y="128497"/>
                  <a:pt x="2005285" y="279741"/>
                  <a:pt x="2006735" y="350983"/>
                </a:cubicBezTo>
                <a:cubicBezTo>
                  <a:pt x="1102053" y="457303"/>
                  <a:pt x="421167" y="343334"/>
                  <a:pt x="0" y="350983"/>
                </a:cubicBezTo>
                <a:cubicBezTo>
                  <a:pt x="-14421" y="288902"/>
                  <a:pt x="8173" y="114927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65A748-6C4A-409D-9C14-7CDEF4951AD1}"/>
              </a:ext>
            </a:extLst>
          </p:cNvPr>
          <p:cNvSpPr/>
          <p:nvPr/>
        </p:nvSpPr>
        <p:spPr>
          <a:xfrm>
            <a:off x="8731624" y="3056964"/>
            <a:ext cx="1255058" cy="21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Scrapped data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33535F0-6E07-4E32-9DF5-8992CECE7B0A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rot="16200000" flipH="1">
            <a:off x="9200873" y="3427951"/>
            <a:ext cx="465075" cy="1485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0F8FF0A-4561-4F8C-B84F-B452F4A622EB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8275786" y="3163318"/>
            <a:ext cx="455839" cy="32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54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clock&#10;&#10;Description automatically generated">
            <a:extLst>
              <a:ext uri="{FF2B5EF4-FFF2-40B4-BE49-F238E27FC236}">
                <a16:creationId xmlns:a16="http://schemas.microsoft.com/office/drawing/2014/main" id="{E5C3C5F3-FF36-46A8-B3E4-16095CA87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2" t="-5094" r="19191" b="5094"/>
          <a:stretch/>
        </p:blipFill>
        <p:spPr>
          <a:xfrm>
            <a:off x="1572606" y="2360384"/>
            <a:ext cx="4110114" cy="41363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8F0B59-A55E-4F15-8AEE-438281D0F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756" y="2360384"/>
            <a:ext cx="6759546" cy="4136371"/>
          </a:xfrm>
          <a:prstGeom prst="rect">
            <a:avLst/>
          </a:prstGeom>
        </p:spPr>
      </p:pic>
      <p:pic>
        <p:nvPicPr>
          <p:cNvPr id="8" name="Content Placeholder 5" descr="A picture containing clock&#10;&#10;Description automatically generated">
            <a:extLst>
              <a:ext uri="{FF2B5EF4-FFF2-40B4-BE49-F238E27FC236}">
                <a16:creationId xmlns:a16="http://schemas.microsoft.com/office/drawing/2014/main" id="{A17E2F63-50D0-4CD2-BE99-9F4CC6C66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88" t="14213"/>
          <a:stretch/>
        </p:blipFill>
        <p:spPr>
          <a:xfrm>
            <a:off x="1681039" y="2967632"/>
            <a:ext cx="1236813" cy="372604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57E43FC-725A-45DA-8867-FFF1F7737DBD}"/>
              </a:ext>
            </a:extLst>
          </p:cNvPr>
          <p:cNvSpPr txBox="1">
            <a:spLocks/>
          </p:cNvSpPr>
          <p:nvPr/>
        </p:nvSpPr>
        <p:spPr>
          <a:xfrm>
            <a:off x="1151965" y="361245"/>
            <a:ext cx="10515600" cy="13255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C000"/>
                </a:solidFill>
              </a:rPr>
              <a:t>Data Analytics Company around the world</a:t>
            </a:r>
          </a:p>
        </p:txBody>
      </p:sp>
    </p:spTree>
    <p:extLst>
      <p:ext uri="{BB962C8B-B14F-4D97-AF65-F5344CB8AC3E}">
        <p14:creationId xmlns:p14="http://schemas.microsoft.com/office/powerpoint/2010/main" val="377822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A7CE-0736-4AFF-8E5F-66CEF8A7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57E43FC-725A-45DA-8867-FFF1F7737DBD}"/>
              </a:ext>
            </a:extLst>
          </p:cNvPr>
          <p:cNvSpPr txBox="1">
            <a:spLocks/>
          </p:cNvSpPr>
          <p:nvPr/>
        </p:nvSpPr>
        <p:spPr>
          <a:xfrm>
            <a:off x="1075764" y="361245"/>
            <a:ext cx="10278035" cy="13255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C000"/>
                </a:solidFill>
              </a:rPr>
              <a:t>Data Analytics Company around the world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FAA0A32B-75FA-4C15-94F2-B46238E28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41" y="1983652"/>
            <a:ext cx="10018059" cy="4955032"/>
          </a:xfrm>
          <a:prstGeom prst="rect">
            <a:avLst/>
          </a:prstGeom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CA967E7F-8669-4454-8C98-726A38AD0B0A}"/>
              </a:ext>
            </a:extLst>
          </p:cNvPr>
          <p:cNvSpPr/>
          <p:nvPr/>
        </p:nvSpPr>
        <p:spPr>
          <a:xfrm rot="16200000">
            <a:off x="1065584" y="3897414"/>
            <a:ext cx="2804394" cy="210179"/>
          </a:xfrm>
          <a:prstGeom prst="left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C4467F-93CA-442C-B2E8-0C7B5346B0B4}"/>
              </a:ext>
            </a:extLst>
          </p:cNvPr>
          <p:cNvSpPr/>
          <p:nvPr/>
        </p:nvSpPr>
        <p:spPr>
          <a:xfrm>
            <a:off x="2805953" y="2734778"/>
            <a:ext cx="1281954" cy="528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High minimum project size</a:t>
            </a:r>
          </a:p>
        </p:txBody>
      </p:sp>
    </p:spTree>
    <p:extLst>
      <p:ext uri="{BB962C8B-B14F-4D97-AF65-F5344CB8AC3E}">
        <p14:creationId xmlns:p14="http://schemas.microsoft.com/office/powerpoint/2010/main" val="2803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9D15-DDCA-43DC-B217-C233A4C775F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</a:rPr>
              <a:t>Top 15 State: </a:t>
            </a:r>
            <a:br>
              <a:rPr lang="en-US" sz="4400" b="1" dirty="0">
                <a:solidFill>
                  <a:srgbClr val="FFC000"/>
                </a:solidFill>
              </a:rPr>
            </a:br>
            <a:r>
              <a:rPr lang="en-US" sz="4400" b="1" dirty="0">
                <a:solidFill>
                  <a:srgbClr val="FFC000"/>
                </a:solidFill>
              </a:rPr>
              <a:t>Data Analytics Company in USA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89871-E9AD-4A59-85F2-9994687F0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06" y="2130857"/>
            <a:ext cx="9856691" cy="456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9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9D15-DDCA-43DC-B217-C233A4C775F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</a:rPr>
              <a:t>Top 20: GDP per State </a:t>
            </a:r>
            <a:r>
              <a:rPr lang="en-US" sz="2000" b="1" dirty="0">
                <a:solidFill>
                  <a:srgbClr val="FFC000"/>
                </a:solidFill>
              </a:rPr>
              <a:t>– United States.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68EC60-1996-4C5B-B014-71C5B2E86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879512"/>
            <a:ext cx="10102120" cy="46133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98101A-A742-4772-A658-C6F403AB6C4F}"/>
              </a:ext>
            </a:extLst>
          </p:cNvPr>
          <p:cNvSpPr/>
          <p:nvPr/>
        </p:nvSpPr>
        <p:spPr>
          <a:xfrm>
            <a:off x="1251678" y="2569787"/>
            <a:ext cx="2047875" cy="20955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590901-6ABF-42DE-A8EE-D0531BF55D7B}"/>
              </a:ext>
            </a:extLst>
          </p:cNvPr>
          <p:cNvSpPr/>
          <p:nvPr/>
        </p:nvSpPr>
        <p:spPr>
          <a:xfrm>
            <a:off x="3539937" y="2465012"/>
            <a:ext cx="2047875" cy="314325"/>
          </a:xfrm>
          <a:prstGeom prst="rect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GDP ranking #18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ED330-5786-4016-87A2-974B8E0A08B1}"/>
              </a:ext>
            </a:extLst>
          </p:cNvPr>
          <p:cNvSpPr txBox="1"/>
          <p:nvPr/>
        </p:nvSpPr>
        <p:spPr>
          <a:xfrm>
            <a:off x="1104899" y="6534834"/>
            <a:ext cx="4202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Reference:</a:t>
            </a:r>
            <a:r>
              <a:rPr lang="en-US" dirty="0"/>
              <a:t> worldpopulationreview.com [1]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6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9D15-DDCA-43DC-B217-C233A4C775F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</a:rPr>
              <a:t>Research on Tennessee Growth Strategies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5255A0-CF43-4452-A2AD-66FC9E9B1D04}"/>
              </a:ext>
            </a:extLst>
          </p:cNvPr>
          <p:cNvGrpSpPr/>
          <p:nvPr/>
        </p:nvGrpSpPr>
        <p:grpSpPr>
          <a:xfrm>
            <a:off x="2590800" y="3429000"/>
            <a:ext cx="6701424" cy="2528803"/>
            <a:chOff x="838200" y="1825625"/>
            <a:chExt cx="6701424" cy="252880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B9B1B56-EA1B-4900-BD72-314614A1B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069" t="36551" r="34966" b="26575"/>
            <a:stretch/>
          </p:blipFill>
          <p:spPr>
            <a:xfrm>
              <a:off x="838200" y="1825625"/>
              <a:ext cx="6701424" cy="252880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7567BC-6EE0-479F-B53B-4F97B7EE4D6C}"/>
                </a:ext>
              </a:extLst>
            </p:cNvPr>
            <p:cNvSpPr/>
            <p:nvPr/>
          </p:nvSpPr>
          <p:spPr>
            <a:xfrm>
              <a:off x="5436296" y="1825625"/>
              <a:ext cx="1640909" cy="2912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520ECD-7B4E-48E0-ABF0-A039DF073B28}"/>
                </a:ext>
              </a:extLst>
            </p:cNvPr>
            <p:cNvSpPr/>
            <p:nvPr/>
          </p:nvSpPr>
          <p:spPr>
            <a:xfrm>
              <a:off x="923925" y="2116899"/>
              <a:ext cx="971550" cy="1976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249197-E6C8-4EE3-AC12-34B2AB686401}"/>
                </a:ext>
              </a:extLst>
            </p:cNvPr>
            <p:cNvSpPr/>
            <p:nvPr/>
          </p:nvSpPr>
          <p:spPr>
            <a:xfrm>
              <a:off x="2047875" y="3505200"/>
              <a:ext cx="53721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4828C2-3317-428B-A64D-1B9AD81CBD99}"/>
                </a:ext>
              </a:extLst>
            </p:cNvPr>
            <p:cNvSpPr/>
            <p:nvPr/>
          </p:nvSpPr>
          <p:spPr>
            <a:xfrm>
              <a:off x="923925" y="3796474"/>
              <a:ext cx="790575" cy="1976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A2F8E62-99A0-4816-B1FF-342C48B0B7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59" t="30278" r="17110" b="36642"/>
          <a:stretch/>
        </p:blipFill>
        <p:spPr>
          <a:xfrm>
            <a:off x="2590800" y="1975592"/>
            <a:ext cx="4752975" cy="12327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BA97C2-8565-466C-B7AF-D285EC53F352}"/>
              </a:ext>
            </a:extLst>
          </p:cNvPr>
          <p:cNvSpPr txBox="1"/>
          <p:nvPr/>
        </p:nvSpPr>
        <p:spPr>
          <a:xfrm>
            <a:off x="1104899" y="6534834"/>
            <a:ext cx="335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Reference:</a:t>
            </a:r>
            <a:r>
              <a:rPr lang="en-US" dirty="0"/>
              <a:t> www.nerdwallet.com</a:t>
            </a:r>
          </a:p>
        </p:txBody>
      </p:sp>
    </p:spTree>
    <p:extLst>
      <p:ext uri="{BB962C8B-B14F-4D97-AF65-F5344CB8AC3E}">
        <p14:creationId xmlns:p14="http://schemas.microsoft.com/office/powerpoint/2010/main" val="417850113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459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Impact</vt:lpstr>
      <vt:lpstr>Times New Roman</vt:lpstr>
      <vt:lpstr>Badge</vt:lpstr>
      <vt:lpstr>PowerPoint Presentation</vt:lpstr>
      <vt:lpstr>Content</vt:lpstr>
      <vt:lpstr>Project Overview -  Web Scrapping Project</vt:lpstr>
      <vt:lpstr>Web Scrapping </vt:lpstr>
      <vt:lpstr>PowerPoint Presentation</vt:lpstr>
      <vt:lpstr>PowerPoint Presentation</vt:lpstr>
      <vt:lpstr>Top 15 State:  Data Analytics Company in USA</vt:lpstr>
      <vt:lpstr>Top 20: GDP per State – United States.</vt:lpstr>
      <vt:lpstr>Research on Tennessee Growth Strategies</vt:lpstr>
      <vt:lpstr>Does the size matter for ? 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Charoenpong Songdechakraiwut</dc:creator>
  <cp:lastModifiedBy>Charoenpong Songdechakraiwut</cp:lastModifiedBy>
  <cp:revision>9</cp:revision>
  <dcterms:created xsi:type="dcterms:W3CDTF">2019-12-13T15:49:16Z</dcterms:created>
  <dcterms:modified xsi:type="dcterms:W3CDTF">2019-12-14T13:20:20Z</dcterms:modified>
</cp:coreProperties>
</file>