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642" r:id="rId2"/>
    <p:sldId id="489" r:id="rId3"/>
    <p:sldId id="510" r:id="rId4"/>
    <p:sldId id="511" r:id="rId5"/>
    <p:sldId id="644" r:id="rId6"/>
    <p:sldId id="512" r:id="rId7"/>
    <p:sldId id="514" r:id="rId8"/>
    <p:sldId id="519" r:id="rId9"/>
    <p:sldId id="491" r:id="rId10"/>
    <p:sldId id="449" r:id="rId11"/>
    <p:sldId id="645" r:id="rId12"/>
    <p:sldId id="646" r:id="rId13"/>
    <p:sldId id="492" r:id="rId14"/>
    <p:sldId id="647" r:id="rId15"/>
    <p:sldId id="648" r:id="rId16"/>
    <p:sldId id="649" r:id="rId17"/>
    <p:sldId id="451" r:id="rId18"/>
    <p:sldId id="650" r:id="rId19"/>
    <p:sldId id="643" r:id="rId20"/>
    <p:sldId id="362" r:id="rId21"/>
    <p:sldId id="363" r:id="rId22"/>
    <p:sldId id="364" r:id="rId23"/>
    <p:sldId id="401" r:id="rId24"/>
    <p:sldId id="366" r:id="rId25"/>
    <p:sldId id="368" r:id="rId26"/>
    <p:sldId id="384" r:id="rId27"/>
    <p:sldId id="369" r:id="rId28"/>
    <p:sldId id="371" r:id="rId29"/>
    <p:sldId id="370" r:id="rId30"/>
    <p:sldId id="3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489"/>
            <p14:sldId id="510"/>
            <p14:sldId id="511"/>
            <p14:sldId id="644"/>
            <p14:sldId id="512"/>
            <p14:sldId id="514"/>
            <p14:sldId id="519"/>
            <p14:sldId id="491"/>
            <p14:sldId id="449"/>
            <p14:sldId id="645"/>
            <p14:sldId id="646"/>
            <p14:sldId id="492"/>
            <p14:sldId id="647"/>
            <p14:sldId id="648"/>
            <p14:sldId id="649"/>
            <p14:sldId id="451"/>
            <p14:sldId id="650"/>
            <p14:sldId id="643"/>
            <p14:sldId id="362"/>
            <p14:sldId id="363"/>
            <p14:sldId id="364"/>
            <p14:sldId id="401"/>
            <p14:sldId id="366"/>
            <p14:sldId id="368"/>
            <p14:sldId id="384"/>
            <p14:sldId id="369"/>
            <p14:sldId id="371"/>
            <p14:sldId id="37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5"/>
    <p:restoredTop sz="92925" autoAdjust="0"/>
  </p:normalViewPr>
  <p:slideViewPr>
    <p:cSldViewPr>
      <p:cViewPr varScale="1">
        <p:scale>
          <a:sx n="114" d="100"/>
          <a:sy n="114" d="100"/>
        </p:scale>
        <p:origin x="2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364297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4</a:t>
            </a:r>
          </a:p>
          <a:p>
            <a:pPr lvl="1" algn="l"/>
            <a:r>
              <a:rPr lang="en-US" dirty="0"/>
              <a:t>Proof of correctness for greedy coin change</a:t>
            </a:r>
          </a:p>
          <a:p>
            <a:pPr lvl="2" algn="l"/>
            <a:r>
              <a:rPr lang="en-US" dirty="0"/>
              <a:t>(Solution not in textbook, is exercise in textbook)</a:t>
            </a:r>
          </a:p>
          <a:p>
            <a:pPr lvl="1" algn="l"/>
            <a:r>
              <a:rPr lang="en-US" dirty="0"/>
              <a:t>DP Solution to the Coin Change Problem</a:t>
            </a:r>
          </a:p>
          <a:p>
            <a:pPr lvl="2" algn="l"/>
            <a:r>
              <a:rPr lang="en-US" dirty="0"/>
              <a:t>(Also given as an exercise in the textbook)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Another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452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63869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0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6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73753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240490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1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coin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amount A, pick the minimum amount of coins that yield A</a:t>
            </a:r>
          </a:p>
          <a:p>
            <a:endParaRPr lang="en-US" dirty="0"/>
          </a:p>
          <a:p>
            <a:r>
              <a:rPr lang="en-US" dirty="0"/>
              <a:t>Recall the greedy algorithm:</a:t>
            </a:r>
          </a:p>
          <a:p>
            <a:pPr lvl="1"/>
            <a:r>
              <a:rPr lang="en-US" dirty="0"/>
              <a:t>Use the biggest coin possible, and use as many of those as possible</a:t>
            </a:r>
          </a:p>
          <a:p>
            <a:pPr lvl="1"/>
            <a:r>
              <a:rPr lang="en-US" dirty="0"/>
              <a:t>Repeat with successively smaller denominations</a:t>
            </a:r>
          </a:p>
          <a:p>
            <a:pPr lvl="1"/>
            <a:endParaRPr lang="en-US" dirty="0"/>
          </a:p>
          <a:p>
            <a:r>
              <a:rPr lang="en-US" dirty="0"/>
              <a:t>This algorithm won’t work with non-standard denominations</a:t>
            </a:r>
          </a:p>
        </p:txBody>
      </p:sp>
    </p:spTree>
    <p:extLst>
      <p:ext uri="{BB962C8B-B14F-4D97-AF65-F5344CB8AC3E}">
        <p14:creationId xmlns:p14="http://schemas.microsoft.com/office/powerpoint/2010/main" val="376858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coin cent amounts of 10, 6, 5, and 1</a:t>
            </a:r>
          </a:p>
          <a:p>
            <a:endParaRPr lang="en-US" dirty="0"/>
          </a:p>
          <a:p>
            <a:r>
              <a:rPr lang="en-US" dirty="0"/>
              <a:t>Compute the coins needed for 12 cents</a:t>
            </a:r>
          </a:p>
          <a:p>
            <a:pPr lvl="1"/>
            <a:r>
              <a:rPr lang="en-US" dirty="0"/>
              <a:t>The greedy algorithm picks 10, 1, 1</a:t>
            </a:r>
          </a:p>
          <a:p>
            <a:pPr lvl="1"/>
            <a:r>
              <a:rPr lang="en-US" dirty="0"/>
              <a:t>But 6, 6 is more optimal (fewer coins)</a:t>
            </a:r>
          </a:p>
        </p:txBody>
      </p:sp>
    </p:spTree>
    <p:extLst>
      <p:ext uri="{BB962C8B-B14F-4D97-AF65-F5344CB8AC3E}">
        <p14:creationId xmlns:p14="http://schemas.microsoft.com/office/powerpoint/2010/main" val="242023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define an array </a:t>
            </a:r>
            <a:r>
              <a:rPr lang="en-US" dirty="0" err="1"/>
              <a:t>denom</a:t>
            </a:r>
            <a:r>
              <a:rPr lang="en-US" dirty="0"/>
              <a:t> which holds the denominations of the coins such that:</a:t>
            </a:r>
          </a:p>
          <a:p>
            <a:pPr lvl="1"/>
            <a:r>
              <a:rPr lang="en-US" dirty="0" err="1"/>
              <a:t>denom</a:t>
            </a:r>
            <a:r>
              <a:rPr lang="en-US" dirty="0"/>
              <a:t>[1] &gt; </a:t>
            </a:r>
            <a:r>
              <a:rPr lang="en-US" dirty="0" err="1"/>
              <a:t>denom</a:t>
            </a:r>
            <a:r>
              <a:rPr lang="en-US" dirty="0"/>
              <a:t>[2] &gt; … &gt; </a:t>
            </a:r>
            <a:r>
              <a:rPr lang="en-US" dirty="0" err="1"/>
              <a:t>denom</a:t>
            </a:r>
            <a:r>
              <a:rPr lang="en-US" dirty="0"/>
              <a:t>[n] = 1</a:t>
            </a:r>
          </a:p>
          <a:p>
            <a:pPr lvl="1"/>
            <a:r>
              <a:rPr lang="en-US" dirty="0"/>
              <a:t>In other words, we sort the coin denominations in decreasing order, ending with a penny</a:t>
            </a:r>
          </a:p>
          <a:p>
            <a:r>
              <a:rPr lang="en-US" dirty="0"/>
              <a:t>We are obtaining change for an amount A</a:t>
            </a:r>
          </a:p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2"/>
            <a:r>
              <a:rPr lang="en-US" dirty="0"/>
              <a:t>Note: when </a:t>
            </a:r>
            <a:r>
              <a:rPr lang="en-US" dirty="0" err="1"/>
              <a:t>i</a:t>
            </a:r>
            <a:r>
              <a:rPr lang="en-US" dirty="0"/>
              <a:t> is large, you’re working with fewer types of coins, and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you’re working with your complete set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</p:txBody>
      </p:sp>
    </p:spTree>
    <p:extLst>
      <p:ext uri="{BB962C8B-B14F-4D97-AF65-F5344CB8AC3E}">
        <p14:creationId xmlns:p14="http://schemas.microsoft.com/office/powerpoint/2010/main" val="130399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10972800" cy="4525963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  <a:p>
            <a:r>
              <a:rPr lang="en-US" dirty="0"/>
              <a:t>Given coins of denominations 10, 6, and 1, here’s the table showing how to create change up to 12 cents: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45513"/>
              </p:ext>
            </p:extLst>
          </p:nvPr>
        </p:nvGraphicFramePr>
        <p:xfrm>
          <a:off x="3048000" y="5151120"/>
          <a:ext cx="60960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0" y="5879068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4736068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17C85-306E-804D-83C6-BB35E60A02F2}"/>
              </a:ext>
            </a:extLst>
          </p:cNvPr>
          <p:cNvSpPr txBox="1"/>
          <p:nvPr/>
        </p:nvSpPr>
        <p:spPr>
          <a:xfrm>
            <a:off x="9281725" y="5463569"/>
            <a:ext cx="243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10-cent</a:t>
            </a:r>
          </a:p>
          <a:p>
            <a:r>
              <a:rPr lang="en-US" sz="2400" dirty="0">
                <a:latin typeface="+mj-lt"/>
              </a:rPr>
              <a:t>6-cent</a:t>
            </a:r>
          </a:p>
          <a:p>
            <a:r>
              <a:rPr lang="en-US" sz="2400" dirty="0">
                <a:latin typeface="+mj-lt"/>
              </a:rPr>
              <a:t>1-cent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492B1-686D-E243-9AED-E32445B40CAC}"/>
              </a:ext>
            </a:extLst>
          </p:cNvPr>
          <p:cNvSpPr txBox="1"/>
          <p:nvPr/>
        </p:nvSpPr>
        <p:spPr>
          <a:xfrm>
            <a:off x="9596032" y="4654959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Our answer!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8B827B-FD46-9342-A26A-0552D9C20D23}"/>
              </a:ext>
            </a:extLst>
          </p:cNvPr>
          <p:cNvCxnSpPr>
            <a:cxnSpLocks/>
          </p:cNvCxnSpPr>
          <p:nvPr/>
        </p:nvCxnSpPr>
        <p:spPr>
          <a:xfrm flipH="1">
            <a:off x="9067800" y="4986049"/>
            <a:ext cx="838200" cy="613342"/>
          </a:xfrm>
          <a:prstGeom prst="line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4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0609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to solve the </a:t>
            </a:r>
            <a:r>
              <a:rPr lang="en-US" sz="2400" dirty="0" err="1"/>
              <a:t>i,j</a:t>
            </a:r>
            <a:r>
              <a:rPr lang="en-US" sz="2400" dirty="0"/>
              <a:t> problem   (Remember, </a:t>
            </a:r>
            <a:r>
              <a:rPr lang="en-US" sz="2400" dirty="0" err="1"/>
              <a:t>i</a:t>
            </a:r>
            <a:r>
              <a:rPr lang="en-US" sz="2400" dirty="0"/>
              <a:t> tells you which coins, and j is the amount)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denom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&gt; j, then not possible to include this coin</a:t>
            </a:r>
          </a:p>
          <a:p>
            <a:pPr lvl="2"/>
            <a:r>
              <a:rPr lang="en-US" sz="1800" dirty="0"/>
              <a:t>Then the solution is the same as the (i+1),j problem</a:t>
            </a:r>
          </a:p>
          <a:p>
            <a:pPr lvl="2"/>
            <a:r>
              <a:rPr lang="en-US" sz="1800" dirty="0"/>
              <a:t>In the table, that’s the cell right below the current cell. </a:t>
            </a:r>
          </a:p>
          <a:p>
            <a:pPr lvl="2"/>
            <a:r>
              <a:rPr lang="en-US" sz="1800" dirty="0"/>
              <a:t>Is this making the problem simpler?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1 more than the </a:t>
            </a:r>
            <a:r>
              <a:rPr lang="en-US" sz="1800" dirty="0" err="1"/>
              <a:t>i</a:t>
            </a:r>
            <a:r>
              <a:rPr lang="en-US" sz="1800" dirty="0"/>
              <a:t>,(j-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 problem</a:t>
            </a:r>
          </a:p>
          <a:p>
            <a:pPr lvl="2"/>
            <a:r>
              <a:rPr lang="en-US" sz="1800" dirty="0"/>
              <a:t>j  changes to 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because we subtract off the value of the coin used</a:t>
            </a:r>
          </a:p>
          <a:p>
            <a:pPr lvl="2"/>
            <a:r>
              <a:rPr lang="en-US" sz="1800" dirty="0" err="1"/>
              <a:t>i</a:t>
            </a:r>
            <a:r>
              <a:rPr lang="en-US" sz="1800" dirty="0"/>
              <a:t> doesn’t change because there could be multiple coins of denomination </a:t>
            </a:r>
            <a:r>
              <a:rPr lang="en-US" sz="1800" dirty="0" err="1"/>
              <a:t>i</a:t>
            </a:r>
            <a:r>
              <a:rPr lang="en-US" sz="1800" dirty="0"/>
              <a:t> used in the solution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 NOT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the same as the (i+1),j problem</a:t>
            </a:r>
          </a:p>
          <a:p>
            <a:pPr lvl="2"/>
            <a:r>
              <a:rPr lang="en-US" sz="1800" dirty="0"/>
              <a:t>In the table, that’s the cell right below the current cell</a:t>
            </a:r>
          </a:p>
        </p:txBody>
      </p:sp>
    </p:spTree>
    <p:extLst>
      <p:ext uri="{BB962C8B-B14F-4D97-AF65-F5344CB8AC3E}">
        <p14:creationId xmlns:p14="http://schemas.microsoft.com/office/powerpoint/2010/main" val="91892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C[</a:t>
            </a:r>
            <a:r>
              <a:rPr lang="en-US" dirty="0" err="1"/>
              <a:t>i</a:t>
            </a:r>
            <a:r>
              <a:rPr lang="en-US" dirty="0"/>
              <a:t>][0] = 0 for all values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penny, then C[n][j] = j</a:t>
            </a:r>
          </a:p>
          <a:p>
            <a:pPr lvl="1"/>
            <a:r>
              <a:rPr lang="en-US" dirty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27515"/>
              </p:ext>
            </p:extLst>
          </p:nvPr>
        </p:nvGraphicFramePr>
        <p:xfrm>
          <a:off x="2233570" y="2286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286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18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a given problem (C[</a:t>
            </a:r>
            <a:r>
              <a:rPr lang="en-US" dirty="0" err="1"/>
              <a:t>i</a:t>
            </a:r>
            <a:r>
              <a:rPr lang="en-US" dirty="0"/>
              <a:t>][j]) is expressed in terms of sub-problems</a:t>
            </a:r>
          </a:p>
          <a:p>
            <a:endParaRPr lang="en-US" dirty="0"/>
          </a:p>
          <a:p>
            <a:r>
              <a:rPr lang="en-US" dirty="0"/>
              <a:t>We can write a solution now using memorization with a top-down solution (recursive calls), or a bottom-up approach (build a table)</a:t>
            </a:r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9514"/>
              </p:ext>
            </p:extLst>
          </p:nvPr>
        </p:nvGraphicFramePr>
        <p:xfrm>
          <a:off x="2233570" y="25908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5908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02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bottom-up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16070"/>
            <a:ext cx="7315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dynamic_coin_change1 (</a:t>
            </a:r>
            <a:r>
              <a:rPr lang="en-US" dirty="0" err="1"/>
              <a:t>denom</a:t>
            </a:r>
            <a:r>
              <a:rPr lang="en-US" dirty="0"/>
              <a:t>, A, C)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down to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3F6B4-1247-4D4B-B6CD-23C44E813DDD}"/>
              </a:ext>
            </a:extLst>
          </p:cNvPr>
          <p:cNvSpPr txBox="1"/>
          <p:nvPr/>
        </p:nvSpPr>
        <p:spPr>
          <a:xfrm>
            <a:off x="7382172" y="1781225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6597F-D407-114B-AF06-2C8A44DFB730}"/>
              </a:ext>
            </a:extLst>
          </p:cNvPr>
          <p:cNvSpPr txBox="1"/>
          <p:nvPr/>
        </p:nvSpPr>
        <p:spPr>
          <a:xfrm>
            <a:off x="7438571" y="2669600"/>
            <a:ext cx="4586897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Constant time to file each cell in the table.</a:t>
            </a:r>
            <a:br>
              <a:rPr lang="en-US" sz="2000" dirty="0"/>
            </a:br>
            <a:r>
              <a:rPr lang="en-US" sz="2000" dirty="0"/>
              <a:t>So </a:t>
            </a:r>
            <a:r>
              <a:rPr lang="en-US" sz="2000" dirty="0" err="1"/>
              <a:t>Θ</a:t>
            </a:r>
            <a:r>
              <a:rPr lang="en-US" sz="2000" dirty="0"/>
              <a:t>(n ・ A) where n is the number of coins</a:t>
            </a:r>
            <a:br>
              <a:rPr lang="en-US" sz="2000" dirty="0"/>
            </a:br>
            <a:r>
              <a:rPr lang="en-US" sz="2000" dirty="0"/>
              <a:t>and A is the amount</a:t>
            </a:r>
          </a:p>
        </p:txBody>
      </p:sp>
    </p:spTree>
    <p:extLst>
      <p:ext uri="{BB962C8B-B14F-4D97-AF65-F5344CB8AC3E}">
        <p14:creationId xmlns:p14="http://schemas.microsoft.com/office/powerpoint/2010/main" val="287936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the coins chosen?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10972800" cy="2739250"/>
          </a:xfrm>
        </p:spPr>
        <p:txBody>
          <a:bodyPr/>
          <a:lstStyle/>
          <a:p>
            <a:r>
              <a:rPr lang="en-US" dirty="0"/>
              <a:t>It’s easy to trace back through the values</a:t>
            </a:r>
          </a:p>
          <a:p>
            <a:r>
              <a:rPr lang="en-US" dirty="0"/>
              <a:t>Or, we could keep a </a:t>
            </a:r>
            <a:r>
              <a:rPr lang="en-US" i="1" dirty="0"/>
              <a:t>used</a:t>
            </a:r>
            <a:r>
              <a:rPr lang="en-US" dirty="0"/>
              <a:t> Boolean array</a:t>
            </a:r>
          </a:p>
          <a:p>
            <a:pPr lvl="1"/>
            <a:r>
              <a:rPr lang="en-US" dirty="0"/>
              <a:t>If used[</a:t>
            </a:r>
            <a:r>
              <a:rPr lang="en-US" dirty="0" err="1"/>
              <a:t>i</a:t>
            </a:r>
            <a:r>
              <a:rPr lang="en-US" dirty="0"/>
              <a:t>][j] is true, then the solution for </a:t>
            </a:r>
            <a:r>
              <a:rPr lang="en-US" dirty="0" err="1"/>
              <a:t>i,j</a:t>
            </a:r>
            <a:r>
              <a:rPr lang="en-US" dirty="0"/>
              <a:t> does use a coin of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for amount j</a:t>
            </a:r>
          </a:p>
          <a:p>
            <a:pPr lvl="1"/>
            <a:r>
              <a:rPr lang="en-US" dirty="0"/>
              <a:t>If false, it does not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30085"/>
              </p:ext>
            </p:extLst>
          </p:nvPr>
        </p:nvGraphicFramePr>
        <p:xfrm>
          <a:off x="28194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52578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2672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1600" y="50964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10 cents</a:t>
            </a:r>
          </a:p>
          <a:p>
            <a:r>
              <a:rPr lang="en-US" dirty="0">
                <a:latin typeface="+mj-lt"/>
              </a:rPr>
              <a:t>6 cents</a:t>
            </a:r>
          </a:p>
          <a:p>
            <a:r>
              <a:rPr lang="en-US" dirty="0">
                <a:latin typeface="+mj-lt"/>
              </a:rPr>
              <a:t>1 cent</a:t>
            </a:r>
          </a:p>
        </p:txBody>
      </p:sp>
    </p:spTree>
    <p:extLst>
      <p:ext uri="{BB962C8B-B14F-4D97-AF65-F5344CB8AC3E}">
        <p14:creationId xmlns:p14="http://schemas.microsoft.com/office/powerpoint/2010/main" val="4187603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dynamic_coin_change2 (</a:t>
            </a:r>
            <a:r>
              <a:rPr lang="en-US" dirty="0" err="1"/>
              <a:t>denom</a:t>
            </a:r>
            <a:r>
              <a:rPr lang="en-US" dirty="0"/>
              <a:t>, A, C, used)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	used[n][j] = true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false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true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82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13608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6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106995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241362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6609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9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17722</TotalTime>
  <Words>2540</Words>
  <Application>Microsoft Macintosh PowerPoint</Application>
  <PresentationFormat>Widescreen</PresentationFormat>
  <Paragraphs>419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Helvetica Neue</vt:lpstr>
      <vt:lpstr>Helvetica Neue Thin</vt:lpstr>
      <vt:lpstr>Lucida Console</vt:lpstr>
      <vt:lpstr>Lucida Sans Unicode</vt:lpstr>
      <vt:lpstr>CS4102-SlimGray</vt:lpstr>
      <vt:lpstr>Equation</vt:lpstr>
      <vt:lpstr>CS4102 Algorithms Spring 2021 – Floryan and Horton</vt:lpstr>
      <vt:lpstr>Making Change </vt:lpstr>
      <vt:lpstr>Everyone Already Knows Many Algorithms! </vt:lpstr>
      <vt:lpstr>Making Change</vt:lpstr>
      <vt:lpstr>Optimal Substructure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  <vt:lpstr>Dynamic Programming: Making Change </vt:lpstr>
      <vt:lpstr>Recall coin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bottom-up algorithm</vt:lpstr>
      <vt:lpstr>But how to get the coins chosen?</vt:lpstr>
      <vt:lpstr>Recording the answers</vt:lpstr>
      <vt:lpstr>Obtaining the coin set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1324</cp:revision>
  <dcterms:created xsi:type="dcterms:W3CDTF">2017-08-21T20:54:06Z</dcterms:created>
  <dcterms:modified xsi:type="dcterms:W3CDTF">2021-04-07T16:59:25Z</dcterms:modified>
</cp:coreProperties>
</file>