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47"/>
  </p:notesMasterIdLst>
  <p:handoutMasterIdLst>
    <p:handoutMasterId r:id="rId48"/>
  </p:handoutMasterIdLst>
  <p:sldIdLst>
    <p:sldId id="512" r:id="rId2"/>
    <p:sldId id="541" r:id="rId3"/>
    <p:sldId id="419" r:id="rId4"/>
    <p:sldId id="598" r:id="rId5"/>
    <p:sldId id="421" r:id="rId6"/>
    <p:sldId id="601" r:id="rId7"/>
    <p:sldId id="602" r:id="rId8"/>
    <p:sldId id="603" r:id="rId9"/>
    <p:sldId id="604" r:id="rId10"/>
    <p:sldId id="605" r:id="rId11"/>
    <p:sldId id="606" r:id="rId12"/>
    <p:sldId id="577" r:id="rId13"/>
    <p:sldId id="562" r:id="rId14"/>
    <p:sldId id="423" r:id="rId15"/>
    <p:sldId id="591" r:id="rId16"/>
    <p:sldId id="592" r:id="rId17"/>
    <p:sldId id="578" r:id="rId18"/>
    <p:sldId id="561" r:id="rId19"/>
    <p:sldId id="593" r:id="rId20"/>
    <p:sldId id="579" r:id="rId21"/>
    <p:sldId id="599" r:id="rId22"/>
    <p:sldId id="429" r:id="rId23"/>
    <p:sldId id="430" r:id="rId24"/>
    <p:sldId id="600" r:id="rId25"/>
    <p:sldId id="575" r:id="rId26"/>
    <p:sldId id="576" r:id="rId27"/>
    <p:sldId id="573" r:id="rId28"/>
    <p:sldId id="476" r:id="rId29"/>
    <p:sldId id="607" r:id="rId30"/>
    <p:sldId id="595" r:id="rId31"/>
    <p:sldId id="581" r:id="rId32"/>
    <p:sldId id="596" r:id="rId33"/>
    <p:sldId id="582" r:id="rId34"/>
    <p:sldId id="59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4"/>
    <p:restoredTop sz="94929"/>
  </p:normalViewPr>
  <p:slideViewPr>
    <p:cSldViewPr snapToGrid="0" snapToObjects="1">
      <p:cViewPr varScale="1">
        <p:scale>
          <a:sx n="135" d="100"/>
          <a:sy n="135" d="100"/>
        </p:scale>
        <p:origin x="18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3.png"/><Relationship Id="rId4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4.png"/><Relationship Id="rId4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5.png"/><Relationship Id="rId4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6.png"/><Relationship Id="rId4" Type="http://schemas.openxmlformats.org/officeDocument/2006/relationships/tags" Target="../tags/tag6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7.png"/><Relationship Id="rId4" Type="http://schemas.openxmlformats.org/officeDocument/2006/relationships/tags" Target="../tags/tag7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Fall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68852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      //log rules</a:t>
            </a:r>
          </a:p>
          <a:p>
            <a:endParaRPr lang="en-US" dirty="0"/>
          </a:p>
          <a:p>
            <a:r>
              <a:rPr lang="en-US" dirty="0"/>
              <a:t>T(n) = o(n)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endParaRPr lang="en-US" b="1" i="1" u="sng" dirty="0"/>
          </a:p>
          <a:p>
            <a:r>
              <a:rPr lang="en-US" b="1" i="1" u="sng" dirty="0"/>
              <a:t>T(n) =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i="1" u="sng" dirty="0"/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</a:t>
            </a:r>
          </a:p>
        </p:txBody>
      </p:sp>
    </p:spTree>
    <p:extLst>
      <p:ext uri="{BB962C8B-B14F-4D97-AF65-F5344CB8AC3E}">
        <p14:creationId xmlns:p14="http://schemas.microsoft.com/office/powerpoint/2010/main" val="186436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4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		//as long as d &gt;= 1/2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</p:txBody>
      </p:sp>
    </p:spTree>
    <p:extLst>
      <p:ext uri="{BB962C8B-B14F-4D97-AF65-F5344CB8AC3E}">
        <p14:creationId xmlns:p14="http://schemas.microsoft.com/office/powerpoint/2010/main" val="40018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199"/>
            <a:ext cx="8229600" cy="538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pPr lvl="1"/>
            <a:r>
              <a:rPr lang="en-US" dirty="0">
                <a:sym typeface="Symbol" charset="2"/>
              </a:rPr>
              <a:t>k = log3(7) = 1.77</a:t>
            </a: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n^1.77		n^2</a:t>
            </a:r>
          </a:p>
          <a:p>
            <a:pPr lvl="1"/>
            <a:r>
              <a:rPr lang="en-US" dirty="0">
                <a:sym typeface="Symbol" charset="2"/>
              </a:rPr>
              <a:t>Case 3:   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</a:t>
            </a:r>
          </a:p>
          <a:p>
            <a:pPr marL="274320" lvl="1" indent="0">
              <a:buNone/>
            </a:pPr>
            <a:endParaRPr lang="en-US" dirty="0">
              <a:sym typeface="Symbol" charset="2"/>
            </a:endParaRP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regularity: 7*f(n/3) &lt;= c*f(n)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7*n^2/9 &lt;= c*n^2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(7/9)n^2 &lt;= cn^2       //YES</a:t>
            </a: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3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			n/2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2: </a:t>
            </a:r>
            <a:r>
              <a:rPr lang="en-US" dirty="0" err="1">
                <a:sym typeface="Symbol" charset="2"/>
              </a:rPr>
              <a:t>nlogn</a:t>
            </a:r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1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pPr lvl="1"/>
            <a:r>
              <a:rPr lang="en-US" dirty="0">
                <a:sym typeface="Symbol" charset="2"/>
              </a:rPr>
              <a:t>k = log2(4) = 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n^2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1: n^2</a:t>
            </a:r>
          </a:p>
          <a:p>
            <a:pPr marL="0" indent="0">
              <a:buNone/>
            </a:pP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87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	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 doesn’t apply because f(n) not </a:t>
            </a:r>
            <a:r>
              <a:rPr lang="en-US" dirty="0" err="1">
                <a:sym typeface="Symbol" charset="2"/>
              </a:rPr>
              <a:t>polynomially</a:t>
            </a:r>
            <a:r>
              <a:rPr lang="en-US" dirty="0">
                <a:sym typeface="Symbol" charset="2"/>
              </a:rPr>
              <a:t> smaller</a:t>
            </a:r>
          </a:p>
          <a:p>
            <a:pPr lvl="1"/>
            <a:r>
              <a:rPr lang="en-US" dirty="0">
                <a:sym typeface="Symbol" charset="2"/>
              </a:rPr>
              <a:t>e.g.,  n / log(n) !&lt;= n^0.99 for large n</a:t>
            </a:r>
          </a:p>
        </p:txBody>
      </p:sp>
    </p:spTree>
    <p:extLst>
      <p:ext uri="{BB962C8B-B14F-4D97-AF65-F5344CB8AC3E}">
        <p14:creationId xmlns:p14="http://schemas.microsoft.com/office/powerpoint/2010/main" val="39819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problems that aren’t directly in the slides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1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T(n) = 2*T(n/2) + 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T(n)	= 2*[2 * T(n/4) + n/2] + n	//unroll one level</a:t>
            </a:r>
          </a:p>
          <a:p>
            <a:pPr marL="274320" lvl="1" indent="0">
              <a:buNone/>
            </a:pPr>
            <a:r>
              <a:rPr lang="en-US" dirty="0"/>
              <a:t>	= 4*T(n/4) + 2n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4*[2*T(n/8) + n/4] + 2n	//unroll another level</a:t>
            </a:r>
          </a:p>
          <a:p>
            <a:pPr marL="274320" lvl="1" indent="0">
              <a:buNone/>
            </a:pPr>
            <a:r>
              <a:rPr lang="en-US" dirty="0"/>
              <a:t>	= 8*T(n/8) + 3n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8*[2*T(n/16) + n/8] + 3n	//one more time</a:t>
            </a:r>
          </a:p>
          <a:p>
            <a:pPr marL="274320" lvl="1" indent="0">
              <a:buNone/>
            </a:pPr>
            <a:r>
              <a:rPr lang="en-US" dirty="0"/>
              <a:t>	= 16*T(n/16) + 4n</a:t>
            </a:r>
          </a:p>
        </p:txBody>
      </p:sp>
    </p:spTree>
    <p:extLst>
      <p:ext uri="{BB962C8B-B14F-4D97-AF65-F5344CB8AC3E}">
        <p14:creationId xmlns:p14="http://schemas.microsoft.com/office/powerpoint/2010/main" val="25306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493776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4*T(n/4) + 2n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8*T(n/8) + 3n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16*T(n/16) + 4n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… 			//what is the general pattern??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457200" y="1219200"/>
                <a:ext cx="8553450" cy="4937760"/>
              </a:xfrm>
              <a:blipFill>
                <a:blip r:embed="rId5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6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550291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			//when do we hit T(1)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/>
                  <a:t>			//recursion ends when d is log(n)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/>
                  <a:t>	//sub back in for d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b="1" i="1" dirty="0"/>
                  <a:t>T(n)	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𝒏𝒍𝒐𝒈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	</a:t>
                </a:r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457200" y="1219200"/>
                <a:ext cx="8553450" cy="5502910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0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(or Iteration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 case (n=2):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2*T(1)+2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∗2∗1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	//true if c &gt;= 2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1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Inductive Hypothesis:</a:t>
                </a:r>
              </a:p>
              <a:p>
                <a:pPr lvl="1"/>
                <a:r>
                  <a:rPr lang="en-US" dirty="0"/>
                  <a:t>Assume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09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endParaRPr lang="en-US" dirty="0"/>
              </a:p>
              <a:p>
                <a:r>
                  <a:rPr lang="en-US" dirty="0"/>
                  <a:t>Inductive Step: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274320" lvl="1" indent="0">
                  <a:buNone/>
                </a:pPr>
                <a:r>
                  <a:rPr lang="en-US" b="1" dirty="0"/>
                  <a:t>						//if c  &gt;= 1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011786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Case 3 does not apply!</a:t>
                </a: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r>
                  <a:rPr lang="en-US" dirty="0">
                    <a:sym typeface="Symbol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    //YES 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5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(like </a:t>
                </a:r>
                <a:r>
                  <a:rPr lang="en-US" dirty="0" err="1">
                    <a:sym typeface="Symbol" charset="2"/>
                  </a:rPr>
                  <a:t>Mergesort</a:t>
                </a:r>
                <a:r>
                  <a:rPr lang="en-US" dirty="0">
                    <a:sym typeface="Symbol" charset="2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k = 1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//NO!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smaller!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Master theorem cannot be used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 t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5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1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2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31734</TotalTime>
  <Words>2974</Words>
  <Application>Microsoft Macintosh PowerPoint</Application>
  <PresentationFormat>On-screen Show (4:3)</PresentationFormat>
  <Paragraphs>378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Solving (or Iteration Method)</vt:lpstr>
      <vt:lpstr>Directly Solve (unrolling the recurrence)</vt:lpstr>
      <vt:lpstr>Another Example!!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</vt:lpstr>
      <vt:lpstr>Iteration or Substitution Method</vt:lpstr>
      <vt:lpstr>Substitution Method: Subtleties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Another Pitfall</vt:lpstr>
      <vt:lpstr>Substitution Method: Pitfall Example</vt:lpstr>
      <vt:lpstr>Recursion Tree Method</vt:lpstr>
      <vt:lpstr>Recursion Tree Method</vt:lpstr>
      <vt:lpstr>Recursion Tree: Total Cost</vt:lpstr>
      <vt:lpstr>The Master Theorem</vt:lpstr>
      <vt:lpstr>The Master Theorem</vt:lpstr>
      <vt:lpstr>The Master Theorem (from Cormen)</vt:lpstr>
      <vt:lpstr>Using the Master Theorem</vt:lpstr>
      <vt:lpstr>Problems to Try</vt:lpstr>
      <vt:lpstr>More Master Theorem Examples</vt:lpstr>
      <vt:lpstr>Problems to Try</vt:lpstr>
      <vt:lpstr>Problems to Try: Solutions</vt:lpstr>
      <vt:lpstr>Problems to Try: Solutions</vt:lpstr>
      <vt:lpstr>Problems to Try: Solutions</vt:lpstr>
      <vt:lpstr>Problems to Try: Solutions</vt:lpstr>
      <vt:lpstr>Solutions</vt:lpstr>
      <vt:lpstr>Directly Solve (unrolling the recurrence)</vt:lpstr>
      <vt:lpstr>Directly Solve (unrolling the recurrence)</vt:lpstr>
      <vt:lpstr>Directly Solve (unrolling the recurrence)</vt:lpstr>
      <vt:lpstr>Directly Solve (unrolling the recurrence)</vt:lpstr>
      <vt:lpstr>Iteration or Substitution Method</vt:lpstr>
      <vt:lpstr>Iteration or Substitution Method</vt:lpstr>
      <vt:lpstr>Iteration or Substitution Method</vt:lpstr>
      <vt:lpstr>Problems to Try</vt:lpstr>
      <vt:lpstr>Problems to Try</vt:lpstr>
      <vt:lpstr>Problems to Try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492</cp:revision>
  <cp:lastPrinted>2010-02-08T18:40:35Z</cp:lastPrinted>
  <dcterms:created xsi:type="dcterms:W3CDTF">2010-02-08T18:32:44Z</dcterms:created>
  <dcterms:modified xsi:type="dcterms:W3CDTF">2021-09-07T15:36:51Z</dcterms:modified>
</cp:coreProperties>
</file>