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512" r:id="rId2"/>
    <p:sldId id="546" r:id="rId3"/>
    <p:sldId id="523" r:id="rId4"/>
    <p:sldId id="524" r:id="rId5"/>
    <p:sldId id="525" r:id="rId6"/>
    <p:sldId id="526" r:id="rId7"/>
    <p:sldId id="527" r:id="rId8"/>
    <p:sldId id="561" r:id="rId9"/>
    <p:sldId id="542" r:id="rId10"/>
    <p:sldId id="342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555" r:id="rId20"/>
    <p:sldId id="557" r:id="rId21"/>
    <p:sldId id="558" r:id="rId22"/>
    <p:sldId id="560" r:id="rId23"/>
    <p:sldId id="438" r:id="rId24"/>
    <p:sldId id="443" r:id="rId25"/>
    <p:sldId id="547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749"/>
  </p:normalViewPr>
  <p:slideViewPr>
    <p:cSldViewPr snapToGrid="0" snapToObjects="1">
      <p:cViewPr varScale="1">
        <p:scale>
          <a:sx n="146" d="100"/>
          <a:sy n="146" d="100"/>
        </p:scale>
        <p:origin x="8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0" Type="http://schemas.openxmlformats.org/officeDocument/2006/relationships/tags" Target="../tags/tag21.xml"/><Relationship Id="rId4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hyperlink" Target="http://www3.amherst.edu/~nstarr/puzzl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Divide and Conquer:</a:t>
            </a:r>
            <a:br>
              <a:rPr lang="en-US" dirty="0"/>
            </a:br>
            <a:r>
              <a:rPr lang="en-US" dirty="0"/>
              <a:t>Quicksort and 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3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96702" y="3651090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1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7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938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25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15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825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445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608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887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025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638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9939" y="1707991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1096703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3101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2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9313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83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12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1106935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4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9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217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13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1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085229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1295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71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14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0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14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0375" y="2579386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1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0376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42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15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493" y="2000250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3977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91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206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12" t="-3529" r="-221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7704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89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16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1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2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29" r="-2667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150376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-1282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17</a:t>
            </a:fld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49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1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150376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212" t="-352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18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65079" y="2004056"/>
            <a:ext cx="3653506" cy="43610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191832" y="2004056"/>
            <a:ext cx="0" cy="43610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Search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035" y="1143000"/>
            <a:ext cx="3501215" cy="39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5316" y="1535416"/>
            <a:ext cx="3448652" cy="71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5315" y="2250995"/>
                <a:ext cx="3448652" cy="17700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100" b="1" dirty="0"/>
                  <a:t>Claim #1:  </a:t>
                </a:r>
                <a:r>
                  <a:rPr lang="en-US" sz="21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2⋅</m:t>
                    </m:r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>
                    <a:solidFill>
                      <a:srgbClr val="0070C0"/>
                    </a:solidFill>
                  </a:rPr>
                  <a:t> </a:t>
                </a:r>
                <a:r>
                  <a:rPr lang="en-US" sz="2100" dirty="0"/>
                  <a:t>wide by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tall.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5" y="2250995"/>
                <a:ext cx="3448652" cy="1770019"/>
              </a:xfrm>
              <a:prstGeom prst="rect">
                <a:avLst/>
              </a:prstGeom>
              <a:blipFill>
                <a:blip r:embed="rId2"/>
                <a:stretch>
                  <a:fillRect l="-2206" t="-2143" r="-3676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83498" y="1588558"/>
                <a:ext cx="83834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98" y="1588558"/>
                <a:ext cx="838347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cxnSpLocks/>
          </p:cNvCxnSpPr>
          <p:nvPr/>
        </p:nvCxnSpPr>
        <p:spPr>
          <a:xfrm>
            <a:off x="4365079" y="4369452"/>
            <a:ext cx="3631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365079" y="2885266"/>
            <a:ext cx="36026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71598" y="4120861"/>
            <a:ext cx="3448652" cy="71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Let’s draw some examples.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19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>
            <a:cxnSpLocks/>
          </p:cNvCxnSpPr>
          <p:nvPr/>
        </p:nvCxnSpPr>
        <p:spPr>
          <a:xfrm>
            <a:off x="4365079" y="5880339"/>
            <a:ext cx="36382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375919" y="2885267"/>
            <a:ext cx="3653506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FC7C3-5053-3347-9992-B1AD7FFE8352}"/>
                  </a:ext>
                </a:extLst>
              </p:cNvPr>
              <p:cNvSpPr txBox="1"/>
              <p:nvPr/>
            </p:nvSpPr>
            <p:spPr>
              <a:xfrm>
                <a:off x="8180232" y="3420809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FC7C3-5053-3347-9992-B1AD7FFE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32" y="3420809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924718" y="1966614"/>
            <a:ext cx="3200400" cy="41721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524918" y="1966614"/>
            <a:ext cx="0" cy="4172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950"/>
            <a:ext cx="8229600" cy="990600"/>
          </a:xfrm>
        </p:spPr>
        <p:txBody>
          <a:bodyPr/>
          <a:lstStyle/>
          <a:p>
            <a:r>
              <a:rPr lang="en-US" dirty="0"/>
              <a:t>Reducing 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800" b="1" dirty="0"/>
                  <a:t>Claim #1:  </a:t>
                </a:r>
                <a:r>
                  <a:rPr lang="en-US" sz="18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2⋅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wide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tall.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blipFill>
                <a:blip r:embed="rId2"/>
                <a:stretch>
                  <a:fillRect l="-1465" t="-1031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4903040" y="4356315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73822" y="2847824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2549" y="1189891"/>
            <a:ext cx="3722049" cy="2469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Assume you’re checking in increasing y-order, and you’ve reached the first point of the closest pair.</a:t>
            </a:r>
          </a:p>
          <a:p>
            <a:r>
              <a:rPr lang="en-US" sz="2100" dirty="0"/>
              <a:t>Do you have to look at </a:t>
            </a:r>
            <a:r>
              <a:rPr lang="en-US" sz="2100" b="1" dirty="0"/>
              <a:t>all points above it</a:t>
            </a:r>
            <a:r>
              <a:rPr lang="en-US" sz="2100" dirty="0"/>
              <a:t> to be </a:t>
            </a:r>
            <a:r>
              <a:rPr lang="en-US" sz="2100" u="sng" dirty="0"/>
              <a:t>guaranteed</a:t>
            </a:r>
            <a:r>
              <a:rPr lang="en-US" sz="2100" dirty="0"/>
              <a:t> to find the other point and the minimum distance?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20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/>
          <p:nvPr/>
        </p:nvCxnSpPr>
        <p:spPr>
          <a:xfrm flipH="1">
            <a:off x="4909428" y="5842897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924718" y="2858779"/>
            <a:ext cx="3200400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DE86B-4687-4941-A40A-E5DC8791CE69}"/>
              </a:ext>
            </a:extLst>
          </p:cNvPr>
          <p:cNvSpPr txBox="1"/>
          <p:nvPr/>
        </p:nvSpPr>
        <p:spPr>
          <a:xfrm>
            <a:off x="457200" y="3965981"/>
            <a:ext cx="4009293" cy="209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b="1" dirty="0"/>
              <a:t>No!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Imagine you drew a box with its bottom at point’s y-coordinate.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See Claim #1.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Claim #2: only 8 points can be in the box.</a:t>
            </a:r>
          </a:p>
          <a:p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/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924718" y="1966614"/>
            <a:ext cx="3200400" cy="41721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524918" y="1966614"/>
            <a:ext cx="0" cy="4172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950"/>
            <a:ext cx="8229600" cy="990600"/>
          </a:xfrm>
        </p:spPr>
        <p:txBody>
          <a:bodyPr/>
          <a:lstStyle/>
          <a:p>
            <a:r>
              <a:rPr lang="en-US" dirty="0"/>
              <a:t>Reducing 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800" b="1" dirty="0"/>
                  <a:t>Claim #1:  </a:t>
                </a:r>
                <a:r>
                  <a:rPr lang="en-US" sz="18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2⋅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wide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tall.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blipFill>
                <a:blip r:embed="rId2"/>
                <a:stretch>
                  <a:fillRect l="-1465" t="-1031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4903040" y="4356315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73822" y="2847824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2549" y="1189891"/>
            <a:ext cx="3722049" cy="2469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Assume you’re checking in increasing y-order, and you’ve reached the first point of the closest pair.</a:t>
            </a:r>
          </a:p>
          <a:p>
            <a:r>
              <a:rPr lang="en-US" sz="2100" dirty="0"/>
              <a:t>Do you have to look at </a:t>
            </a:r>
            <a:r>
              <a:rPr lang="en-US" sz="2100" b="1" dirty="0"/>
              <a:t>all points above it</a:t>
            </a:r>
            <a:r>
              <a:rPr lang="en-US" sz="2100" dirty="0"/>
              <a:t> to be </a:t>
            </a:r>
            <a:r>
              <a:rPr lang="en-US" sz="2100" u="sng" dirty="0"/>
              <a:t>guaranteed</a:t>
            </a:r>
            <a:r>
              <a:rPr lang="en-US" sz="2100" dirty="0"/>
              <a:t> to find the other point and the minimum distance?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21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/>
          <p:nvPr/>
        </p:nvCxnSpPr>
        <p:spPr>
          <a:xfrm flipH="1">
            <a:off x="4909428" y="5842897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924718" y="2858779"/>
            <a:ext cx="3200400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DE86B-4687-4941-A40A-E5DC8791CE69}"/>
              </a:ext>
            </a:extLst>
          </p:cNvPr>
          <p:cNvSpPr txBox="1"/>
          <p:nvPr/>
        </p:nvSpPr>
        <p:spPr>
          <a:xfrm>
            <a:off x="457200" y="3965981"/>
            <a:ext cx="4009293" cy="209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b="1" dirty="0"/>
              <a:t>No!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Imagine you drew a box with its bottom at point’s y-coordinate.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See Claim #1.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Claim #2: only 8 points can be in the box.</a:t>
            </a:r>
          </a:p>
          <a:p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/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9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1298" y="1359153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755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27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755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727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869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10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926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669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19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1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965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5588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6551840" y="2203722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641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1838" t="-1141" r="-3676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22</a:t>
            </a:fld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7289624" y="1473453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7796934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6434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1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9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176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167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976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596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60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039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176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9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81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3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136339" y="1419478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7217194" y="2001428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6446406" y="3524262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6576631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90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727" t="-5085" r="-72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57837" y="18101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3314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6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29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t="-334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4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  <p:extLst>
      <p:ext uri="{BB962C8B-B14F-4D97-AF65-F5344CB8AC3E}">
        <p14:creationId xmlns:p14="http://schemas.microsoft.com/office/powerpoint/2010/main" val="24342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  <p:extLst>
      <p:ext uri="{BB962C8B-B14F-4D97-AF65-F5344CB8AC3E}">
        <p14:creationId xmlns:p14="http://schemas.microsoft.com/office/powerpoint/2010/main" val="141503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  <p:extLst>
      <p:ext uri="{BB962C8B-B14F-4D97-AF65-F5344CB8AC3E}">
        <p14:creationId xmlns:p14="http://schemas.microsoft.com/office/powerpoint/2010/main" val="257351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If ‘n’ is the size of one board dimension (</a:t>
            </a:r>
            <a:r>
              <a:rPr lang="en-US" dirty="0" err="1"/>
              <a:t>nxn</a:t>
            </a:r>
            <a:r>
              <a:rPr lang="en-US" dirty="0"/>
              <a:t> board)</a:t>
            </a:r>
          </a:p>
          <a:p>
            <a:pPr lvl="1"/>
            <a:r>
              <a:rPr lang="en-US" dirty="0"/>
              <a:t>4 subproblems of size n/2 x n/2</a:t>
            </a:r>
          </a:p>
          <a:p>
            <a:pPr lvl="1"/>
            <a:r>
              <a:rPr lang="en-US" dirty="0"/>
              <a:t>O(1) to place one </a:t>
            </a:r>
            <a:r>
              <a:rPr lang="en-US" dirty="0" err="1"/>
              <a:t>tromino</a:t>
            </a:r>
            <a:r>
              <a:rPr lang="en-US" dirty="0"/>
              <a:t> “across the cuts” and “combine”</a:t>
            </a:r>
          </a:p>
          <a:p>
            <a:pPr lvl="1"/>
            <a:endParaRPr lang="en-US" dirty="0"/>
          </a:p>
          <a:p>
            <a:r>
              <a:rPr lang="en-US" dirty="0"/>
              <a:t>T(n) = 4T(n/2) + 1 = ??</a:t>
            </a:r>
          </a:p>
          <a:p>
            <a:endParaRPr lang="en-US" dirty="0"/>
          </a:p>
          <a:p>
            <a:r>
              <a:rPr lang="en-US" dirty="0"/>
              <a:t>Also, think intuitively. There are n^2 board spaces and each “round” you are placing one </a:t>
            </a:r>
            <a:r>
              <a:rPr lang="en-US" dirty="0" err="1"/>
              <a:t>tromino</a:t>
            </a:r>
            <a:r>
              <a:rPr lang="en-US" dirty="0"/>
              <a:t> (3 spaces)</a:t>
            </a:r>
          </a:p>
          <a:p>
            <a:pPr lvl="1"/>
            <a:r>
              <a:rPr lang="en-US" dirty="0"/>
              <a:t>So at least n^2 / 3 JUST to place the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7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CLRS 33.4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37562</TotalTime>
  <Words>1844</Words>
  <Application>Microsoft Macintosh PowerPoint</Application>
  <PresentationFormat>On-screen Show (4:3)</PresentationFormat>
  <Paragraphs>375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Bookman Old Style</vt:lpstr>
      <vt:lpstr>Calibri</vt:lpstr>
      <vt:lpstr>Cambria Math</vt:lpstr>
      <vt:lpstr>Gill Sans MT</vt:lpstr>
      <vt:lpstr>Lucida Console</vt:lpstr>
      <vt:lpstr>Times New Roman</vt:lpstr>
      <vt:lpstr>Wingdings</vt:lpstr>
      <vt:lpstr>Wingdings 3</vt:lpstr>
      <vt:lpstr>Origin</vt:lpstr>
      <vt:lpstr>More Divide and Conquer: Quicksort and Closest Pair of Points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Trominos: Analysis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Reducing Search Space</vt:lpstr>
      <vt:lpstr>Reducing Search Space</vt:lpstr>
      <vt:lpstr>Reducing Search Space</vt:lpstr>
      <vt:lpstr>Spanning the Cut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496</cp:revision>
  <cp:lastPrinted>2010-02-08T18:40:35Z</cp:lastPrinted>
  <dcterms:created xsi:type="dcterms:W3CDTF">2010-02-08T18:32:44Z</dcterms:created>
  <dcterms:modified xsi:type="dcterms:W3CDTF">2021-08-31T14:19:20Z</dcterms:modified>
</cp:coreProperties>
</file>