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54"/>
  </p:notesMasterIdLst>
  <p:handoutMasterIdLst>
    <p:handoutMasterId r:id="rId55"/>
  </p:handoutMasterIdLst>
  <p:sldIdLst>
    <p:sldId id="447" r:id="rId2"/>
    <p:sldId id="484" r:id="rId3"/>
    <p:sldId id="402" r:id="rId4"/>
    <p:sldId id="494" r:id="rId5"/>
    <p:sldId id="426" r:id="rId6"/>
    <p:sldId id="403" r:id="rId7"/>
    <p:sldId id="470" r:id="rId8"/>
    <p:sldId id="495" r:id="rId9"/>
    <p:sldId id="474" r:id="rId10"/>
    <p:sldId id="497" r:id="rId11"/>
    <p:sldId id="487" r:id="rId12"/>
    <p:sldId id="498" r:id="rId13"/>
    <p:sldId id="499" r:id="rId14"/>
    <p:sldId id="490" r:id="rId15"/>
    <p:sldId id="488" r:id="rId16"/>
    <p:sldId id="489" r:id="rId17"/>
    <p:sldId id="500" r:id="rId18"/>
    <p:sldId id="501" r:id="rId19"/>
    <p:sldId id="492" r:id="rId20"/>
    <p:sldId id="491" r:id="rId21"/>
    <p:sldId id="493" r:id="rId22"/>
    <p:sldId id="496" r:id="rId23"/>
    <p:sldId id="471" r:id="rId24"/>
    <p:sldId id="485" r:id="rId25"/>
    <p:sldId id="463" r:id="rId26"/>
    <p:sldId id="464" r:id="rId27"/>
    <p:sldId id="263" r:id="rId28"/>
    <p:sldId id="396" r:id="rId29"/>
    <p:sldId id="397" r:id="rId30"/>
    <p:sldId id="399" r:id="rId31"/>
    <p:sldId id="400" r:id="rId32"/>
    <p:sldId id="475" r:id="rId33"/>
    <p:sldId id="482" r:id="rId34"/>
    <p:sldId id="441" r:id="rId35"/>
    <p:sldId id="435" r:id="rId36"/>
    <p:sldId id="436" r:id="rId37"/>
    <p:sldId id="437" r:id="rId38"/>
    <p:sldId id="456" r:id="rId39"/>
    <p:sldId id="457" r:id="rId40"/>
    <p:sldId id="454" r:id="rId41"/>
    <p:sldId id="455" r:id="rId42"/>
    <p:sldId id="465" r:id="rId43"/>
    <p:sldId id="466" r:id="rId44"/>
    <p:sldId id="434" r:id="rId45"/>
    <p:sldId id="467" r:id="rId46"/>
    <p:sldId id="483" r:id="rId47"/>
    <p:sldId id="476" r:id="rId48"/>
    <p:sldId id="477" r:id="rId49"/>
    <p:sldId id="478" r:id="rId50"/>
    <p:sldId id="481" r:id="rId51"/>
    <p:sldId id="479" r:id="rId52"/>
    <p:sldId id="480" r:id="rId53"/>
  </p:sldIdLst>
  <p:sldSz cx="9144000" cy="6858000" type="screen4x3"/>
  <p:notesSz cx="7315200" cy="96012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5"/>
    <p:restoredTop sz="94670"/>
  </p:normalViewPr>
  <p:slideViewPr>
    <p:cSldViewPr>
      <p:cViewPr varScale="1">
        <p:scale>
          <a:sx n="60" d="100"/>
          <a:sy n="60" d="100"/>
        </p:scale>
        <p:origin x="168" y="1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41:17.927" idx="2">
    <p:pos x="5003" y="1299"/>
    <p:text>"minimum needed" sounds less positive than I think we mean.  It's not D-level, it's competency, right?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3:49.505" idx="3">
    <p:pos x="5466" y="1604"/>
    <p:text>This seems like what we did last term, and not quite what we'll do this time.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7:42.629" idx="4">
    <p:pos x="5008" y="793"/>
    <p:text>Do we want to link to department grading policy website?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3T10:58:54.617" idx="5">
    <p:pos x="2744" y="379"/>
    <p:text>Again, some of what's here differs from what we discussed, I think!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90EBB-E05E-4685-8A9C-8E0AC45FB3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Most modules are 2 lectures worth of content, some are 3 or 4 lectures.</a:t>
            </a:r>
          </a:p>
          <a:p>
            <a:endParaRPr lang="en-US" i="1" dirty="0"/>
          </a:p>
          <a:p>
            <a:r>
              <a:rPr lang="en-US" i="1" dirty="0"/>
              <a:t>Each module involves:</a:t>
            </a:r>
          </a:p>
          <a:p>
            <a:pPr lvl="1"/>
            <a:r>
              <a:rPr lang="en-US" i="1" dirty="0"/>
              <a:t>2-4 lectures worth of content</a:t>
            </a:r>
          </a:p>
          <a:p>
            <a:pPr lvl="1"/>
            <a:r>
              <a:rPr lang="en-US" i="1" dirty="0"/>
              <a:t>1 </a:t>
            </a:r>
            <a:r>
              <a:rPr lang="en-US" dirty="0"/>
              <a:t>homework assignment</a:t>
            </a:r>
          </a:p>
          <a:p>
            <a:pPr lvl="1"/>
            <a:r>
              <a:rPr lang="en-US" i="1" dirty="0"/>
              <a:t>1 quiz (assessment)</a:t>
            </a:r>
          </a:p>
          <a:p>
            <a:pPr lvl="1"/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781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of your knowledge in each module</a:t>
            </a:r>
          </a:p>
          <a:p>
            <a:pPr lvl="1"/>
            <a:r>
              <a:rPr lang="en-US" dirty="0"/>
              <a:t>Meant to ensure you have knowledge of the individual topics from lecture to a sufficient degree.</a:t>
            </a:r>
          </a:p>
          <a:p>
            <a:endParaRPr lang="en-US" dirty="0"/>
          </a:p>
          <a:p>
            <a:r>
              <a:rPr lang="en-US" dirty="0"/>
              <a:t>There are five different dates to take quizzes (in lecture)</a:t>
            </a:r>
          </a:p>
          <a:p>
            <a:pPr lvl="1"/>
            <a:r>
              <a:rPr lang="en-US" sz="2000" dirty="0"/>
              <a:t>Tue, Sep. 21		Mod 1-3 (first attempts)</a:t>
            </a:r>
          </a:p>
          <a:p>
            <a:pPr lvl="1"/>
            <a:r>
              <a:rPr lang="en-US" sz="2000" dirty="0"/>
              <a:t>Thu, Oct. 7		Mod 1-3 (second attempt), 4-5 (first attempt)</a:t>
            </a:r>
          </a:p>
          <a:p>
            <a:pPr lvl="1"/>
            <a:r>
              <a:rPr lang="en-US" sz="2000" dirty="0"/>
              <a:t>Tue, Nov. 16		Mod 4-5 (second attempt), 6-8 (first attempt)</a:t>
            </a:r>
          </a:p>
          <a:p>
            <a:pPr lvl="1"/>
            <a:r>
              <a:rPr lang="en-US" sz="2000" dirty="0"/>
              <a:t>Thu, Dec. 2		Mod 6-8 (second attempt), 9-10 (first attempt)</a:t>
            </a:r>
          </a:p>
          <a:p>
            <a:pPr lvl="1"/>
            <a:r>
              <a:rPr lang="en-US" sz="2000" dirty="0"/>
              <a:t>Final Exam		Mod 1-10 (final attempts)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possible grade outcomes </a:t>
            </a:r>
            <a:r>
              <a:rPr lang="en-US" b="1" i="1" u="sng" dirty="0"/>
              <a:t>for each module</a:t>
            </a:r>
            <a:r>
              <a:rPr lang="en-US" dirty="0"/>
              <a:t>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You know the minimum needed to pass this module</a:t>
            </a:r>
          </a:p>
          <a:p>
            <a:pPr lvl="1"/>
            <a:r>
              <a:rPr lang="en-US" b="1" i="1" u="sng" dirty="0"/>
              <a:t>High-Pass</a:t>
            </a:r>
            <a:r>
              <a:rPr lang="en-US" dirty="0"/>
              <a:t>: You did VERY well on this topic.</a:t>
            </a:r>
          </a:p>
          <a:p>
            <a:endParaRPr lang="en-US" dirty="0"/>
          </a:p>
          <a:p>
            <a:r>
              <a:rPr lang="en-US" dirty="0"/>
              <a:t>You always receive the highest grade over all attempts</a:t>
            </a:r>
          </a:p>
          <a:p>
            <a:r>
              <a:rPr lang="en-US" dirty="0"/>
              <a:t>Your quiz grade for a module can never decrease</a:t>
            </a:r>
          </a:p>
          <a:p>
            <a:r>
              <a:rPr lang="en-US" dirty="0"/>
              <a:t>You can take module quizzes multiple times</a:t>
            </a:r>
          </a:p>
          <a:p>
            <a:r>
              <a:rPr lang="en-US" dirty="0"/>
              <a:t>You never need to retake a quiz once you get a high-pass</a:t>
            </a:r>
          </a:p>
          <a:p>
            <a:pPr lvl="1"/>
            <a:r>
              <a:rPr lang="en-US" dirty="0"/>
              <a:t>Though you may decide that “pass” is good enough for you and choose not to retake a particular quiz</a:t>
            </a:r>
          </a:p>
        </p:txBody>
      </p:sp>
    </p:spTree>
    <p:extLst>
      <p:ext uri="{BB962C8B-B14F-4D97-AF65-F5344CB8AC3E}">
        <p14:creationId xmlns:p14="http://schemas.microsoft.com/office/powerpoint/2010/main" val="33113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 (quick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Day 1: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takes quizzes 1-3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receives a high-pass, pass, and incomplete (fail) on them respectively. **Note that the score is PER MODULE</a:t>
            </a:r>
          </a:p>
          <a:p>
            <a:pPr lvl="1"/>
            <a:endParaRPr lang="en-US" dirty="0"/>
          </a:p>
          <a:p>
            <a:r>
              <a:rPr lang="en-US" dirty="0"/>
              <a:t>Quiz Day 2: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DOES NOT need to retake module 1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MIGHT choose to retry module 2 (get pass to high pass)</a:t>
            </a:r>
          </a:p>
          <a:p>
            <a:pPr lvl="1"/>
            <a:r>
              <a:rPr lang="en-US" dirty="0" err="1"/>
              <a:t>Floryan</a:t>
            </a:r>
            <a:r>
              <a:rPr lang="en-US" dirty="0"/>
              <a:t> will attempt modules 4-5 for the first time</a:t>
            </a:r>
          </a:p>
          <a:p>
            <a:pPr lvl="1"/>
            <a:endParaRPr lang="en-US" dirty="0"/>
          </a:p>
          <a:p>
            <a:r>
              <a:rPr lang="en-US" dirty="0"/>
              <a:t>In general: always attempt quizzes you haven’t passed </a:t>
            </a:r>
            <a:r>
              <a:rPr lang="en-US" b="1" i="1" u="sng" dirty="0"/>
              <a:t>FIRST</a:t>
            </a:r>
            <a:r>
              <a:rPr lang="en-US" dirty="0"/>
              <a:t>, then try to retake old quizzes you’ve passed to get high-pass second.</a:t>
            </a:r>
          </a:p>
        </p:txBody>
      </p:sp>
    </p:spTree>
    <p:extLst>
      <p:ext uri="{BB962C8B-B14F-4D97-AF65-F5344CB8AC3E}">
        <p14:creationId xmlns:p14="http://schemas.microsoft.com/office/powerpoint/2010/main" val="272434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</a:p>
          <a:p>
            <a:pPr lvl="1" algn="l"/>
            <a:r>
              <a:rPr lang="en-US" dirty="0"/>
              <a:t>Provide you with </a:t>
            </a:r>
            <a:r>
              <a:rPr lang="en-US" b="1" i="1" u="sng" dirty="0"/>
              <a:t>one more attempt at every quiz</a:t>
            </a:r>
          </a:p>
          <a:p>
            <a:pPr lvl="1" algn="l"/>
            <a:r>
              <a:rPr lang="en-US" dirty="0"/>
              <a:t>You will </a:t>
            </a:r>
            <a:r>
              <a:rPr lang="en-US" b="1" i="1" u="sng" dirty="0"/>
              <a:t>ONLY attempt quizzes </a:t>
            </a:r>
            <a:r>
              <a:rPr lang="en-US" dirty="0"/>
              <a:t>for which you </a:t>
            </a:r>
            <a:r>
              <a:rPr lang="en-US" b="1" i="1" u="sng" dirty="0"/>
              <a:t>haven’t passed </a:t>
            </a:r>
            <a:r>
              <a:rPr lang="en-US" dirty="0"/>
              <a:t>or wish to increase your grade further (to high-pass)</a:t>
            </a:r>
          </a:p>
          <a:p>
            <a:pPr lvl="1" algn="l"/>
            <a:r>
              <a:rPr lang="en-US" dirty="0"/>
              <a:t>This means if you’ve already passed every quiz, you do not need to take the final exam.</a:t>
            </a:r>
          </a:p>
          <a:p>
            <a:pPr lvl="2" algn="l"/>
            <a:r>
              <a:rPr lang="en-US" dirty="0"/>
              <a:t>Likewise, some of you will come in to take 1 or 2 quizzes only, and that is fine.</a:t>
            </a:r>
          </a:p>
          <a:p>
            <a:pPr lvl="1" algn="l"/>
            <a:r>
              <a:rPr lang="en-US" dirty="0"/>
              <a:t>We </a:t>
            </a:r>
            <a:r>
              <a:rPr lang="en-US" b="1" i="1" u="sng" dirty="0"/>
              <a:t>DO NOT RECOMMEND </a:t>
            </a:r>
            <a:r>
              <a:rPr lang="en-US" dirty="0"/>
              <a:t>attempting all 10 quizzes once during the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Each of the 10 modules has one homework associated</a:t>
            </a:r>
          </a:p>
          <a:p>
            <a:r>
              <a:rPr lang="en-US" b="1" i="1" u="sng" dirty="0"/>
              <a:t>Programming HW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b="1" i="1" u="sng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pass / fail and meant to be fairly low-stress (compared to other classes):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The student has not submitted evidence that they have engaged with the material and with the assignment.</a:t>
            </a:r>
          </a:p>
          <a:p>
            <a:pPr lvl="1"/>
            <a:r>
              <a:rPr lang="en-US" b="1" i="1" u="sng" dirty="0"/>
              <a:t>Pass</a:t>
            </a:r>
            <a:r>
              <a:rPr lang="en-US" dirty="0"/>
              <a:t>: The student has shown evidence that they have attempted the ENTIRE assignment and made a serious, thoughtful attempt at it.</a:t>
            </a:r>
          </a:p>
          <a:p>
            <a:pPr lvl="1"/>
            <a:endParaRPr lang="en-US" dirty="0"/>
          </a:p>
          <a:p>
            <a:r>
              <a:rPr lang="en-US" dirty="0"/>
              <a:t>You may submit homework assignments </a:t>
            </a:r>
            <a:r>
              <a:rPr lang="en-US" b="1" i="1" u="sng" dirty="0"/>
              <a:t>as many times as you’d like</a:t>
            </a:r>
            <a:r>
              <a:rPr lang="en-US" dirty="0"/>
              <a:t> until you pass.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u="sng" dirty="0"/>
              <a:t>Pass</a:t>
            </a:r>
            <a:r>
              <a:rPr lang="en-US" dirty="0"/>
              <a:t> does NOT mean that your homework is perfect. Simply means you clearly have put in the effort we expect.</a:t>
            </a:r>
          </a:p>
          <a:p>
            <a:endParaRPr lang="en-US" dirty="0"/>
          </a:p>
          <a:p>
            <a:r>
              <a:rPr lang="en-US" dirty="0"/>
              <a:t>On a programming HW, a pass might mean:</a:t>
            </a:r>
          </a:p>
          <a:p>
            <a:pPr lvl="1"/>
            <a:r>
              <a:rPr lang="en-US" dirty="0"/>
              <a:t>You are passing simple and moderate test cases but your code is still a little too slow. You “pass” the assignment, but are encouraged to continue investigating how you can more cleanly solve the problem.</a:t>
            </a:r>
          </a:p>
          <a:p>
            <a:r>
              <a:rPr lang="en-US" dirty="0"/>
              <a:t>On a written homework:</a:t>
            </a:r>
          </a:p>
          <a:p>
            <a:pPr lvl="1"/>
            <a:r>
              <a:rPr lang="en-US" dirty="0"/>
              <a:t>You have made a serious, well-written attempt at every problem even if the solutions have some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 Philosophy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Wait, so homework is all effort-based?</a:t>
            </a:r>
          </a:p>
          <a:p>
            <a:r>
              <a:rPr lang="en-US" dirty="0"/>
              <a:t>Well…not quite. The purpose of the homework is: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practice</a:t>
            </a:r>
            <a:r>
              <a:rPr lang="en-US" dirty="0"/>
              <a:t> in an environment that is lower-stress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push yourself </a:t>
            </a:r>
            <a:r>
              <a:rPr lang="en-US" dirty="0"/>
              <a:t>to solve algorithms problems to prepare you for the quizzes, NOT just to get a grade.</a:t>
            </a:r>
          </a:p>
          <a:p>
            <a:pPr lvl="1"/>
            <a:r>
              <a:rPr lang="en-US" dirty="0"/>
              <a:t>To </a:t>
            </a:r>
            <a:r>
              <a:rPr lang="en-US" b="1" i="1" u="sng" dirty="0"/>
              <a:t>tinker and experiment </a:t>
            </a:r>
            <a:r>
              <a:rPr lang="en-US" dirty="0"/>
              <a:t>with your code (e.g., what happens if I slightly change the base case on this algorithm)</a:t>
            </a:r>
          </a:p>
          <a:p>
            <a:pPr lvl="1"/>
            <a:r>
              <a:rPr lang="en-US" dirty="0"/>
              <a:t>To focus on </a:t>
            </a:r>
            <a:r>
              <a:rPr lang="en-US" b="1" i="1" u="sng" dirty="0"/>
              <a:t>attempting to solve problems yourself </a:t>
            </a:r>
            <a:r>
              <a:rPr lang="en-US" dirty="0"/>
              <a:t>before asking others for assistance.</a:t>
            </a:r>
          </a:p>
          <a:p>
            <a:pPr lvl="1"/>
            <a:r>
              <a:rPr lang="en-US" dirty="0"/>
              <a:t>To show us that you </a:t>
            </a:r>
            <a:r>
              <a:rPr lang="en-US" b="1" i="1" u="sng" dirty="0"/>
              <a:t>engaged with the homework </a:t>
            </a:r>
            <a:r>
              <a:rPr lang="en-US" dirty="0"/>
              <a:t>by showing that work is “mostly” there, a heuristic being that the assignment would be “passing” in a traditional course (~65% or so)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8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4937760"/>
          </a:xfrm>
        </p:spPr>
        <p:txBody>
          <a:bodyPr>
            <a:normAutofit/>
          </a:bodyPr>
          <a:lstStyle/>
          <a:p>
            <a:r>
              <a:rPr lang="en-US" sz="2800" dirty="0"/>
              <a:t>Quiz Deadlines:</a:t>
            </a:r>
          </a:p>
          <a:p>
            <a:pPr lvl="1"/>
            <a:r>
              <a:rPr lang="en-US" sz="2100" dirty="0"/>
              <a:t>Are in-person during the set lecture dates (see previous slides)</a:t>
            </a:r>
          </a:p>
          <a:p>
            <a:pPr lvl="1"/>
            <a:r>
              <a:rPr lang="en-US" sz="2100" dirty="0"/>
              <a:t>No makeups provided unless you have extreme extenuating circumstances (e.g., Covid-19 Quarantine, etc.)</a:t>
            </a:r>
          </a:p>
          <a:p>
            <a:pPr lvl="2"/>
            <a:r>
              <a:rPr lang="en-US" sz="1800" dirty="0"/>
              <a:t>Remember: you get 3 attempts at Quizzes 1-8 and 2 attempts for Quizzes 9-10</a:t>
            </a:r>
          </a:p>
          <a:p>
            <a:pPr lvl="1"/>
            <a:endParaRPr lang="en-US" sz="2100" dirty="0"/>
          </a:p>
          <a:p>
            <a:r>
              <a:rPr lang="en-US" sz="2400" dirty="0"/>
              <a:t>Homework Deadlines:</a:t>
            </a:r>
          </a:p>
          <a:p>
            <a:pPr lvl="1"/>
            <a:r>
              <a:rPr lang="en-US" sz="2100" dirty="0"/>
              <a:t>Each homework will have a recommended deadline (about 1 per week)</a:t>
            </a:r>
          </a:p>
          <a:p>
            <a:pPr lvl="2"/>
            <a:r>
              <a:rPr lang="en-US" sz="1800" dirty="0"/>
              <a:t>If you want to succeed, you need to try to hit these recommended deadlines</a:t>
            </a:r>
          </a:p>
          <a:p>
            <a:pPr lvl="1"/>
            <a:r>
              <a:rPr lang="en-US" sz="2100" dirty="0"/>
              <a:t>Deadlines are all soft deadlines (i.e., everyone gets an automatic extension until the end of the semester.</a:t>
            </a:r>
          </a:p>
          <a:p>
            <a:pPr lvl="1"/>
            <a:r>
              <a:rPr lang="en-US" sz="2100" dirty="0"/>
              <a:t>All homework is due on the last day of class (Tue. Dec. 7)</a:t>
            </a:r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Your goal is to </a:t>
            </a:r>
            <a:r>
              <a:rPr lang="en-US" b="1" i="1" u="sng" dirty="0">
                <a:sym typeface="Wingdings" pitchFamily="2" charset="2"/>
              </a:rPr>
              <a:t>pass modules</a:t>
            </a:r>
          </a:p>
          <a:p>
            <a:r>
              <a:rPr lang="en-US" dirty="0"/>
              <a:t>You </a:t>
            </a:r>
            <a:r>
              <a:rPr lang="en-US" b="1" i="1" u="sng" dirty="0"/>
              <a:t>pass a module </a:t>
            </a:r>
            <a:r>
              <a:rPr lang="en-US" dirty="0"/>
              <a:t>by:</a:t>
            </a:r>
          </a:p>
          <a:p>
            <a:pPr lvl="1"/>
            <a:r>
              <a:rPr lang="en-US" dirty="0"/>
              <a:t>Passing the homework for that module AND</a:t>
            </a:r>
          </a:p>
          <a:p>
            <a:pPr lvl="1"/>
            <a:r>
              <a:rPr lang="en-US" dirty="0"/>
              <a:t>Passing the quiz (you DO NOT need a high-pass)</a:t>
            </a:r>
          </a:p>
          <a:p>
            <a:pPr lvl="1"/>
            <a:endParaRPr lang="en-US" dirty="0"/>
          </a:p>
          <a:p>
            <a:r>
              <a:rPr lang="en-US" dirty="0"/>
              <a:t>Your final letter grade is determined by how many modules you pass</a:t>
            </a:r>
          </a:p>
          <a:p>
            <a:pPr lvl="1"/>
            <a:r>
              <a:rPr lang="en-US" dirty="0"/>
              <a:t>High-passing the quiz in a module can raise your grade a bit more.</a:t>
            </a:r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D28-983F-964A-89CC-AC9573CD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 Philosophy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00481-393E-2147-853E-98B0BCF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AB323-BB33-934A-B444-E5392B7C9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grades </a:t>
            </a:r>
            <a:r>
              <a:rPr lang="en-US" b="1" i="1" u="sng" dirty="0"/>
              <a:t>F-B</a:t>
            </a:r>
            <a:r>
              <a:rPr lang="en-US" dirty="0"/>
              <a:t>, passing new modules is more important than high-passing old ones</a:t>
            </a:r>
          </a:p>
          <a:p>
            <a:pPr lvl="1"/>
            <a:r>
              <a:rPr lang="en-US" dirty="0"/>
              <a:t>We care about breadth over depth until you reach 9 modules passed to earn a B</a:t>
            </a:r>
          </a:p>
          <a:p>
            <a:r>
              <a:rPr lang="en-US" dirty="0"/>
              <a:t>High-pass can be used to </a:t>
            </a:r>
            <a:r>
              <a:rPr lang="en-US" b="1" i="1" u="sng" dirty="0"/>
              <a:t>raise your grade slightly </a:t>
            </a:r>
            <a:r>
              <a:rPr lang="en-US" dirty="0"/>
              <a:t>at each grade level.</a:t>
            </a:r>
          </a:p>
          <a:p>
            <a:r>
              <a:rPr lang="en-US" dirty="0"/>
              <a:t>After B obtained, high-passes are needed to earn, B+, A-, etc.</a:t>
            </a:r>
          </a:p>
          <a:p>
            <a:r>
              <a:rPr lang="en-US" dirty="0"/>
              <a:t>We are treating the course as having 9 modules (for B) instead of 10, effectively allowing you to “skip one module”</a:t>
            </a:r>
          </a:p>
        </p:txBody>
      </p:sp>
    </p:spTree>
    <p:extLst>
      <p:ext uri="{BB962C8B-B14F-4D97-AF65-F5344CB8AC3E}">
        <p14:creationId xmlns:p14="http://schemas.microsoft.com/office/powerpoint/2010/main" val="5021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Let’s discuss office hours by looking at the course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14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No, unless the point of that assignment is to write sorting methods, you can use libraries for this.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(1):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enough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  <a:p>
            <a:pPr lvl="2"/>
            <a:r>
              <a:rPr lang="en-US" dirty="0"/>
              <a:t>Piazza preferred to Discord for most questions on HW, course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14F9-F01E-7B4D-8EB0-3B151FAE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09C9D4-846F-D543-85FE-C390EBA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851DE-8B7D-3A4B-A735-7873D3097E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our course communication will happen on Discord.</a:t>
            </a:r>
          </a:p>
          <a:p>
            <a:pPr lvl="1"/>
            <a:r>
              <a:rPr lang="en-US" dirty="0"/>
              <a:t>Class announcements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General Q&amp;A with TAs, etc. (We will use Piazza too)</a:t>
            </a:r>
          </a:p>
          <a:p>
            <a:pPr lvl="2"/>
            <a:r>
              <a:rPr lang="en-US" dirty="0"/>
              <a:t>Piazza: If you want instructors (and TAs) to see it</a:t>
            </a:r>
          </a:p>
          <a:p>
            <a:pPr lvl="2"/>
            <a:r>
              <a:rPr lang="en-US" dirty="0"/>
              <a:t>Piazza: If someone else might search for this later</a:t>
            </a:r>
          </a:p>
          <a:p>
            <a:endParaRPr lang="en-US" dirty="0"/>
          </a:p>
          <a:p>
            <a:r>
              <a:rPr lang="en-US" dirty="0"/>
              <a:t>Please join ASAP!</a:t>
            </a:r>
          </a:p>
          <a:p>
            <a:pPr lvl="1"/>
            <a:r>
              <a:rPr lang="en-US" dirty="0"/>
              <a:t>&lt;INSERT LINK HERE&gt;</a:t>
            </a:r>
          </a:p>
        </p:txBody>
      </p:sp>
    </p:spTree>
    <p:extLst>
      <p:ext uri="{BB962C8B-B14F-4D97-AF65-F5344CB8AC3E}">
        <p14:creationId xmlns:p14="http://schemas.microsoft.com/office/powerpoint/2010/main" val="1060944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624E-6BA1-BB4D-8A7A-500B5099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3540E-69A5-B74F-91AB-DED5BA98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38866-4BB8-1749-AF0C-AB089AECC8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Back to traditional, in-person lectures.</a:t>
            </a:r>
          </a:p>
          <a:p>
            <a:pPr lvl="1"/>
            <a:r>
              <a:rPr lang="en-US" dirty="0"/>
              <a:t>12:30 - 1:45 pm @ Olsson Hall 120 (</a:t>
            </a:r>
            <a:r>
              <a:rPr lang="en-US" dirty="0" err="1"/>
              <a:t>Floryan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2:00 - 3:15 pm @ Gilmer Hall 390 (Horton)</a:t>
            </a:r>
          </a:p>
          <a:p>
            <a:pPr lvl="1"/>
            <a:endParaRPr lang="en-US" dirty="0"/>
          </a:p>
          <a:p>
            <a:r>
              <a:rPr lang="en-US" dirty="0"/>
              <a:t>At least one of the two lectures (maybe both) will be recorded and posted on Collab -&gt; Lecture Recordings</a:t>
            </a:r>
          </a:p>
          <a:p>
            <a:pPr lvl="1"/>
            <a:r>
              <a:rPr lang="en-US" dirty="0"/>
              <a:t>Using Panopto, so not broadcast live (but auto-captioned)</a:t>
            </a:r>
          </a:p>
          <a:p>
            <a:endParaRPr lang="en-US" dirty="0"/>
          </a:p>
          <a:p>
            <a:r>
              <a:rPr lang="en-US" dirty="0"/>
              <a:t>Lectures will cover course topics, example problems, proofs,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10 modules</a:t>
            </a:r>
          </a:p>
          <a:p>
            <a:pPr lvl="1"/>
            <a:r>
              <a:rPr lang="en-US" i="1" dirty="0"/>
              <a:t>Divide &amp; Conquer: Insertion Sort, </a:t>
            </a:r>
            <a:r>
              <a:rPr lang="en-US" i="1" dirty="0" err="1"/>
              <a:t>Mergesort</a:t>
            </a:r>
            <a:r>
              <a:rPr lang="en-US" i="1" dirty="0"/>
              <a:t>, Quicksort</a:t>
            </a:r>
          </a:p>
          <a:p>
            <a:pPr lvl="1"/>
            <a:r>
              <a:rPr lang="en-US" i="1" dirty="0"/>
              <a:t>Divide &amp; Conquer: Recurrence Relations</a:t>
            </a:r>
          </a:p>
          <a:p>
            <a:pPr lvl="1"/>
            <a:r>
              <a:rPr lang="en-US" i="1" dirty="0"/>
              <a:t>Divide &amp; Conquer: Advanced Topics</a:t>
            </a:r>
          </a:p>
          <a:p>
            <a:pPr lvl="1"/>
            <a:r>
              <a:rPr lang="en-US" i="1" dirty="0"/>
              <a:t>Graphs: Breadth-first Search (BFS) &amp; Depth Search (DFS)</a:t>
            </a:r>
          </a:p>
          <a:p>
            <a:pPr lvl="1"/>
            <a:r>
              <a:rPr lang="en-US" i="1" dirty="0"/>
              <a:t>Graphs: Kruskal’s and Find-Union</a:t>
            </a:r>
          </a:p>
          <a:p>
            <a:pPr lvl="1"/>
            <a:r>
              <a:rPr lang="en-US" i="1" dirty="0"/>
              <a:t>Graphs: Prim’s &amp; Dijkstra’s</a:t>
            </a:r>
          </a:p>
          <a:p>
            <a:pPr lvl="1"/>
            <a:r>
              <a:rPr lang="en-US" i="1" dirty="0"/>
              <a:t>Greedy Algorithms</a:t>
            </a:r>
          </a:p>
          <a:p>
            <a:pPr lvl="1"/>
            <a:r>
              <a:rPr lang="en-US" i="1" dirty="0"/>
              <a:t>Dynamic Programming</a:t>
            </a:r>
          </a:p>
          <a:p>
            <a:pPr lvl="1"/>
            <a:r>
              <a:rPr lang="en-US" i="1" dirty="0"/>
              <a:t>Network Flow and Ford-Fulkerson</a:t>
            </a:r>
          </a:p>
          <a:p>
            <a:pPr lvl="1"/>
            <a:r>
              <a:rPr lang="en-US" i="1" dirty="0"/>
              <a:t>Bi-Partite Matching &amp; Reductions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38160</TotalTime>
  <Words>3917</Words>
  <Application>Microsoft Macintosh PowerPoint</Application>
  <PresentationFormat>On-screen Show (4:3)</PresentationFormat>
  <Paragraphs>473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Discord</vt:lpstr>
      <vt:lpstr>Expectations</vt:lpstr>
      <vt:lpstr>General Info</vt:lpstr>
      <vt:lpstr>Textbook</vt:lpstr>
      <vt:lpstr>Lectures</vt:lpstr>
      <vt:lpstr>Modules</vt:lpstr>
      <vt:lpstr>Modules (Cont’d)</vt:lpstr>
      <vt:lpstr>Quizzes</vt:lpstr>
      <vt:lpstr>Quizzes</vt:lpstr>
      <vt:lpstr>Quizzes (quick example)</vt:lpstr>
      <vt:lpstr>Final Exam</vt:lpstr>
      <vt:lpstr>Homeworks</vt:lpstr>
      <vt:lpstr>Homework Grades</vt:lpstr>
      <vt:lpstr>Homework Grades (Cont’d)</vt:lpstr>
      <vt:lpstr>Homework Grade Philosophy</vt:lpstr>
      <vt:lpstr>Quiz and Homework Deadlines</vt:lpstr>
      <vt:lpstr>Grading Overview</vt:lpstr>
      <vt:lpstr>Grading Scheme Philosophy</vt:lpstr>
      <vt:lpstr>Office Hours</vt:lpstr>
      <vt:lpstr>Homework: Programming Hints</vt:lpstr>
      <vt:lpstr>Homework: Programming FAQ</vt:lpstr>
      <vt:lpstr>Homework: Written</vt:lpstr>
      <vt:lpstr>Working in groups</vt:lpstr>
      <vt:lpstr>Academic Integrity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445</cp:revision>
  <cp:lastPrinted>1999-12-17T13:56:08Z</cp:lastPrinted>
  <dcterms:created xsi:type="dcterms:W3CDTF">2010-01-20T18:12:12Z</dcterms:created>
  <dcterms:modified xsi:type="dcterms:W3CDTF">2021-08-23T15:53:47Z</dcterms:modified>
</cp:coreProperties>
</file>