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6"/>
  </p:notesMasterIdLst>
  <p:handoutMasterIdLst>
    <p:handoutMasterId r:id="rId57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95" r:id="rId9"/>
    <p:sldId id="474" r:id="rId10"/>
    <p:sldId id="497" r:id="rId11"/>
    <p:sldId id="487" r:id="rId12"/>
    <p:sldId id="498" r:id="rId13"/>
    <p:sldId id="499" r:id="rId14"/>
    <p:sldId id="490" r:id="rId15"/>
    <p:sldId id="488" r:id="rId16"/>
    <p:sldId id="489" r:id="rId17"/>
    <p:sldId id="500" r:id="rId18"/>
    <p:sldId id="501" r:id="rId19"/>
    <p:sldId id="492" r:id="rId20"/>
    <p:sldId id="491" r:id="rId21"/>
    <p:sldId id="493" r:id="rId22"/>
    <p:sldId id="503" r:id="rId23"/>
    <p:sldId id="496" r:id="rId24"/>
    <p:sldId id="471" r:id="rId25"/>
    <p:sldId id="485" r:id="rId26"/>
    <p:sldId id="463" r:id="rId27"/>
    <p:sldId id="502" r:id="rId28"/>
    <p:sldId id="464" r:id="rId29"/>
    <p:sldId id="263" r:id="rId30"/>
    <p:sldId id="396" r:id="rId31"/>
    <p:sldId id="397" r:id="rId32"/>
    <p:sldId id="399" r:id="rId33"/>
    <p:sldId id="400" r:id="rId34"/>
    <p:sldId id="475" r:id="rId35"/>
    <p:sldId id="482" r:id="rId36"/>
    <p:sldId id="441" r:id="rId37"/>
    <p:sldId id="435" r:id="rId38"/>
    <p:sldId id="436" r:id="rId39"/>
    <p:sldId id="437" r:id="rId40"/>
    <p:sldId id="456" r:id="rId41"/>
    <p:sldId id="457" r:id="rId42"/>
    <p:sldId id="454" r:id="rId43"/>
    <p:sldId id="455" r:id="rId44"/>
    <p:sldId id="465" r:id="rId45"/>
    <p:sldId id="466" r:id="rId46"/>
    <p:sldId id="434" r:id="rId47"/>
    <p:sldId id="467" r:id="rId48"/>
    <p:sldId id="483" r:id="rId49"/>
    <p:sldId id="476" r:id="rId50"/>
    <p:sldId id="477" r:id="rId51"/>
    <p:sldId id="478" r:id="rId52"/>
    <p:sldId id="481" r:id="rId53"/>
    <p:sldId id="479" r:id="rId54"/>
    <p:sldId id="480" r:id="rId55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65"/>
    <p:restoredTop sz="94682"/>
  </p:normalViewPr>
  <p:slideViewPr>
    <p:cSldViewPr>
      <p:cViewPr varScale="1">
        <p:scale>
          <a:sx n="99" d="100"/>
          <a:sy n="99" d="100"/>
        </p:scale>
        <p:origin x="184" y="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grads.cs.virginia.edu/grading-guidelin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GqqakWb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Most modules are 2 lectures worth of content, some are 3 or 4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2-4 lectures worth of content</a:t>
            </a:r>
          </a:p>
          <a:p>
            <a:pPr lvl="1"/>
            <a:r>
              <a:rPr lang="en-US" i="1" dirty="0"/>
              <a:t>1 </a:t>
            </a:r>
            <a:r>
              <a:rPr lang="en-US" dirty="0"/>
              <a:t>homework assignment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Tue, Sep. 21		Mod 1-3 (first attempts)</a:t>
            </a:r>
          </a:p>
          <a:p>
            <a:pPr lvl="1"/>
            <a:r>
              <a:rPr lang="en-US" sz="2000" dirty="0"/>
              <a:t>Thu, Oct. 7		Mod 1-3 (second attempt), 4-5 (first attempt)</a:t>
            </a:r>
          </a:p>
          <a:p>
            <a:pPr lvl="1"/>
            <a:r>
              <a:rPr lang="en-US" sz="2000" dirty="0"/>
              <a:t>Tue, Nov. 16		Mod 4-5 (second attempt), 6-8 (first attempt)</a:t>
            </a:r>
          </a:p>
          <a:p>
            <a:pPr lvl="1"/>
            <a:r>
              <a:rPr lang="en-US" sz="2000" dirty="0"/>
              <a:t>Thu, Dec. 2		Mod 6-8 (second attempt), 9-10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Note: it’s naturally harder to do a lot of quizzes in a 75-minute class period, so don’t get yourself into a bad situation!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module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clearly demonstrate competence for this module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quiz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takes quizzes 1-3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receives a high-pass, pass, and incomplete (fail)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MIGHT choose to retry module 2 (get pass to high pass)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will attempt modules 4-5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</a:t>
            </a:r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do anything during the final exam period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10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Each of the 10 modules has one homework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Homework will specify the problem, input, and output specs.</a:t>
            </a:r>
          </a:p>
          <a:p>
            <a:pPr lvl="1" algn="l"/>
            <a:r>
              <a:rPr lang="en-US" dirty="0"/>
              <a:t>Some will be graded solely on passing test-cases and/or meeting  a target runtime.</a:t>
            </a:r>
          </a:p>
          <a:p>
            <a:pPr lvl="1" algn="l"/>
            <a:r>
              <a:rPr lang="en-US" dirty="0"/>
              <a:t>Some will require you to measure run-times and answer questions. 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 and moderate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1-8 and 2 attempts for Quizzes 9-10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per week)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All homework is due Fri., Dec. 3 (except perhaps the last HW)</a:t>
            </a:r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grades </a:t>
            </a:r>
            <a:r>
              <a:rPr lang="en-US" b="1" i="1" u="sng" dirty="0"/>
              <a:t>F-B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7E6-993E-C345-86B8-6A4B921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Approach to Grades?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1460C-3A6B-524D-83DE-E340AA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3741-1407-9D48-9F5C-8F49508EF7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It’s a good match of CS department policy on course letter grades: </a:t>
            </a:r>
            <a:r>
              <a:rPr lang="en-US" sz="2000" dirty="0">
                <a:hlinkClick r:id="rId2"/>
              </a:rPr>
              <a:t>http://ugrads.cs.virginia.edu/grading-guidelines.html</a:t>
            </a:r>
            <a:r>
              <a:rPr lang="en-US" sz="2000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We Think These Are Benefits:</a:t>
            </a:r>
          </a:p>
          <a:p>
            <a:pPr algn="l"/>
            <a:r>
              <a:rPr lang="en-US" dirty="0"/>
              <a:t>It values competence in a breadth of modules</a:t>
            </a:r>
          </a:p>
          <a:p>
            <a:pPr algn="l"/>
            <a:r>
              <a:rPr lang="en-US" dirty="0"/>
              <a:t>Lower stress from HWs: practice, explore, tinker,…</a:t>
            </a:r>
          </a:p>
          <a:p>
            <a:pPr algn="l"/>
            <a:r>
              <a:rPr lang="en-US" dirty="0"/>
              <a:t>Lower stress because you can repeat quizzes</a:t>
            </a:r>
          </a:p>
          <a:p>
            <a:pPr lvl="1" algn="l"/>
            <a:r>
              <a:rPr lang="en-US" dirty="0"/>
              <a:t>Many quizzes, more chances to take</a:t>
            </a:r>
          </a:p>
          <a:p>
            <a:pPr algn="l"/>
            <a:r>
              <a:rPr lang="en-US" dirty="0"/>
              <a:t>“Visible:” You know what you’ve earned so far, can predict scores on future modules to see where you might end up</a:t>
            </a:r>
          </a:p>
          <a:p>
            <a:pPr algn="l"/>
            <a:r>
              <a:rPr lang="en-US" dirty="0"/>
              <a:t>Small grading changes have correspondingly small impacts on final grade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Online Code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5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Do not look at or copy another student’s code!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Much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If you want instructors to see it, use Piazza</a:t>
            </a:r>
          </a:p>
          <a:p>
            <a:pPr lvl="2"/>
            <a:r>
              <a:rPr lang="en-US" dirty="0"/>
              <a:t>If someone else might search for this later, use Piazza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>
                <a:hlinkClick r:id="rId2"/>
              </a:rPr>
              <a:t>https://discord.gg/GqqakWbs</a:t>
            </a:r>
            <a:r>
              <a:rPr lang="en-US" dirty="0"/>
              <a:t> (expires end of first week or so)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12:30 - 1:45 pm @ Olsson Hall 120 (</a:t>
            </a:r>
            <a:r>
              <a:rPr lang="en-US" dirty="0" err="1"/>
              <a:t>Floryan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2:00 - 3:15 pm @ Gilmer Hall 390 (Horton)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10 modules</a:t>
            </a:r>
          </a:p>
          <a:p>
            <a:pPr lvl="1"/>
            <a:r>
              <a:rPr lang="en-US" i="1" dirty="0"/>
              <a:t>Divide &amp; Conquer: Insertion Sort, </a:t>
            </a:r>
            <a:r>
              <a:rPr lang="en-US" i="1" dirty="0" err="1"/>
              <a:t>Mergesort</a:t>
            </a:r>
            <a:r>
              <a:rPr lang="en-US" i="1" dirty="0"/>
              <a:t>, Quicksort</a:t>
            </a:r>
          </a:p>
          <a:p>
            <a:pPr lvl="1"/>
            <a:r>
              <a:rPr lang="en-US" i="1" dirty="0"/>
              <a:t>Divide &amp; Conquer: Recurrence Relations</a:t>
            </a:r>
          </a:p>
          <a:p>
            <a:pPr lvl="1"/>
            <a:r>
              <a:rPr lang="en-US" i="1" dirty="0"/>
              <a:t>Divide &amp; Conquer: Advanced Topics</a:t>
            </a:r>
          </a:p>
          <a:p>
            <a:pPr lvl="1"/>
            <a:r>
              <a:rPr lang="en-US" i="1" dirty="0"/>
              <a:t>Graphs: Breadth-first Search (BFS) &amp; Depth Search (DFS)</a:t>
            </a:r>
          </a:p>
          <a:p>
            <a:pPr lvl="1"/>
            <a:r>
              <a:rPr lang="en-US" i="1" dirty="0"/>
              <a:t>Graphs: Kruskal’s and Find-Union</a:t>
            </a:r>
          </a:p>
          <a:p>
            <a:pPr lvl="1"/>
            <a:r>
              <a:rPr lang="en-US" i="1" dirty="0"/>
              <a:t>Graphs: Prim’s &amp; Dijkstra’s</a:t>
            </a:r>
          </a:p>
          <a:p>
            <a:pPr lvl="1"/>
            <a:r>
              <a:rPr lang="en-US" i="1" dirty="0"/>
              <a:t>Greedy Algorithms</a:t>
            </a:r>
          </a:p>
          <a:p>
            <a:pPr lvl="1"/>
            <a:r>
              <a:rPr lang="en-US" i="1" dirty="0"/>
              <a:t>Dynamic Programming</a:t>
            </a:r>
          </a:p>
          <a:p>
            <a:pPr lvl="1"/>
            <a:r>
              <a:rPr lang="en-US" i="1" dirty="0"/>
              <a:t>Network Flow and Ford-Fulkerson</a:t>
            </a:r>
          </a:p>
          <a:p>
            <a:pPr lvl="1"/>
            <a:r>
              <a:rPr lang="en-US" i="1" dirty="0"/>
              <a:t>Bi-Partite Matching &amp; Reductions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38352</TotalTime>
  <Words>4151</Words>
  <Application>Microsoft Macintosh PowerPoint</Application>
  <PresentationFormat>On-screen Show (4:3)</PresentationFormat>
  <Paragraphs>496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Why this Approach to Grades?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Academic Integrity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447</cp:revision>
  <cp:lastPrinted>1999-12-17T13:56:08Z</cp:lastPrinted>
  <dcterms:created xsi:type="dcterms:W3CDTF">2010-01-20T18:12:12Z</dcterms:created>
  <dcterms:modified xsi:type="dcterms:W3CDTF">2021-08-23T19:05:52Z</dcterms:modified>
</cp:coreProperties>
</file>