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517" r:id="rId2"/>
    <p:sldId id="294" r:id="rId3"/>
    <p:sldId id="521" r:id="rId4"/>
    <p:sldId id="360" r:id="rId5"/>
    <p:sldId id="363" r:id="rId6"/>
    <p:sldId id="364" r:id="rId7"/>
    <p:sldId id="522" r:id="rId8"/>
    <p:sldId id="367" r:id="rId9"/>
    <p:sldId id="368" r:id="rId10"/>
    <p:sldId id="369" r:id="rId11"/>
    <p:sldId id="370" r:id="rId12"/>
    <p:sldId id="523" r:id="rId13"/>
    <p:sldId id="373" r:id="rId14"/>
    <p:sldId id="374" r:id="rId15"/>
    <p:sldId id="381" r:id="rId16"/>
    <p:sldId id="382" r:id="rId17"/>
    <p:sldId id="386" r:id="rId18"/>
    <p:sldId id="387" r:id="rId19"/>
    <p:sldId id="388" r:id="rId20"/>
    <p:sldId id="389" r:id="rId21"/>
    <p:sldId id="390" r:id="rId22"/>
    <p:sldId id="515" r:id="rId23"/>
    <p:sldId id="513" r:id="rId24"/>
    <p:sldId id="391" r:id="rId25"/>
    <p:sldId id="392" r:id="rId26"/>
    <p:sldId id="393" r:id="rId27"/>
    <p:sldId id="394" r:id="rId28"/>
    <p:sldId id="395" r:id="rId29"/>
    <p:sldId id="516" r:id="rId30"/>
    <p:sldId id="397" r:id="rId31"/>
    <p:sldId id="398" r:id="rId32"/>
    <p:sldId id="399" r:id="rId33"/>
    <p:sldId id="400" r:id="rId34"/>
    <p:sldId id="401" r:id="rId35"/>
    <p:sldId id="471" r:id="rId36"/>
    <p:sldId id="469" r:id="rId37"/>
    <p:sldId id="514" r:id="rId38"/>
    <p:sldId id="402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2517" autoAdjust="0"/>
  </p:normalViewPr>
  <p:slideViewPr>
    <p:cSldViewPr>
      <p:cViewPr varScale="1">
        <p:scale>
          <a:sx n="114" d="100"/>
          <a:sy n="114" d="100"/>
        </p:scale>
        <p:origin x="10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6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dian_of_medians" TargetMode="External"/><Relationship Id="rId2" Type="http://schemas.openxmlformats.org/officeDocument/2006/relationships/hyperlink" Target="https://en.wikipedia.org/wiki/Quickselec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5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30.png"/><Relationship Id="rId4" Type="http://schemas.openxmlformats.org/officeDocument/2006/relationships/image" Target="../media/image260.png"/><Relationship Id="rId9" Type="http://schemas.openxmlformats.org/officeDocument/2006/relationships/image" Target="../media/image3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712.png"/><Relationship Id="rId7" Type="http://schemas.openxmlformats.org/officeDocument/2006/relationships/image" Target="../media/image1112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image" Target="../media/image4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31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1.jpeg"/><Relationship Id="rId5" Type="http://schemas.openxmlformats.org/officeDocument/2006/relationships/image" Target="../media/image34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668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Strassen’s Algorithm for Matrix Multiplication, </a:t>
            </a:r>
            <a:br>
              <a:rPr lang="en-US" dirty="0"/>
            </a:br>
            <a:r>
              <a:rPr lang="en-US" dirty="0" err="1"/>
              <a:t>QuickSelect</a:t>
            </a:r>
            <a:r>
              <a:rPr lang="en-US" dirty="0"/>
              <a:t>, and Median of Medians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Readings: CLRS Ch. 4.2, Ch.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06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08423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recursively sort two </a:t>
                </a:r>
                <a:r>
                  <a:rPr lang="en-US" dirty="0" err="1"/>
                  <a:t>sublists</a:t>
                </a:r>
                <a:r>
                  <a:rPr lang="en-US" dirty="0"/>
                  <a:t> around that element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recursively sort left and right </a:t>
                </a:r>
                <a:r>
                  <a:rPr lang="en-US" dirty="0" err="1"/>
                  <a:t>sublists</a:t>
                </a: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970964"/>
                <a:ext cx="6019800" cy="685800"/>
              </a:xfrm>
              <a:blipFill>
                <a:blip r:embed="rId2"/>
                <a:stretch>
                  <a:fillRect l="-2526" t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30480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30480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394" y="4724400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1111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1905000" y="23622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54102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54102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54102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3509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FF33CC"/>
                </a:solidFill>
              </a:rPr>
              <a:t>pivot</a:t>
            </a:r>
            <a:r>
              <a:rPr lang="en-US" dirty="0"/>
              <a:t>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8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 (Worst)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66" y="43053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at the extreme: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3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Pick a Good Pivot for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makes a good Pivot for Quicksort?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the median</a:t>
            </a:r>
          </a:p>
          <a:p>
            <a:r>
              <a:rPr lang="en-US" dirty="0"/>
              <a:t>Can we find a list’s median in linear time?</a:t>
            </a:r>
          </a:p>
          <a:p>
            <a:pPr lvl="1"/>
            <a:r>
              <a:rPr lang="en-US" dirty="0" err="1"/>
              <a:t>Quickselect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https://en.wikipedia.org/wiki/Quickselect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Finds the median</a:t>
            </a:r>
          </a:p>
          <a:p>
            <a:pPr lvl="2"/>
            <a:r>
              <a:rPr lang="en-US" dirty="0"/>
              <a:t>Works a lot like Quicksort: needs to do a Partition</a:t>
            </a:r>
          </a:p>
          <a:p>
            <a:pPr lvl="2"/>
            <a:r>
              <a:rPr lang="en-US" dirty="0"/>
              <a:t>We need a good pivot </a:t>
            </a:r>
            <a:r>
              <a:rPr lang="en-US" u="sng" dirty="0"/>
              <a:t>for </a:t>
            </a:r>
            <a:r>
              <a:rPr lang="en-US" u="sng" dirty="0" err="1"/>
              <a:t>Quickselect</a:t>
            </a:r>
            <a:r>
              <a:rPr lang="en-US" dirty="0"/>
              <a:t> for it to have good time-complexity</a:t>
            </a:r>
          </a:p>
          <a:p>
            <a:pPr lvl="1"/>
            <a:r>
              <a:rPr lang="en-US" dirty="0"/>
              <a:t>Median of Medians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https://en.wikipedia.org/wiki/Median_of_medians</a:t>
            </a:r>
            <a:r>
              <a:rPr lang="en-US" sz="2400" dirty="0"/>
              <a:t>)</a:t>
            </a:r>
          </a:p>
          <a:p>
            <a:pPr lvl="2"/>
            <a:r>
              <a:rPr lang="en-US" dirty="0"/>
              <a:t>Can be used to find “pretty good” pivot for QS, or with </a:t>
            </a:r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the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(Note: just one recursive call, unlike Quicksort.)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6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Section 4.2 on Strassen’s algorithm</a:t>
            </a:r>
          </a:p>
          <a:p>
            <a:endParaRPr lang="en-US" dirty="0"/>
          </a:p>
          <a:p>
            <a:r>
              <a:rPr lang="en-US" dirty="0"/>
              <a:t>CLRS Chapter 9</a:t>
            </a:r>
          </a:p>
          <a:p>
            <a:r>
              <a:rPr lang="en-US" dirty="0"/>
              <a:t>Wikipedia articles on </a:t>
            </a:r>
            <a:r>
              <a:rPr lang="en-US" dirty="0" err="1"/>
              <a:t>Quickselect</a:t>
            </a:r>
            <a:r>
              <a:rPr lang="en-US" dirty="0"/>
              <a:t> and Median of Medians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26" t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51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821" t="-909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3B7B4-9512-A34C-8AF6-7E30084430FF}"/>
              </a:ext>
            </a:extLst>
          </p:cNvPr>
          <p:cNvSpPr txBox="1"/>
          <p:nvPr/>
        </p:nvSpPr>
        <p:spPr>
          <a:xfrm>
            <a:off x="8352223" y="1512301"/>
            <a:ext cx="2971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now using “x” to refer to  pivot value. We called it “p”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339572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17031" y="1777404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3858601" y="669236"/>
            <a:ext cx="451798" cy="3734939"/>
          </a:xfrm>
          <a:prstGeom prst="rightBrace">
            <a:avLst>
              <a:gd name="adj1" fmla="val 8333"/>
              <a:gd name="adj2" fmla="val 4969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787" y="2617105"/>
                <a:ext cx="2289922" cy="461665"/>
              </a:xfrm>
              <a:prstGeom prst="rect">
                <a:avLst/>
              </a:prstGeom>
              <a:blipFill>
                <a:blip r:embed="rId2"/>
                <a:stretch>
                  <a:fillRect l="-442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7333004" y="1475498"/>
            <a:ext cx="451797" cy="2122410"/>
          </a:xfrm>
          <a:prstGeom prst="rightBrace">
            <a:avLst>
              <a:gd name="adj1" fmla="val 8333"/>
              <a:gd name="adj2" fmla="val 51091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All elements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&gt;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69" y="2617105"/>
                <a:ext cx="2289922" cy="461665"/>
              </a:xfrm>
              <a:prstGeom prst="rect">
                <a:avLst/>
              </a:prstGeom>
              <a:blipFill>
                <a:blip r:embed="rId3"/>
                <a:stretch>
                  <a:fillRect l="-384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put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400" dirty="0"/>
                  <a:t>xactly where it belongs at </a:t>
                </a:r>
                <a:r>
                  <a:rPr lang="en-US" sz="2400" u="sng" dirty="0"/>
                  <a:t>position 8</a:t>
                </a:r>
                <a:r>
                  <a:rPr lang="en-US" sz="2400" dirty="0"/>
                  <a:t> (the split-point)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78" y="3035935"/>
                <a:ext cx="8136907" cy="461665"/>
              </a:xfrm>
              <a:prstGeom prst="rect">
                <a:avLst/>
              </a:prstGeom>
              <a:blipFill>
                <a:blip r:embed="rId4"/>
                <a:stretch>
                  <a:fillRect t="-8108" r="-31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255631" y="2358145"/>
            <a:ext cx="0" cy="78441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ln w="317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Remember: we’re looking for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b="1" baseline="30000" dirty="0" err="1"/>
                  <a:t>th</a:t>
                </a:r>
                <a:r>
                  <a:rPr lang="en-US" sz="2400" b="1" dirty="0"/>
                  <a:t> order statistic</a:t>
                </a:r>
              </a:p>
              <a:p>
                <a:r>
                  <a:rPr lang="en-US" sz="2400" dirty="0"/>
                  <a:t>If the split-point (8) is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we’re done!  The value stored at the split-point is the result.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left sub-list (using same value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split-point, look in right sub-list (using an adjusted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400" dirty="0"/>
                  <a:t>For example, if we wanted the 10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order statistic in the entire list, here that would be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order statistic in the right sub-list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780" y="3707967"/>
                <a:ext cx="9227219" cy="2748400"/>
              </a:xfrm>
              <a:blipFill>
                <a:blip r:embed="rId5"/>
                <a:stretch>
                  <a:fillRect l="-963" t="-4587" r="-1651" b="-825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27C7BFA-6E1D-9043-A8EE-B11704E30E1C}"/>
              </a:ext>
            </a:extLst>
          </p:cNvPr>
          <p:cNvSpPr/>
          <p:nvPr/>
        </p:nvSpPr>
        <p:spPr>
          <a:xfrm>
            <a:off x="22170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132A3D-02CE-6E47-BB3C-C0B11E597570}"/>
              </a:ext>
            </a:extLst>
          </p:cNvPr>
          <p:cNvSpPr/>
          <p:nvPr/>
        </p:nvSpPr>
        <p:spPr>
          <a:xfrm>
            <a:off x="2750431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442279-5755-054F-BBB9-69E9CB069DA6}"/>
              </a:ext>
            </a:extLst>
          </p:cNvPr>
          <p:cNvSpPr/>
          <p:nvPr/>
        </p:nvSpPr>
        <p:spPr>
          <a:xfrm>
            <a:off x="32844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913808-44AC-7445-991F-DCFAB0853FEA}"/>
              </a:ext>
            </a:extLst>
          </p:cNvPr>
          <p:cNvSpPr/>
          <p:nvPr/>
        </p:nvSpPr>
        <p:spPr>
          <a:xfrm>
            <a:off x="38178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792E55-1E21-4849-BDCF-5785D4F0C932}"/>
              </a:ext>
            </a:extLst>
          </p:cNvPr>
          <p:cNvSpPr/>
          <p:nvPr/>
        </p:nvSpPr>
        <p:spPr>
          <a:xfrm>
            <a:off x="4351200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8A65A-9ECA-2042-B322-D332C667099B}"/>
              </a:ext>
            </a:extLst>
          </p:cNvPr>
          <p:cNvSpPr/>
          <p:nvPr/>
        </p:nvSpPr>
        <p:spPr>
          <a:xfrm>
            <a:off x="48851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5CDB7-8CF7-EF45-B385-4F51D319EEF2}"/>
              </a:ext>
            </a:extLst>
          </p:cNvPr>
          <p:cNvSpPr/>
          <p:nvPr/>
        </p:nvSpPr>
        <p:spPr>
          <a:xfrm>
            <a:off x="54185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B7FEF8-BA76-5E4E-B857-A1427D4A2860}"/>
              </a:ext>
            </a:extLst>
          </p:cNvPr>
          <p:cNvSpPr/>
          <p:nvPr/>
        </p:nvSpPr>
        <p:spPr>
          <a:xfrm>
            <a:off x="5951969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C92D7-B3C1-FA42-A1E2-71CE83E9E56F}"/>
              </a:ext>
            </a:extLst>
          </p:cNvPr>
          <p:cNvSpPr/>
          <p:nvPr/>
        </p:nvSpPr>
        <p:spPr>
          <a:xfrm>
            <a:off x="64859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6B635-ACC6-B74C-A7BE-F5C37B983CE3}"/>
              </a:ext>
            </a:extLst>
          </p:cNvPr>
          <p:cNvSpPr/>
          <p:nvPr/>
        </p:nvSpPr>
        <p:spPr>
          <a:xfrm>
            <a:off x="70193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B13150-683C-8F45-B059-3720B654C18C}"/>
              </a:ext>
            </a:extLst>
          </p:cNvPr>
          <p:cNvSpPr/>
          <p:nvPr/>
        </p:nvSpPr>
        <p:spPr>
          <a:xfrm>
            <a:off x="7552738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7809A6-08C9-F34A-A4F4-D433852FD64B}"/>
              </a:ext>
            </a:extLst>
          </p:cNvPr>
          <p:cNvSpPr/>
          <p:nvPr/>
        </p:nvSpPr>
        <p:spPr>
          <a:xfrm>
            <a:off x="8086707" y="1190881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AD3856-05E7-7246-802C-4ED2A2E41152}"/>
              </a:ext>
            </a:extLst>
          </p:cNvPr>
          <p:cNvSpPr txBox="1"/>
          <p:nvPr/>
        </p:nvSpPr>
        <p:spPr>
          <a:xfrm>
            <a:off x="457200" y="1276841"/>
            <a:ext cx="990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  <a:p>
            <a:r>
              <a:rPr lang="en-US" dirty="0"/>
              <a:t>in list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1BF424-FEFB-CE4B-BDAC-D11DC89452A8}"/>
              </a:ext>
            </a:extLst>
          </p:cNvPr>
          <p:cNvCxnSpPr>
            <a:cxnSpLocks/>
          </p:cNvCxnSpPr>
          <p:nvPr/>
        </p:nvCxnSpPr>
        <p:spPr>
          <a:xfrm flipV="1">
            <a:off x="1449729" y="1457580"/>
            <a:ext cx="65300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2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89409-4E22-6549-9CCC-F43A7622C13D}"/>
              </a:ext>
            </a:extLst>
          </p:cNvPr>
          <p:cNvSpPr txBox="1"/>
          <p:nvPr/>
        </p:nvSpPr>
        <p:spPr>
          <a:xfrm>
            <a:off x="4572000" y="5300335"/>
            <a:ext cx="648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when recursing on right side</a:t>
            </a:r>
            <a:endParaRPr lang="en-US" sz="2400" i="1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1219200" y="6019800"/>
            <a:ext cx="786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In CLRS, they’re using a partition that randomly chooses the pivot element.</a:t>
            </a:r>
          </a:p>
          <a:p>
            <a:r>
              <a:rPr lang="en-US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</p:spTree>
    <p:extLst>
      <p:ext uri="{BB962C8B-B14F-4D97-AF65-F5344CB8AC3E}">
        <p14:creationId xmlns:p14="http://schemas.microsoft.com/office/powerpoint/2010/main" val="263958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32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63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  <a:p>
                <a:pPr lvl="3"/>
                <a:r>
                  <a:rPr lang="en-US" dirty="0"/>
                  <a:t>See CLRS section “Balanced Partitioning” starting on p. 175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120112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6507" y="2760269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69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5758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1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00300" y="22860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753738" y="2895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20 comparisons)</a:t>
            </a:r>
            <a:br>
              <a:rPr lang="en-US" dirty="0"/>
            </a:b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400300" y="42291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52600" y="4778829"/>
            <a:ext cx="89154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399127" y="59436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C2CF03-A82F-524A-B67B-A4EEE6ED306F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DD57EE-6377-6547-BE44-B75243827CE8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F120CC-1654-AF4E-B00B-A7CC4548F45B}"/>
              </a:ext>
            </a:extLst>
          </p:cNvPr>
          <p:cNvCxnSpPr>
            <a:cxnSpLocks/>
          </p:cNvCxnSpPr>
          <p:nvPr/>
        </p:nvCxnSpPr>
        <p:spPr>
          <a:xfrm flipH="1" flipV="1">
            <a:off x="6068634" y="6076950"/>
            <a:ext cx="1667515" cy="1232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2FF38F-4C11-F14E-9756-195D575B7697}"/>
              </a:ext>
            </a:extLst>
          </p:cNvPr>
          <p:cNvCxnSpPr>
            <a:cxnSpLocks/>
          </p:cNvCxnSpPr>
          <p:nvPr/>
        </p:nvCxnSpPr>
        <p:spPr>
          <a:xfrm flipH="1">
            <a:off x="8915400" y="1916874"/>
            <a:ext cx="476108" cy="31915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0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7BE5-1444-6C4E-B076-D1B357762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A4964-215B-8F4C-86AE-F4F0DBBA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28C2-E32B-7041-A4AE-5AA4EADC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8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9067800" cy="762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Imagine each chunk sorted, chunks ordered by their medians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93A04EBA-D022-0D4B-95C9-525432782070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7ECCFD-F1E1-0249-931C-5DC348276B10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0BBB-A0AB-4D46-B6F6-DD4DDBD41443}"/>
              </a:ext>
            </a:extLst>
          </p:cNvPr>
          <p:cNvSpPr txBox="1"/>
          <p:nvPr/>
        </p:nvSpPr>
        <p:spPr>
          <a:xfrm>
            <a:off x="8554576" y="3496542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63433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What’s the cost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:r>
                  <a:rPr lang="en-US" dirty="0" err="1">
                    <a:solidFill>
                      <a:schemeClr val="tx1"/>
                    </a:solidFill>
                  </a:rPr>
                  <a:t>Quickselect</a:t>
                </a:r>
                <a:r>
                  <a:rPr lang="en-US" dirty="0">
                    <a:solidFill>
                      <a:schemeClr val="tx1"/>
                    </a:solidFill>
                  </a:rPr>
                  <a:t> with Median of Medians?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recurse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3199944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147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02" y="4312887"/>
                <a:ext cx="2195280" cy="1060290"/>
              </a:xfrm>
              <a:prstGeom prst="rect">
                <a:avLst/>
              </a:prstGeom>
              <a:blipFill>
                <a:blip r:embed="rId4"/>
                <a:stretch>
                  <a:fillRect l="-57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 M(n) for Median of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18" y="1294537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4444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8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393618"/>
                <a:ext cx="3554499" cy="830292"/>
              </a:xfrm>
              <a:prstGeom prst="rect">
                <a:avLst/>
              </a:prstGeom>
              <a:blipFill>
                <a:blip r:embed="rId2"/>
                <a:stretch>
                  <a:fillRect r="-356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893647" cy="908069"/>
              </a:xfrm>
              <a:prstGeom prst="rect">
                <a:avLst/>
              </a:prstGeom>
              <a:blipFill>
                <a:blip r:embed="rId3"/>
                <a:stretch>
                  <a:fillRect r="-259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4080156" cy="908069"/>
              </a:xfrm>
              <a:prstGeom prst="rect">
                <a:avLst/>
              </a:prstGeom>
              <a:blipFill>
                <a:blip r:embed="rId4"/>
                <a:stretch>
                  <a:fillRect r="-31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3835729"/>
                <a:ext cx="2756717" cy="646331"/>
              </a:xfrm>
              <a:prstGeom prst="rect">
                <a:avLst/>
              </a:prstGeom>
              <a:blipFill>
                <a:blip r:embed="rId5"/>
                <a:stretch>
                  <a:fillRect r="-183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935720" y="3265814"/>
            <a:ext cx="6947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We can show by proof by induction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093" y="5307639"/>
                <a:ext cx="4136710" cy="830997"/>
              </a:xfrm>
              <a:prstGeom prst="rect">
                <a:avLst/>
              </a:prstGeom>
              <a:blipFill>
                <a:blip r:embed="rId6"/>
                <a:stretch>
                  <a:fillRect r="-27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/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077E67-0D23-5F43-AF9C-A464A5E6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690" y="4519097"/>
                <a:ext cx="2769541" cy="646331"/>
              </a:xfrm>
              <a:prstGeom prst="rect">
                <a:avLst/>
              </a:prstGeom>
              <a:blipFill>
                <a:blip r:embed="rId7"/>
                <a:stretch>
                  <a:fillRect r="-182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E1A5E54-A261-8844-B5E0-F990220A247E}"/>
              </a:ext>
            </a:extLst>
          </p:cNvPr>
          <p:cNvSpPr txBox="1"/>
          <p:nvPr/>
        </p:nvSpPr>
        <p:spPr>
          <a:xfrm>
            <a:off x="5409235" y="39928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102198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/>
      <p:bldP spid="15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93308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2971800"/>
                <a:ext cx="3179075" cy="523220"/>
              </a:xfrm>
              <a:prstGeom prst="rect">
                <a:avLst/>
              </a:prstGeom>
              <a:blipFill>
                <a:blip r:embed="rId4"/>
                <a:stretch>
                  <a:fillRect l="-3968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/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Base Case: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which is true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09D3FC-75D6-40E6-8694-22C04A8C8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2" y="3577015"/>
                <a:ext cx="8134984" cy="954107"/>
              </a:xfrm>
              <a:prstGeom prst="rect">
                <a:avLst/>
              </a:prstGeom>
              <a:blipFill>
                <a:blip r:embed="rId5"/>
                <a:stretch>
                  <a:fillRect l="-1558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/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dirty="0"/>
                  <a:t>Strictly speaking, we can handle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, but assuming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400" b="0" dirty="0"/>
                  <a:t> to simplify the analysis here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99FC4A94-68E6-4876-9E16-AE183BE55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462" y="4851399"/>
                <a:ext cx="4800600" cy="1354666"/>
              </a:xfrm>
              <a:prstGeom prst="wedgeRoundRectCallout">
                <a:avLst>
                  <a:gd name="adj1" fmla="val -21187"/>
                  <a:gd name="adj2" fmla="val -66399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/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Prove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O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82185-FB00-A642-BC25-FD19A3D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61" y="2268384"/>
                <a:ext cx="3179075" cy="523220"/>
              </a:xfrm>
              <a:prstGeom prst="rect">
                <a:avLst/>
              </a:prstGeom>
              <a:blipFill>
                <a:blip r:embed="rId7"/>
                <a:stretch>
                  <a:fillRect l="-396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32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00C8E049-C499-43D6-B8AA-DA7AD25F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</p:spPr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2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69F84EC-9649-4B00-AF5D-0659947B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54666"/>
                <a:ext cx="7391400" cy="640292"/>
              </a:xfrm>
              <a:prstGeom prst="rect">
                <a:avLst/>
              </a:prstGeom>
              <a:blipFill>
                <a:blip r:embed="rId3"/>
                <a:stretch>
                  <a:fillRect t="-149020" b="-20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/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Inductive hypothesis: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A0AA9-280F-4781-A52F-17B28E3B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26322"/>
                <a:ext cx="6943376" cy="523220"/>
              </a:xfrm>
              <a:prstGeom prst="rect">
                <a:avLst/>
              </a:prstGeom>
              <a:blipFill>
                <a:blip r:embed="rId4"/>
                <a:stretch>
                  <a:fillRect l="-182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24454DDF-D840-4C86-9F1D-15E6CC3C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57" y="3114805"/>
                <a:ext cx="2951892" cy="590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F09D3FC-75D6-40E6-8694-22C04A8C84CD}"/>
              </a:ext>
            </a:extLst>
          </p:cNvPr>
          <p:cNvSpPr/>
          <p:nvPr/>
        </p:nvSpPr>
        <p:spPr>
          <a:xfrm>
            <a:off x="533400" y="2731537"/>
            <a:ext cx="2465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Inductive step:</a:t>
            </a:r>
            <a:r>
              <a:rPr 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/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711A4A-971F-4717-8444-AC994F5DB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4747851"/>
                <a:ext cx="5459636" cy="852541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/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3908E-DC23-435F-90BF-87C68FFD3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5672309"/>
                <a:ext cx="6038961" cy="492443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/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3C07AEB-7FEB-4187-9F77-3166E6F6D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0" y="2914485"/>
                <a:ext cx="7220182" cy="9913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/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≤10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93F9D-32AC-AE4E-911B-8C79DC5B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627" y="3834012"/>
                <a:ext cx="7728462" cy="991362"/>
              </a:xfrm>
              <a:prstGeom prst="rect">
                <a:avLst/>
              </a:prstGeom>
              <a:blipFill>
                <a:blip r:embed="rId9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54263-076D-1247-83B2-373FCC091B4A}"/>
              </a:ext>
            </a:extLst>
          </p:cNvPr>
          <p:cNvSpPr txBox="1"/>
          <p:nvPr/>
        </p:nvSpPr>
        <p:spPr>
          <a:xfrm>
            <a:off x="183887" y="4088794"/>
            <a:ext cx="25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Use inductive hypothesis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A7D24-39A4-2249-892F-FD6791DA3A15}"/>
              </a:ext>
            </a:extLst>
          </p:cNvPr>
          <p:cNvSpPr txBox="1"/>
          <p:nvPr/>
        </p:nvSpPr>
        <p:spPr>
          <a:xfrm>
            <a:off x="36576" y="5107497"/>
            <a:ext cx="264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0000"/>
                </a:solidFill>
              </a:rPr>
              <a:t>Simplify terms w/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/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C0000"/>
                    </a:solidFill>
                  </a:rPr>
                  <a:t>We’ve proved inductive </a:t>
                </a:r>
              </a:p>
              <a:p>
                <a:r>
                  <a:rPr lang="en-US" b="1" dirty="0">
                    <a:solidFill>
                      <a:srgbClr val="CC0000"/>
                    </a:solidFill>
                  </a:rPr>
                  <a:t>hypothesis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CC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37022A-836D-9E4D-ABEF-44B6B38D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595364"/>
                <a:ext cx="2491901" cy="646331"/>
              </a:xfrm>
              <a:prstGeom prst="rect">
                <a:avLst/>
              </a:prstGeom>
              <a:blipFill>
                <a:blip r:embed="rId10"/>
                <a:stretch>
                  <a:fillRect l="-2030" t="-3846" r="-10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FA7FD-2FE0-E741-81E6-00AD27DE736B}"/>
              </a:ext>
            </a:extLst>
          </p:cNvPr>
          <p:cNvCxnSpPr>
            <a:cxnSpLocks/>
          </p:cNvCxnSpPr>
          <p:nvPr/>
        </p:nvCxnSpPr>
        <p:spPr>
          <a:xfrm>
            <a:off x="7162800" y="6241695"/>
            <a:ext cx="15240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171411-AE8A-9D4F-840B-77EDFE78A01C}"/>
              </a:ext>
            </a:extLst>
          </p:cNvPr>
          <p:cNvCxnSpPr>
            <a:cxnSpLocks/>
          </p:cNvCxnSpPr>
          <p:nvPr/>
        </p:nvCxnSpPr>
        <p:spPr>
          <a:xfrm>
            <a:off x="5338858" y="2707247"/>
            <a:ext cx="1976342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6" grpId="0"/>
      <p:bldP spid="17" grpId="0"/>
      <p:bldP spid="15" grpId="0"/>
      <p:bldP spid="15" grpId="1"/>
      <p:bldP spid="16" grpId="0"/>
      <p:bldP spid="16" grpId="1"/>
      <p:bldP spid="2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1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742931" y="13335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partition,</a:t>
            </a:r>
            <a:br>
              <a:rPr lang="en-US" dirty="0"/>
            </a:br>
            <a:r>
              <a:rPr lang="en-US" dirty="0"/>
              <a:t>we’re guaranteed to use true median, so: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09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absolutely must know it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choose MergeSort</a:t>
                </a:r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Getting unbalanced partitions every time is extremely unlikely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120828"/>
                <a:ext cx="1337610" cy="584775"/>
              </a:xfrm>
              <a:prstGeom prst="rect">
                <a:avLst/>
              </a:prstGeom>
              <a:blipFill>
                <a:blip r:embed="rId8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4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309372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05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4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17397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36412</TotalTime>
  <Words>2521</Words>
  <Application>Microsoft Macintosh PowerPoint</Application>
  <PresentationFormat>Widescreen</PresentationFormat>
  <Paragraphs>573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 Neue Thin</vt:lpstr>
      <vt:lpstr>Times</vt:lpstr>
      <vt:lpstr>CS4102-SlimGray</vt:lpstr>
      <vt:lpstr>Strassen’s Algorithm for Matrix Multiplication,  QuickSelect, and Median of Medians   Readings: CLRS Ch. 4.2, Ch. 9</vt:lpstr>
      <vt:lpstr>Readings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Quickselect</vt:lpstr>
      <vt:lpstr>Review: Quicksort</vt:lpstr>
      <vt:lpstr>Partition (Divide step)</vt:lpstr>
      <vt:lpstr>Quicksort Run Time (Best)</vt:lpstr>
      <vt:lpstr>Quicksort Run Time (Worst)</vt:lpstr>
      <vt:lpstr>Can we Pick a Good Pivot for Quicksort?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Pretty Good Pivot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Run-time M(n) for Median of Medians</vt:lpstr>
      <vt:lpstr>Quickselect</vt:lpstr>
      <vt:lpstr>Proof by Induction</vt:lpstr>
      <vt:lpstr>Proof by Induction</vt:lpstr>
      <vt:lpstr>Compare to ‘Obvious’ Approach</vt:lpstr>
      <vt:lpstr>Phew! Back to Quicksort</vt:lpstr>
      <vt:lpstr>Is it worth it?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848</cp:revision>
  <cp:lastPrinted>2020-02-12T20:02:02Z</cp:lastPrinted>
  <dcterms:created xsi:type="dcterms:W3CDTF">2017-08-21T20:54:06Z</dcterms:created>
  <dcterms:modified xsi:type="dcterms:W3CDTF">2021-09-13T19:16:38Z</dcterms:modified>
</cp:coreProperties>
</file>