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12"/>
  </p:notesMasterIdLst>
  <p:handoutMasterIdLst>
    <p:handoutMasterId r:id="rId13"/>
  </p:handoutMasterIdLst>
  <p:sldIdLst>
    <p:sldId id="409" r:id="rId2"/>
    <p:sldId id="422" r:id="rId3"/>
    <p:sldId id="423" r:id="rId4"/>
    <p:sldId id="425" r:id="rId5"/>
    <p:sldId id="432" r:id="rId6"/>
    <p:sldId id="424" r:id="rId7"/>
    <p:sldId id="426" r:id="rId8"/>
    <p:sldId id="427" r:id="rId9"/>
    <p:sldId id="444" r:id="rId10"/>
    <p:sldId id="410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4"/>
    <p:restoredTop sz="94694"/>
  </p:normalViewPr>
  <p:slideViewPr>
    <p:cSldViewPr>
      <p:cViewPr varScale="1">
        <p:scale>
          <a:sx n="117" d="100"/>
          <a:sy n="117" d="100"/>
        </p:scale>
        <p:origin x="1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Circulation problems</a:t>
            </a:r>
          </a:p>
          <a:p>
            <a:pPr lvl="1"/>
            <a:r>
              <a:rPr lang="en-US" dirty="0"/>
              <a:t>Like max-flow but slightly different. Check if feasible (not max)</a:t>
            </a:r>
          </a:p>
          <a:p>
            <a:pPr lvl="1"/>
            <a:r>
              <a:rPr lang="en-US" dirty="0"/>
              <a:t>Variation:  put a lower-bound on some connections</a:t>
            </a:r>
          </a:p>
          <a:p>
            <a:r>
              <a:rPr lang="en-US" dirty="0"/>
              <a:t>Note all this is really just more reductions!</a:t>
            </a:r>
          </a:p>
          <a:p>
            <a:pPr lvl="1"/>
            <a:r>
              <a:rPr lang="en-US" dirty="0"/>
              <a:t>Solving variations of max-flow by converting the problem into an instance of “normal” max-flow.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 Circulation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Real world applications don’t have just one source and sink</a:t>
            </a:r>
          </a:p>
          <a:p>
            <a:pPr lvl="1"/>
            <a:r>
              <a:rPr lang="en-US"/>
              <a:t>Instead there are multiple ones: power production / consumption, etc.</a:t>
            </a:r>
          </a:p>
          <a:p>
            <a:r>
              <a:rPr lang="en-US"/>
              <a:t>We designate a set S to be all the nodes that are sources</a:t>
            </a:r>
          </a:p>
          <a:p>
            <a:pPr lvl="1"/>
            <a:r>
              <a:rPr lang="en-US"/>
              <a:t>We can also view them has having negative demand</a:t>
            </a:r>
          </a:p>
          <a:p>
            <a:r>
              <a:rPr lang="en-US"/>
              <a:t>Likewise, we designate a set T to be all the nodes that are sinks</a:t>
            </a:r>
          </a:p>
          <a:p>
            <a:pPr lvl="1"/>
            <a:r>
              <a:rPr lang="en-US"/>
              <a:t>They have positive demand</a:t>
            </a:r>
          </a:p>
          <a:p>
            <a:r>
              <a:rPr lang="en-US"/>
              <a:t>Networks with multiple sources and sinks (modeled using demand) are called </a:t>
            </a:r>
            <a:r>
              <a:rPr lang="en-US" i="1"/>
              <a:t>circulation networks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to max-flow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With a few modifications, we can make this a max-flow problem:</a:t>
            </a:r>
          </a:p>
          <a:p>
            <a:pPr lvl="1"/>
            <a:r>
              <a:rPr lang="en-US"/>
              <a:t>Create a ‘super source’ s* with edges to each node in S</a:t>
            </a:r>
          </a:p>
          <a:p>
            <a:pPr lvl="2"/>
            <a:r>
              <a:rPr lang="en-US"/>
              <a:t>The capacity of that edge is the size of the source of the node in S</a:t>
            </a:r>
          </a:p>
          <a:p>
            <a:pPr lvl="1"/>
            <a:r>
              <a:rPr lang="en-US"/>
              <a:t>Likewise with the set T</a:t>
            </a:r>
            <a:endParaRPr lang="en-US" dirty="0"/>
          </a:p>
        </p:txBody>
      </p:sp>
      <p:pic>
        <p:nvPicPr>
          <p:cNvPr id="5" name="Picture 2" descr="C:\WINDOWS\Desktop\Oh_type\kleinberg_GIF_01to10\kleinberg_07F1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2470"/>
          <a:stretch>
            <a:fillRect/>
          </a:stretch>
        </p:blipFill>
        <p:spPr bwMode="auto">
          <a:xfrm>
            <a:off x="838200" y="3810000"/>
            <a:ext cx="7315200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Converting a graph with multiple sources and sinks to a single-source-single-sink max-flow problem:</a:t>
            </a:r>
            <a:endParaRPr lang="en-US" dirty="0"/>
          </a:p>
        </p:txBody>
      </p:sp>
      <p:pic>
        <p:nvPicPr>
          <p:cNvPr id="5" name="Picture 2" descr="C:\WINDOWS\Desktop\Oh_type\kleinberg_GIF_01to10\kleinberg_07F1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2549" b="22161"/>
          <a:stretch>
            <a:fillRect/>
          </a:stretch>
        </p:blipFill>
        <p:spPr bwMode="auto">
          <a:xfrm>
            <a:off x="761999" y="2971800"/>
            <a:ext cx="77121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Circulation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circulation problem is aiming for </a:t>
            </a:r>
            <a:r>
              <a:rPr lang="en-US" i="1" dirty="0"/>
              <a:t>feasibility</a:t>
            </a:r>
            <a:r>
              <a:rPr lang="en-US" dirty="0"/>
              <a:t>, not max flow</a:t>
            </a:r>
          </a:p>
          <a:p>
            <a:pPr lvl="1"/>
            <a:r>
              <a:rPr lang="en-US" dirty="0"/>
              <a:t>But we use max flow to solve it</a:t>
            </a:r>
          </a:p>
          <a:p>
            <a:r>
              <a:rPr lang="en-US" dirty="0"/>
              <a:t>We set each edge from the super-source to each individual source to be the absolute value as the individual source’s demand</a:t>
            </a:r>
          </a:p>
          <a:p>
            <a:r>
              <a:rPr lang="en-US" dirty="0"/>
              <a:t>Max-flow is then run</a:t>
            </a:r>
          </a:p>
          <a:p>
            <a:r>
              <a:rPr lang="en-US" dirty="0"/>
              <a:t>If the total amount leaving the single-source is the SAME as the capacity of each outgoing edge, then the circulation is feasible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lower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So far, we have considered only the capacity of an edge: the upper bound on the flow</a:t>
            </a:r>
          </a:p>
          <a:p>
            <a:r>
              <a:rPr lang="en-US"/>
              <a:t>We also want to consider a lower bound on the flow on an edge</a:t>
            </a:r>
          </a:p>
          <a:p>
            <a:pPr lvl="1"/>
            <a:r>
              <a:rPr lang="en-US"/>
              <a:t>i.e. forcing a certain amount of flow through an edge</a:t>
            </a:r>
          </a:p>
          <a:p>
            <a:r>
              <a:rPr lang="en-US"/>
              <a:t>We will reduce this to a circulation problem</a:t>
            </a:r>
          </a:p>
          <a:p>
            <a:pPr lvl="1"/>
            <a:r>
              <a:rPr lang="en-US"/>
              <a:t>Which can then be reduced to a max-flow problem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lower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lower bound forces flow across an edge</a:t>
            </a:r>
          </a:p>
          <a:p>
            <a:pPr lvl="1"/>
            <a:r>
              <a:rPr lang="en-US"/>
              <a:t>Which increases demand at the start of the edge (to compensate for the flow across the edge)</a:t>
            </a:r>
          </a:p>
          <a:p>
            <a:pPr lvl="1"/>
            <a:r>
              <a:rPr lang="en-US"/>
              <a:t>And decreases demand at the terminus of the edge (as some flow is fulfilling the demand)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Solving a flow with lower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Given a circulation network G, construct a new graph G’ such that for each edge e from u to v with a  lower bound l</a:t>
            </a:r>
            <a:r>
              <a:rPr lang="en-US" baseline="-25000" dirty="0">
                <a:ea typeface="Tahoma" panose="020B060403050404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We decrease the capacity on that edge by l</a:t>
            </a:r>
            <a:r>
              <a:rPr lang="en-US" baseline="-25000" dirty="0">
                <a:ea typeface="Tahoma" panose="020B060403050404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As that is the flow that is moving through the edge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We increase the demand at u by l</a:t>
            </a:r>
            <a:r>
              <a:rPr lang="en-US" baseline="-25000" dirty="0">
                <a:ea typeface="Tahoma" panose="020B060403050404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We decrease the demand at v by l</a:t>
            </a:r>
            <a:r>
              <a:rPr lang="en-US" baseline="-25000" dirty="0">
                <a:ea typeface="Tahoma" panose="020B060403050404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Then solve G’ as a circulation problem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i.e. add a super-sink and super-terminus, and solve as a max-flow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a lower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Diagrammatically…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5800" y="1752600"/>
            <a:ext cx="7391400" cy="3733800"/>
            <a:chOff x="762000" y="2133600"/>
            <a:chExt cx="7391400" cy="3733800"/>
          </a:xfrm>
        </p:grpSpPr>
        <p:pic>
          <p:nvPicPr>
            <p:cNvPr id="5" name="Picture 2" descr="C:\WINDOWS\Desktop\Oh_type\kleinberg_GIF_01to10\kleinberg_07F15.gif"/>
            <p:cNvPicPr preferRelativeResize="0"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/>
            <a:srcRect b="22093"/>
            <a:stretch>
              <a:fillRect/>
            </a:stretch>
          </p:blipFill>
          <p:spPr bwMode="auto">
            <a:xfrm>
              <a:off x="762000" y="2133600"/>
              <a:ext cx="73914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4038600" y="2209800"/>
              <a:ext cx="1905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269D870-F2A8-F54F-BB4B-370CA97FA712}"/>
              </a:ext>
            </a:extLst>
          </p:cNvPr>
          <p:cNvSpPr txBox="1"/>
          <p:nvPr/>
        </p:nvSpPr>
        <p:spPr>
          <a:xfrm>
            <a:off x="838200" y="5252357"/>
            <a:ext cx="6780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 this feasible?  Can this work if we enforce the lower bound?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find out?  Convert to NW Flow, solve, check amount</a:t>
            </a:r>
            <a:br>
              <a:rPr lang="en-US" sz="2000" dirty="0"/>
            </a:br>
            <a:r>
              <a:rPr lang="en-US" sz="2000" dirty="0"/>
              <a:t>leaving the single source. </a:t>
            </a:r>
          </a:p>
        </p:txBody>
      </p:sp>
    </p:spTree>
    <p:extLst>
      <p:ext uri="{BB962C8B-B14F-4D97-AF65-F5344CB8AC3E}">
        <p14:creationId xmlns:p14="http://schemas.microsoft.com/office/powerpoint/2010/main" val="41200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40710</TotalTime>
  <Words>532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Gill Sans MT</vt:lpstr>
      <vt:lpstr>Times New Roman</vt:lpstr>
      <vt:lpstr>Wingdings</vt:lpstr>
      <vt:lpstr>Wingdings 3</vt:lpstr>
      <vt:lpstr>Origin</vt:lpstr>
      <vt:lpstr>Max-flow variations</vt:lpstr>
      <vt:lpstr>Finding a Circulation</vt:lpstr>
      <vt:lpstr>Reduction to max-flow</vt:lpstr>
      <vt:lpstr>Conversion example</vt:lpstr>
      <vt:lpstr>Circulation notes</vt:lpstr>
      <vt:lpstr>Edge lower bounds</vt:lpstr>
      <vt:lpstr>Handling lower bounds</vt:lpstr>
      <vt:lpstr>Solving a flow with lower bounds</vt:lpstr>
      <vt:lpstr>Eliminating a lower bound</vt:lpstr>
      <vt:lpstr>Final Words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924</cp:revision>
  <cp:lastPrinted>2010-03-04T14:04:20Z</cp:lastPrinted>
  <dcterms:created xsi:type="dcterms:W3CDTF">2010-03-16T00:09:25Z</dcterms:created>
  <dcterms:modified xsi:type="dcterms:W3CDTF">2021-04-28T15:25:51Z</dcterms:modified>
</cp:coreProperties>
</file>