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57"/>
  </p:notesMasterIdLst>
  <p:handoutMasterIdLst>
    <p:handoutMasterId r:id="rId58"/>
  </p:handoutMasterIdLst>
  <p:sldIdLst>
    <p:sldId id="447" r:id="rId2"/>
    <p:sldId id="484" r:id="rId3"/>
    <p:sldId id="402" r:id="rId4"/>
    <p:sldId id="494" r:id="rId5"/>
    <p:sldId id="504" r:id="rId6"/>
    <p:sldId id="426" r:id="rId7"/>
    <p:sldId id="403" r:id="rId8"/>
    <p:sldId id="470" r:id="rId9"/>
    <p:sldId id="495" r:id="rId10"/>
    <p:sldId id="474" r:id="rId11"/>
    <p:sldId id="497" r:id="rId12"/>
    <p:sldId id="487" r:id="rId13"/>
    <p:sldId id="498" r:id="rId14"/>
    <p:sldId id="499" r:id="rId15"/>
    <p:sldId id="490" r:id="rId16"/>
    <p:sldId id="488" r:id="rId17"/>
    <p:sldId id="489" r:id="rId18"/>
    <p:sldId id="500" r:id="rId19"/>
    <p:sldId id="501" r:id="rId20"/>
    <p:sldId id="492" r:id="rId21"/>
    <p:sldId id="491" r:id="rId22"/>
    <p:sldId id="493" r:id="rId23"/>
    <p:sldId id="503" r:id="rId24"/>
    <p:sldId id="496" r:id="rId25"/>
    <p:sldId id="471" r:id="rId26"/>
    <p:sldId id="485" r:id="rId27"/>
    <p:sldId id="463" r:id="rId28"/>
    <p:sldId id="502" r:id="rId29"/>
    <p:sldId id="464" r:id="rId30"/>
    <p:sldId id="263" r:id="rId31"/>
    <p:sldId id="396" r:id="rId32"/>
    <p:sldId id="397" r:id="rId33"/>
    <p:sldId id="399" r:id="rId34"/>
    <p:sldId id="400" r:id="rId35"/>
    <p:sldId id="475" r:id="rId36"/>
    <p:sldId id="482" r:id="rId37"/>
    <p:sldId id="441" r:id="rId38"/>
    <p:sldId id="435" r:id="rId39"/>
    <p:sldId id="436" r:id="rId40"/>
    <p:sldId id="437" r:id="rId41"/>
    <p:sldId id="456" r:id="rId42"/>
    <p:sldId id="457" r:id="rId43"/>
    <p:sldId id="454" r:id="rId44"/>
    <p:sldId id="455" r:id="rId45"/>
    <p:sldId id="465" r:id="rId46"/>
    <p:sldId id="466" r:id="rId47"/>
    <p:sldId id="434" r:id="rId48"/>
    <p:sldId id="467" r:id="rId49"/>
    <p:sldId id="483" r:id="rId50"/>
    <p:sldId id="476" r:id="rId51"/>
    <p:sldId id="477" r:id="rId52"/>
    <p:sldId id="478" r:id="rId53"/>
    <p:sldId id="481" r:id="rId54"/>
    <p:sldId id="479" r:id="rId55"/>
    <p:sldId id="480" r:id="rId56"/>
  </p:sldIdLst>
  <p:sldSz cx="9144000" cy="6858000" type="screen4x3"/>
  <p:notesSz cx="7315200" cy="9601200"/>
  <p:custDataLst>
    <p:tags r:id="rId5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5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79"/>
    <p:restoredTop sz="94714"/>
  </p:normalViewPr>
  <p:slideViewPr>
    <p:cSldViewPr>
      <p:cViewPr varScale="1">
        <p:scale>
          <a:sx n="151" d="100"/>
          <a:sy n="151" d="100"/>
        </p:scale>
        <p:origin x="89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890EBB-E05E-4685-8A9C-8E0AC45FB38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80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D2E47-C92D-4534-9BB8-6325B253624D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/>
              <a:t>Will this always finish?  Yes, because we have pennies!</a:t>
            </a:r>
          </a:p>
        </p:txBody>
      </p:sp>
    </p:spTree>
    <p:extLst>
      <p:ext uri="{BB962C8B-B14F-4D97-AF65-F5344CB8AC3E}">
        <p14:creationId xmlns:p14="http://schemas.microsoft.com/office/powerpoint/2010/main" val="1858186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1F8137-5628-489C-8F34-1267C6EC6E68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 dirty="0"/>
              <a:t>Use a funny name for the 11-cent coin.  Name it after yourself, or call it a “</a:t>
            </a:r>
            <a:r>
              <a:rPr lang="en-US" dirty="0" err="1"/>
              <a:t>Kardashian</a:t>
            </a:r>
            <a:r>
              <a:rPr lang="en-US" dirty="0"/>
              <a:t>” or</a:t>
            </a:r>
            <a:r>
              <a:rPr lang="en-US" baseline="0" dirty="0"/>
              <a:t> a </a:t>
            </a:r>
            <a:r>
              <a:rPr lang="en-US" baseline="0" dirty="0" err="1"/>
              <a:t>Floryan</a:t>
            </a:r>
            <a:r>
              <a:rPr lang="en-US" baseline="0" dirty="0"/>
              <a:t> </a:t>
            </a:r>
            <a:r>
              <a:rPr lang="en-US" dirty="0"/>
              <a:t>or something.</a:t>
            </a:r>
          </a:p>
          <a:p>
            <a:endParaRPr lang="en-US" dirty="0"/>
          </a:p>
          <a:p>
            <a:r>
              <a:rPr lang="en-US" dirty="0"/>
              <a:t>If our set of coins contains a “</a:t>
            </a:r>
            <a:r>
              <a:rPr lang="en-US" dirty="0" err="1"/>
              <a:t>Kardashian</a:t>
            </a:r>
            <a:r>
              <a:rPr lang="en-US" dirty="0"/>
              <a:t>” plus the usual, then our algorithm will return first a </a:t>
            </a:r>
            <a:r>
              <a:rPr lang="en-US" dirty="0" err="1"/>
              <a:t>Kardashian</a:t>
            </a:r>
            <a:r>
              <a:rPr lang="en-US" dirty="0"/>
              <a:t>, then four pennies.  Five coins.  The best answer is a dime and a nickel, or two coins.</a:t>
            </a:r>
          </a:p>
        </p:txBody>
      </p:sp>
    </p:spTree>
    <p:extLst>
      <p:ext uri="{BB962C8B-B14F-4D97-AF65-F5344CB8AC3E}">
        <p14:creationId xmlns:p14="http://schemas.microsoft.com/office/powerpoint/2010/main" val="111627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8/24/21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8/24/21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8/24/21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8/24/21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8/24/21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8/24/21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8/24/21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8/24/21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8/24/21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8/24/21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8/24/21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8/24/21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ugrads.cs.virginia.edu/grading-guidelines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rd.gg/GqqakWb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lib.virginia.edu/catalog/u6757775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CS4102 – Algorithms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Course Mechanics</a:t>
            </a:r>
          </a:p>
          <a:p>
            <a:pPr>
              <a:lnSpc>
                <a:spcPct val="90000"/>
              </a:lnSpc>
            </a:pPr>
            <a:r>
              <a:rPr lang="en-US" dirty="0"/>
              <a:t>Course content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Topics from earlier classes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Course learning objectives</a:t>
            </a:r>
          </a:p>
          <a:p>
            <a:pPr>
              <a:lnSpc>
                <a:spcPct val="90000"/>
              </a:lnSpc>
            </a:pPr>
            <a:r>
              <a:rPr lang="en-US" dirty="0"/>
              <a:t>What’s the course all about? A quick tour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44958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136C104-B327-DF45-9BD2-3434560F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Tom Horton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horton@cs.virginia.edu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The course is divided into 10 modules</a:t>
            </a:r>
          </a:p>
          <a:p>
            <a:pPr lvl="1"/>
            <a:r>
              <a:rPr lang="en-US" i="1" dirty="0"/>
              <a:t>Divide &amp; Conquer: Insertion Sort, </a:t>
            </a:r>
            <a:r>
              <a:rPr lang="en-US" i="1" dirty="0" err="1"/>
              <a:t>Mergesort</a:t>
            </a:r>
            <a:r>
              <a:rPr lang="en-US" i="1" dirty="0"/>
              <a:t>, Quicksort</a:t>
            </a:r>
          </a:p>
          <a:p>
            <a:pPr lvl="1"/>
            <a:r>
              <a:rPr lang="en-US" i="1" dirty="0"/>
              <a:t>Divide &amp; Conquer: Recurrence Relations</a:t>
            </a:r>
          </a:p>
          <a:p>
            <a:pPr lvl="1"/>
            <a:r>
              <a:rPr lang="en-US" i="1" dirty="0"/>
              <a:t>Divide &amp; Conquer: Advanced Topics</a:t>
            </a:r>
          </a:p>
          <a:p>
            <a:pPr lvl="1"/>
            <a:r>
              <a:rPr lang="en-US" i="1" dirty="0"/>
              <a:t>Graphs: Breadth-first Search (BFS) &amp; Depth Search (DFS)</a:t>
            </a:r>
          </a:p>
          <a:p>
            <a:pPr lvl="1"/>
            <a:r>
              <a:rPr lang="en-US" i="1" dirty="0"/>
              <a:t>Graphs: Kruskal’s and Find-Union</a:t>
            </a:r>
          </a:p>
          <a:p>
            <a:pPr lvl="1"/>
            <a:r>
              <a:rPr lang="en-US" i="1" dirty="0"/>
              <a:t>Graphs: Prim’s &amp; Dijkstra’s</a:t>
            </a:r>
          </a:p>
          <a:p>
            <a:pPr lvl="1"/>
            <a:r>
              <a:rPr lang="en-US" i="1" dirty="0"/>
              <a:t>Greedy Algorithms</a:t>
            </a:r>
          </a:p>
          <a:p>
            <a:pPr lvl="1"/>
            <a:r>
              <a:rPr lang="en-US" i="1" dirty="0"/>
              <a:t>Dynamic Programming</a:t>
            </a:r>
          </a:p>
          <a:p>
            <a:pPr lvl="1"/>
            <a:r>
              <a:rPr lang="en-US" i="1" dirty="0"/>
              <a:t>Network Flow and Ford-Fulkerson</a:t>
            </a:r>
          </a:p>
          <a:p>
            <a:pPr lvl="1"/>
            <a:r>
              <a:rPr lang="en-US" i="1" dirty="0"/>
              <a:t>Bi-Partite Matching &amp; Reductions</a:t>
            </a:r>
          </a:p>
          <a:p>
            <a:endParaRPr lang="en-US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Most modules are 2 lectures worth of content, some are 3 or 4 lectures.</a:t>
            </a:r>
          </a:p>
          <a:p>
            <a:endParaRPr lang="en-US" i="1" dirty="0"/>
          </a:p>
          <a:p>
            <a:r>
              <a:rPr lang="en-US" i="1" dirty="0"/>
              <a:t>Each module involves:</a:t>
            </a:r>
          </a:p>
          <a:p>
            <a:pPr lvl="1"/>
            <a:r>
              <a:rPr lang="en-US" i="1" dirty="0"/>
              <a:t>2-4 lectures worth of content</a:t>
            </a:r>
          </a:p>
          <a:p>
            <a:pPr lvl="1"/>
            <a:r>
              <a:rPr lang="en-US" i="1" dirty="0"/>
              <a:t>1 </a:t>
            </a:r>
            <a:r>
              <a:rPr lang="en-US" dirty="0"/>
              <a:t>homework assignment</a:t>
            </a:r>
          </a:p>
          <a:p>
            <a:pPr lvl="1"/>
            <a:r>
              <a:rPr lang="en-US" i="1" dirty="0"/>
              <a:t>1 quiz (assessment)</a:t>
            </a:r>
          </a:p>
          <a:p>
            <a:pPr lvl="1"/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07817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Short assessments of your knowledge in each module</a:t>
            </a:r>
          </a:p>
          <a:p>
            <a:pPr lvl="1"/>
            <a:r>
              <a:rPr lang="en-US" dirty="0"/>
              <a:t>Meant to ensure you have knowledge of the individual topics from lecture to a sufficient degree.</a:t>
            </a:r>
          </a:p>
          <a:p>
            <a:endParaRPr lang="en-US" dirty="0"/>
          </a:p>
          <a:p>
            <a:r>
              <a:rPr lang="en-US" dirty="0"/>
              <a:t>There are five different dates to take quizzes (in lecture)</a:t>
            </a:r>
          </a:p>
          <a:p>
            <a:pPr lvl="1"/>
            <a:r>
              <a:rPr lang="en-US" sz="2000" dirty="0"/>
              <a:t>Tue, Sep. 21		Mod 1-3 (first attempts)</a:t>
            </a:r>
          </a:p>
          <a:p>
            <a:pPr lvl="1"/>
            <a:r>
              <a:rPr lang="en-US" sz="2000" dirty="0"/>
              <a:t>Thu, Oct. 7		Mod 1-3 (second attempt), 4-5 (first attempt)</a:t>
            </a:r>
          </a:p>
          <a:p>
            <a:pPr lvl="1"/>
            <a:r>
              <a:rPr lang="en-US" sz="2000" dirty="0"/>
              <a:t>Tue, Nov. 16		Mod 4-5 (second attempt), 6-8 (first attempt)</a:t>
            </a:r>
          </a:p>
          <a:p>
            <a:pPr lvl="1"/>
            <a:r>
              <a:rPr lang="en-US" sz="2000" dirty="0"/>
              <a:t>Thu, Dec. 2		Mod 6-8 (second attempt), 9-10 (first attempt)</a:t>
            </a:r>
          </a:p>
          <a:p>
            <a:pPr lvl="1"/>
            <a:r>
              <a:rPr lang="en-US" sz="2000" dirty="0"/>
              <a:t>Final Exam		Mod 1-10 (final attempts)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Note: it’s naturally harder to do a lot of quizzes in a 75-minute class period, so don’t get yourself into a bad situation!</a:t>
            </a:r>
          </a:p>
        </p:txBody>
      </p:sp>
    </p:spTree>
    <p:extLst>
      <p:ext uri="{BB962C8B-B14F-4D97-AF65-F5344CB8AC3E}">
        <p14:creationId xmlns:p14="http://schemas.microsoft.com/office/powerpoint/2010/main" val="36255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Three possible grade outcomes </a:t>
            </a:r>
            <a:r>
              <a:rPr lang="en-US" b="1" i="1" u="sng" dirty="0"/>
              <a:t>for each module</a:t>
            </a:r>
            <a:r>
              <a:rPr lang="en-US" dirty="0"/>
              <a:t>:</a:t>
            </a:r>
          </a:p>
          <a:p>
            <a:pPr lvl="1"/>
            <a:r>
              <a:rPr lang="en-US" b="1" i="1" u="sng" dirty="0"/>
              <a:t>Incomplete</a:t>
            </a:r>
            <a:r>
              <a:rPr lang="en-US" dirty="0"/>
              <a:t>: Knowledge not shown</a:t>
            </a:r>
          </a:p>
          <a:p>
            <a:pPr lvl="1"/>
            <a:r>
              <a:rPr lang="en-US" b="1" i="1" u="sng" dirty="0"/>
              <a:t>Pass</a:t>
            </a:r>
            <a:r>
              <a:rPr lang="en-US" dirty="0"/>
              <a:t>: You clearly demonstrate competence for this module</a:t>
            </a:r>
          </a:p>
          <a:p>
            <a:pPr lvl="1"/>
            <a:r>
              <a:rPr lang="en-US" b="1" i="1" u="sng" dirty="0"/>
              <a:t>High-Pass</a:t>
            </a:r>
            <a:r>
              <a:rPr lang="en-US" dirty="0"/>
              <a:t>: You did VERY well on this quiz</a:t>
            </a:r>
          </a:p>
          <a:p>
            <a:endParaRPr lang="en-US" dirty="0"/>
          </a:p>
          <a:p>
            <a:r>
              <a:rPr lang="en-US" dirty="0"/>
              <a:t>You always receive the highest grade over all attempts</a:t>
            </a:r>
          </a:p>
          <a:p>
            <a:r>
              <a:rPr lang="en-US" dirty="0"/>
              <a:t>Your quiz grade for a module can never decrease</a:t>
            </a:r>
          </a:p>
          <a:p>
            <a:r>
              <a:rPr lang="en-US" dirty="0"/>
              <a:t>You can take module quizzes multiple times</a:t>
            </a:r>
          </a:p>
          <a:p>
            <a:r>
              <a:rPr lang="en-US" dirty="0"/>
              <a:t>You never need to retake a quiz once you get a high-pass</a:t>
            </a:r>
          </a:p>
          <a:p>
            <a:pPr lvl="1"/>
            <a:r>
              <a:rPr lang="en-US" dirty="0"/>
              <a:t>Though you may decide that “pass” is good enough for you and choose not to retake a particular quiz</a:t>
            </a:r>
          </a:p>
        </p:txBody>
      </p:sp>
    </p:spTree>
    <p:extLst>
      <p:ext uri="{BB962C8B-B14F-4D97-AF65-F5344CB8AC3E}">
        <p14:creationId xmlns:p14="http://schemas.microsoft.com/office/powerpoint/2010/main" val="3311349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Quizzes (quick example)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Quiz Day 1:</a:t>
            </a:r>
          </a:p>
          <a:p>
            <a:pPr lvl="1"/>
            <a:r>
              <a:rPr lang="en-US" dirty="0" err="1"/>
              <a:t>Floryan</a:t>
            </a:r>
            <a:r>
              <a:rPr lang="en-US" dirty="0"/>
              <a:t> takes quizzes 1-3</a:t>
            </a:r>
          </a:p>
          <a:p>
            <a:pPr lvl="1"/>
            <a:r>
              <a:rPr lang="en-US" dirty="0" err="1"/>
              <a:t>Floryan</a:t>
            </a:r>
            <a:r>
              <a:rPr lang="en-US" dirty="0"/>
              <a:t> receives a high-pass, pass, and incomplete (fail) on them respectively. **Note that the score is PER MODULE</a:t>
            </a:r>
          </a:p>
          <a:p>
            <a:pPr lvl="1"/>
            <a:endParaRPr lang="en-US" dirty="0"/>
          </a:p>
          <a:p>
            <a:r>
              <a:rPr lang="en-US" dirty="0"/>
              <a:t>Quiz Day 2:</a:t>
            </a:r>
          </a:p>
          <a:p>
            <a:pPr lvl="1"/>
            <a:r>
              <a:rPr lang="en-US" dirty="0" err="1"/>
              <a:t>Floryan</a:t>
            </a:r>
            <a:r>
              <a:rPr lang="en-US" dirty="0"/>
              <a:t> DOES NOT need to retake module 1</a:t>
            </a:r>
          </a:p>
          <a:p>
            <a:pPr lvl="1"/>
            <a:r>
              <a:rPr lang="en-US" dirty="0" err="1"/>
              <a:t>Floryan</a:t>
            </a:r>
            <a:r>
              <a:rPr lang="en-US" dirty="0"/>
              <a:t> MIGHT choose to retry module 2 (get pass to high pass)</a:t>
            </a:r>
          </a:p>
          <a:p>
            <a:pPr lvl="1"/>
            <a:r>
              <a:rPr lang="en-US" dirty="0" err="1"/>
              <a:t>Floryan</a:t>
            </a:r>
            <a:r>
              <a:rPr lang="en-US" dirty="0"/>
              <a:t> SHOULD retry module 3 (to pass it)</a:t>
            </a:r>
          </a:p>
          <a:p>
            <a:pPr lvl="1"/>
            <a:r>
              <a:rPr lang="en-US" dirty="0" err="1"/>
              <a:t>Floryan</a:t>
            </a:r>
            <a:r>
              <a:rPr lang="en-US" dirty="0"/>
              <a:t> will attempt modules 4-5 for the first time also if he has time</a:t>
            </a:r>
          </a:p>
          <a:p>
            <a:pPr lvl="1"/>
            <a:endParaRPr lang="en-US" dirty="0"/>
          </a:p>
          <a:p>
            <a:r>
              <a:rPr lang="en-US" dirty="0"/>
              <a:t>In general: always attempt quizzes you haven’t passed </a:t>
            </a:r>
            <a:r>
              <a:rPr lang="en-US" b="1" i="1" u="sng" dirty="0"/>
              <a:t>FIRST</a:t>
            </a:r>
            <a:r>
              <a:rPr lang="en-US" dirty="0"/>
              <a:t>, then try to retake old quizzes you’ve passed to get high-pass second.</a:t>
            </a:r>
          </a:p>
        </p:txBody>
      </p:sp>
    </p:spTree>
    <p:extLst>
      <p:ext uri="{BB962C8B-B14F-4D97-AF65-F5344CB8AC3E}">
        <p14:creationId xmlns:p14="http://schemas.microsoft.com/office/powerpoint/2010/main" val="2724348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Our final exam time will be used to:</a:t>
            </a:r>
          </a:p>
          <a:p>
            <a:pPr lvl="1" algn="l"/>
            <a:r>
              <a:rPr lang="en-US" dirty="0"/>
              <a:t>Provide you with </a:t>
            </a:r>
            <a:r>
              <a:rPr lang="en-US" b="1" i="1" u="sng" dirty="0"/>
              <a:t>one more attempt at every quiz</a:t>
            </a:r>
          </a:p>
          <a:p>
            <a:pPr lvl="1" algn="l"/>
            <a:r>
              <a:rPr lang="en-US" dirty="0"/>
              <a:t>You will </a:t>
            </a:r>
            <a:r>
              <a:rPr lang="en-US" b="1" i="1" u="sng" dirty="0"/>
              <a:t>ONLY attempt quizzes </a:t>
            </a:r>
            <a:r>
              <a:rPr lang="en-US" dirty="0"/>
              <a:t>for which you </a:t>
            </a:r>
            <a:r>
              <a:rPr lang="en-US" b="1" i="1" u="sng" dirty="0"/>
              <a:t>haven’t passed </a:t>
            </a:r>
            <a:r>
              <a:rPr lang="en-US" dirty="0"/>
              <a:t>or wish to increase your grade further (to high-pass)</a:t>
            </a:r>
          </a:p>
          <a:p>
            <a:pPr lvl="1" algn="l"/>
            <a:r>
              <a:rPr lang="en-US" dirty="0"/>
              <a:t>This means if you’ve already passed every quiz, you do not need to do anything during the final exam period</a:t>
            </a:r>
          </a:p>
          <a:p>
            <a:pPr lvl="2" algn="l"/>
            <a:r>
              <a:rPr lang="en-US" dirty="0"/>
              <a:t>Likewise, some of you will come in to take 1 or 2 quizzes only, and that is fine.</a:t>
            </a:r>
          </a:p>
          <a:p>
            <a:pPr lvl="1" algn="l"/>
            <a:r>
              <a:rPr lang="en-US" dirty="0"/>
              <a:t>We </a:t>
            </a:r>
            <a:r>
              <a:rPr lang="en-US" b="1" i="1" u="sng" dirty="0"/>
              <a:t>DO NOT RECOMMEND </a:t>
            </a:r>
            <a:r>
              <a:rPr lang="en-US" dirty="0"/>
              <a:t>attempting all 10 quizzes once during the final.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92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Each of the 10 modules has one homework associated</a:t>
            </a:r>
          </a:p>
          <a:p>
            <a:r>
              <a:rPr lang="en-US" b="1" i="1" u="sng" dirty="0"/>
              <a:t>Programming HW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Can be written in Java, C++, or Python (your choice)</a:t>
            </a:r>
          </a:p>
          <a:p>
            <a:pPr lvl="1" algn="l"/>
            <a:r>
              <a:rPr lang="en-US" dirty="0"/>
              <a:t>Homework will specify the problem, input, and output specs.</a:t>
            </a:r>
          </a:p>
          <a:p>
            <a:pPr lvl="1" algn="l"/>
            <a:r>
              <a:rPr lang="en-US" dirty="0"/>
              <a:t>Some will be graded solely on passing test-cases and/or meeting  a target runtime.</a:t>
            </a:r>
          </a:p>
          <a:p>
            <a:pPr lvl="1" algn="l"/>
            <a:r>
              <a:rPr lang="en-US" dirty="0"/>
              <a:t>Some will require you to measure run-times and answer questions. </a:t>
            </a:r>
          </a:p>
          <a:p>
            <a:r>
              <a:rPr lang="en-US" b="1" i="1" u="sng" dirty="0"/>
              <a:t>Written HW</a:t>
            </a:r>
          </a:p>
          <a:p>
            <a:pPr lvl="1"/>
            <a:r>
              <a:rPr lang="en-US" dirty="0"/>
              <a:t>Solving small problems, analyzing runtimes, etc.</a:t>
            </a:r>
          </a:p>
          <a:p>
            <a:pPr lvl="1"/>
            <a:r>
              <a:rPr lang="en-US" dirty="0"/>
              <a:t>Sometimes proofs of correctness, etc.</a:t>
            </a:r>
          </a:p>
          <a:p>
            <a:pPr lvl="1"/>
            <a:r>
              <a:rPr lang="en-US" dirty="0"/>
              <a:t>Written in Latex (tutorial on course webpage)</a:t>
            </a:r>
          </a:p>
        </p:txBody>
      </p:sp>
    </p:spTree>
    <p:extLst>
      <p:ext uri="{BB962C8B-B14F-4D97-AF65-F5344CB8AC3E}">
        <p14:creationId xmlns:p14="http://schemas.microsoft.com/office/powerpoint/2010/main" val="2696101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Homework Grades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r>
              <a:rPr lang="en-US" dirty="0"/>
              <a:t> are pass / fail and meant to be fairly low-stress (compared to other classes):</a:t>
            </a:r>
          </a:p>
          <a:p>
            <a:pPr lvl="1"/>
            <a:r>
              <a:rPr lang="en-US" b="1" i="1" u="sng" dirty="0"/>
              <a:t>Incomplete</a:t>
            </a:r>
            <a:r>
              <a:rPr lang="en-US" dirty="0"/>
              <a:t>: The student has not submitted evidence that they have engaged with the material and with the assignment.</a:t>
            </a:r>
          </a:p>
          <a:p>
            <a:pPr lvl="1"/>
            <a:r>
              <a:rPr lang="en-US" b="1" i="1" u="sng" dirty="0"/>
              <a:t>Pass</a:t>
            </a:r>
            <a:r>
              <a:rPr lang="en-US" dirty="0"/>
              <a:t>: The student has shown evidence that they have attempted the ENTIRE assignment and made a serious, thoughtful attempt at it.</a:t>
            </a:r>
          </a:p>
          <a:p>
            <a:pPr lvl="1"/>
            <a:endParaRPr lang="en-US" dirty="0"/>
          </a:p>
          <a:p>
            <a:r>
              <a:rPr lang="en-US" dirty="0"/>
              <a:t>You may submit homework assignments </a:t>
            </a:r>
            <a:r>
              <a:rPr lang="en-US" b="1" i="1" u="sng" dirty="0"/>
              <a:t>as many times as you’d like</a:t>
            </a:r>
            <a:r>
              <a:rPr lang="en-US" dirty="0"/>
              <a:t> until you pass.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7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Homework Grades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u="sng" dirty="0"/>
              <a:t>Pass</a:t>
            </a:r>
            <a:r>
              <a:rPr lang="en-US" dirty="0"/>
              <a:t> does NOT mean that your homework is perfect. Simply means you clearly have put in the effort we expect.</a:t>
            </a:r>
          </a:p>
          <a:p>
            <a:endParaRPr lang="en-US" dirty="0"/>
          </a:p>
          <a:p>
            <a:r>
              <a:rPr lang="en-US" dirty="0"/>
              <a:t>On a programming HW, a pass might mean:</a:t>
            </a:r>
          </a:p>
          <a:p>
            <a:pPr lvl="1"/>
            <a:r>
              <a:rPr lang="en-US" dirty="0"/>
              <a:t>You are passing simple and moderate test cases but your code is still a little too slow. You “pass” the assignment, but are encouraged to continue investigating how you can more cleanly solve the problem.</a:t>
            </a:r>
          </a:p>
          <a:p>
            <a:r>
              <a:rPr lang="en-US" dirty="0"/>
              <a:t>On a written homework:</a:t>
            </a:r>
          </a:p>
          <a:p>
            <a:pPr lvl="1"/>
            <a:r>
              <a:rPr lang="en-US" dirty="0"/>
              <a:t>You have made a serious, well-written attempt at every problem even if the solutions have some issues.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61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Homework Grade Philosophy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Wait, so homework is all effort-based?</a:t>
            </a:r>
          </a:p>
          <a:p>
            <a:r>
              <a:rPr lang="en-US" dirty="0"/>
              <a:t>Well…not quite. The purpose of the homework is: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practice</a:t>
            </a:r>
            <a:r>
              <a:rPr lang="en-US" dirty="0"/>
              <a:t> in an environment that is lower-stress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push yourself </a:t>
            </a:r>
            <a:r>
              <a:rPr lang="en-US" dirty="0"/>
              <a:t>to solve algorithms problems to prepare you for the quizzes, NOT just to get a grade.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tinker and experiment </a:t>
            </a:r>
            <a:r>
              <a:rPr lang="en-US" dirty="0"/>
              <a:t>with your code (e.g., what happens if I slightly change the base case on this algorithm)</a:t>
            </a:r>
          </a:p>
          <a:p>
            <a:pPr lvl="1"/>
            <a:r>
              <a:rPr lang="en-US" dirty="0"/>
              <a:t>To focus on </a:t>
            </a:r>
            <a:r>
              <a:rPr lang="en-US" b="1" i="1" u="sng" dirty="0"/>
              <a:t>attempting to solve problems yourself </a:t>
            </a:r>
            <a:r>
              <a:rPr lang="en-US" dirty="0"/>
              <a:t>before asking others for assistance.</a:t>
            </a:r>
          </a:p>
          <a:p>
            <a:pPr lvl="1"/>
            <a:r>
              <a:rPr lang="en-US" dirty="0"/>
              <a:t>To show us that you </a:t>
            </a:r>
            <a:r>
              <a:rPr lang="en-US" b="1" i="1" u="sng" dirty="0"/>
              <a:t>engaged with the homework </a:t>
            </a:r>
            <a:r>
              <a:rPr lang="en-US" dirty="0"/>
              <a:t>by showing that work is “mostly” there.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5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Quiz and Homework Deadlines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19200"/>
            <a:ext cx="8534400" cy="4937760"/>
          </a:xfrm>
        </p:spPr>
        <p:txBody>
          <a:bodyPr>
            <a:normAutofit/>
          </a:bodyPr>
          <a:lstStyle/>
          <a:p>
            <a:r>
              <a:rPr lang="en-US" sz="2800" dirty="0"/>
              <a:t>Quiz Deadlines:</a:t>
            </a:r>
          </a:p>
          <a:p>
            <a:pPr lvl="1"/>
            <a:r>
              <a:rPr lang="en-US" sz="2100" dirty="0"/>
              <a:t>Are in-person during the set lecture dates (see previous slides)</a:t>
            </a:r>
          </a:p>
          <a:p>
            <a:pPr lvl="1"/>
            <a:r>
              <a:rPr lang="en-US" sz="2100" dirty="0"/>
              <a:t>No makeups provided unless you have extreme extenuating circumstances (e.g., Covid-19 Quarantine, etc.)</a:t>
            </a:r>
          </a:p>
          <a:p>
            <a:pPr lvl="2"/>
            <a:r>
              <a:rPr lang="en-US" sz="1800" dirty="0"/>
              <a:t>Remember: you get 3 attempts at Quizzes 1-8 and 2 attempts for Quizzes 9-10</a:t>
            </a:r>
          </a:p>
          <a:p>
            <a:pPr lvl="1"/>
            <a:endParaRPr lang="en-US" sz="2100" dirty="0"/>
          </a:p>
          <a:p>
            <a:r>
              <a:rPr lang="en-US" sz="2400" dirty="0"/>
              <a:t>Homework Deadlines:</a:t>
            </a:r>
          </a:p>
          <a:p>
            <a:pPr lvl="1"/>
            <a:r>
              <a:rPr lang="en-US" sz="2100" dirty="0"/>
              <a:t>Each homework will have a recommended deadline (about 1 per week)</a:t>
            </a:r>
          </a:p>
          <a:p>
            <a:pPr lvl="2"/>
            <a:r>
              <a:rPr lang="en-US" sz="1800" dirty="0"/>
              <a:t>If you want to succeed, you need to try to hit these recommended deadlines</a:t>
            </a:r>
          </a:p>
          <a:p>
            <a:pPr lvl="1"/>
            <a:r>
              <a:rPr lang="en-US" sz="2100" dirty="0"/>
              <a:t>Deadlines are all soft deadlines (i.e., everyone gets an automatic extension until the end of the semester.</a:t>
            </a:r>
          </a:p>
          <a:p>
            <a:pPr lvl="1"/>
            <a:r>
              <a:rPr lang="en-US" sz="2100" dirty="0"/>
              <a:t>All homework is due Fri., Dec. 3 (except perhaps the last HW)</a:t>
            </a:r>
          </a:p>
        </p:txBody>
      </p:sp>
    </p:spTree>
    <p:extLst>
      <p:ext uri="{BB962C8B-B14F-4D97-AF65-F5344CB8AC3E}">
        <p14:creationId xmlns:p14="http://schemas.microsoft.com/office/powerpoint/2010/main" val="1233055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FEF5-BEAA-974F-B91B-2D8B6E94C7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Let’s look at how grades work on course website 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Your goal is to </a:t>
            </a:r>
            <a:r>
              <a:rPr lang="en-US" b="1" i="1" u="sng" dirty="0">
                <a:sym typeface="Wingdings" pitchFamily="2" charset="2"/>
              </a:rPr>
              <a:t>pass modules</a:t>
            </a:r>
          </a:p>
          <a:p>
            <a:r>
              <a:rPr lang="en-US" dirty="0"/>
              <a:t>You </a:t>
            </a:r>
            <a:r>
              <a:rPr lang="en-US" b="1" i="1" u="sng" dirty="0"/>
              <a:t>pass a module </a:t>
            </a:r>
            <a:r>
              <a:rPr lang="en-US" dirty="0"/>
              <a:t>by:</a:t>
            </a:r>
          </a:p>
          <a:p>
            <a:pPr lvl="1"/>
            <a:r>
              <a:rPr lang="en-US" dirty="0"/>
              <a:t>Passing the homework for that module AND</a:t>
            </a:r>
          </a:p>
          <a:p>
            <a:pPr lvl="1"/>
            <a:r>
              <a:rPr lang="en-US" dirty="0"/>
              <a:t>Passing the quiz (you DO NOT need a high-pass)</a:t>
            </a:r>
          </a:p>
          <a:p>
            <a:pPr lvl="1"/>
            <a:endParaRPr lang="en-US" dirty="0"/>
          </a:p>
          <a:p>
            <a:r>
              <a:rPr lang="en-US" dirty="0"/>
              <a:t>Your final letter grade is determined by how many modules you pass</a:t>
            </a:r>
          </a:p>
          <a:p>
            <a:pPr lvl="1"/>
            <a:r>
              <a:rPr lang="en-US" dirty="0"/>
              <a:t>High-passing the quiz in a module can raise your grade a bit more.</a:t>
            </a:r>
          </a:p>
        </p:txBody>
      </p:sp>
    </p:spTree>
    <p:extLst>
      <p:ext uri="{BB962C8B-B14F-4D97-AF65-F5344CB8AC3E}">
        <p14:creationId xmlns:p14="http://schemas.microsoft.com/office/powerpoint/2010/main" val="4277655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1D28-983F-964A-89CC-AC9573CD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Scheme Philosophy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C00481-393E-2147-853E-98B0BCF8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AB323-BB33-934A-B444-E5392B7C967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grades </a:t>
            </a:r>
            <a:r>
              <a:rPr lang="en-US" b="1" i="1" u="sng" dirty="0"/>
              <a:t>F-B</a:t>
            </a:r>
            <a:r>
              <a:rPr lang="en-US" dirty="0"/>
              <a:t>, passing new modules is more important than high-passing old ones</a:t>
            </a:r>
          </a:p>
          <a:p>
            <a:pPr lvl="1"/>
            <a:r>
              <a:rPr lang="en-US" dirty="0"/>
              <a:t>We care about breadth over depth until you reach 9 modules passed to earn a B</a:t>
            </a:r>
          </a:p>
          <a:p>
            <a:r>
              <a:rPr lang="en-US" dirty="0"/>
              <a:t>High-pass can be used to </a:t>
            </a:r>
            <a:r>
              <a:rPr lang="en-US" b="1" i="1" u="sng" dirty="0"/>
              <a:t>raise your grade slightly </a:t>
            </a:r>
            <a:r>
              <a:rPr lang="en-US" dirty="0"/>
              <a:t>at each grade level.</a:t>
            </a:r>
          </a:p>
          <a:p>
            <a:r>
              <a:rPr lang="en-US" dirty="0"/>
              <a:t>After B obtained, high-passes are needed to earn, B+, A-, etc.</a:t>
            </a:r>
          </a:p>
          <a:p>
            <a:r>
              <a:rPr lang="en-US" dirty="0"/>
              <a:t>We are treating the course as having 9 modules (for B) instead of 10, effectively allowing you to “skip one module”</a:t>
            </a:r>
          </a:p>
        </p:txBody>
      </p:sp>
    </p:spTree>
    <p:extLst>
      <p:ext uri="{BB962C8B-B14F-4D97-AF65-F5344CB8AC3E}">
        <p14:creationId xmlns:p14="http://schemas.microsoft.com/office/powerpoint/2010/main" val="50215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87E6-993E-C345-86B8-6A4B9215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Approach to Grades?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41460C-3A6B-524D-83DE-E340AA1F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83741-1407-9D48-9F5C-8F49508EF74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It’s a good match of CS department policy on course letter grades: </a:t>
            </a:r>
            <a:r>
              <a:rPr lang="en-US" sz="2000" dirty="0">
                <a:hlinkClick r:id="rId2"/>
              </a:rPr>
              <a:t>http://ugrads.cs.virginia.edu/grading-guidelines.html</a:t>
            </a:r>
            <a:r>
              <a:rPr lang="en-US" sz="2000" dirty="0"/>
              <a:t> </a:t>
            </a:r>
            <a:endParaRPr lang="en-US" dirty="0"/>
          </a:p>
          <a:p>
            <a:pPr marL="0" indent="0" algn="l">
              <a:buNone/>
            </a:pPr>
            <a:r>
              <a:rPr lang="en-US" b="1" dirty="0"/>
              <a:t>We Think These Are Benefits:</a:t>
            </a:r>
          </a:p>
          <a:p>
            <a:pPr algn="l"/>
            <a:r>
              <a:rPr lang="en-US" dirty="0"/>
              <a:t>It values competence in a breadth of modules</a:t>
            </a:r>
          </a:p>
          <a:p>
            <a:pPr algn="l"/>
            <a:r>
              <a:rPr lang="en-US" dirty="0"/>
              <a:t>Lower stress from HWs: practice, explore, tinker,…</a:t>
            </a:r>
          </a:p>
          <a:p>
            <a:pPr algn="l"/>
            <a:r>
              <a:rPr lang="en-US" dirty="0"/>
              <a:t>Lower stress because you can repeat quizzes</a:t>
            </a:r>
          </a:p>
          <a:p>
            <a:pPr lvl="1" algn="l"/>
            <a:r>
              <a:rPr lang="en-US" dirty="0"/>
              <a:t>Many quizzes, more chances to take</a:t>
            </a:r>
          </a:p>
          <a:p>
            <a:pPr algn="l"/>
            <a:r>
              <a:rPr lang="en-US" dirty="0"/>
              <a:t>“Visible:” You know what you’ve earned so far, can predict scores on future modules to see where you might end up</a:t>
            </a:r>
          </a:p>
          <a:p>
            <a:pPr algn="l"/>
            <a:r>
              <a:rPr lang="en-US" dirty="0"/>
              <a:t>Small grading changes have correspondingly small impacts on final grade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15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Let’s discuss office hours by looking at the course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14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Programming Hints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Understand the problem!</a:t>
            </a:r>
          </a:p>
          <a:p>
            <a:r>
              <a:rPr lang="en-US" dirty="0"/>
              <a:t>Consider all boundary cases</a:t>
            </a:r>
          </a:p>
          <a:p>
            <a:r>
              <a:rPr lang="en-US" dirty="0"/>
              <a:t>Use pre-existing library code</a:t>
            </a:r>
          </a:p>
          <a:p>
            <a:pPr lvl="1"/>
            <a:r>
              <a:rPr lang="en-US" dirty="0"/>
              <a:t>Number formatting: </a:t>
            </a:r>
            <a:r>
              <a:rPr lang="en-US" dirty="0" err="1"/>
              <a:t>NumberFormat</a:t>
            </a:r>
            <a:r>
              <a:rPr lang="en-US" dirty="0"/>
              <a:t> in Java, </a:t>
            </a:r>
            <a:r>
              <a:rPr lang="en-US" dirty="0" err="1"/>
              <a:t>printf</a:t>
            </a:r>
            <a:r>
              <a:rPr lang="en-US" dirty="0"/>
              <a:t>() in C/C++</a:t>
            </a:r>
          </a:p>
          <a:p>
            <a:pPr lvl="1"/>
            <a:r>
              <a:rPr lang="en-US" dirty="0"/>
              <a:t>Input: Scanner in Java, </a:t>
            </a:r>
            <a:r>
              <a:rPr lang="en-US" dirty="0" err="1"/>
              <a:t>scanf</a:t>
            </a:r>
            <a:r>
              <a:rPr lang="en-US" dirty="0"/>
              <a:t>() in C, </a:t>
            </a:r>
            <a:r>
              <a:rPr lang="en-US" dirty="0" err="1"/>
              <a:t>cin</a:t>
            </a:r>
            <a:r>
              <a:rPr lang="en-US" dirty="0"/>
              <a:t> in C++</a:t>
            </a:r>
          </a:p>
          <a:p>
            <a:r>
              <a:rPr lang="en-US" dirty="0"/>
              <a:t>Know how to handle floating point numbers</a:t>
            </a:r>
          </a:p>
          <a:p>
            <a:pPr lvl="1"/>
            <a:r>
              <a:rPr lang="en-US" dirty="0"/>
              <a:t>Understand float/double precision issues</a:t>
            </a:r>
          </a:p>
          <a:p>
            <a:pPr lvl="1"/>
            <a:r>
              <a:rPr lang="en-US" dirty="0"/>
              <a:t>Rounding, floating-point mod</a:t>
            </a:r>
          </a:p>
          <a:p>
            <a:r>
              <a:rPr lang="en-US" dirty="0"/>
              <a:t>Make sure it works for the provided test cases</a:t>
            </a:r>
          </a:p>
          <a:p>
            <a:r>
              <a:rPr lang="en-US" dirty="0"/>
              <a:t>Then write some of your own</a:t>
            </a:r>
          </a:p>
          <a:p>
            <a:r>
              <a:rPr lang="en-US" dirty="0"/>
              <a:t>Make sure you read the language specific details for submission!!!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Programming FAQ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Do I need to write my own sorting methods.</a:t>
            </a:r>
          </a:p>
          <a:p>
            <a:pPr lvl="1"/>
            <a:r>
              <a:rPr lang="en-US" dirty="0"/>
              <a:t>No, unless the point of that assignment is to write sorting methods, you can use libraries for this.</a:t>
            </a:r>
          </a:p>
          <a:p>
            <a:pPr lvl="1"/>
            <a:endParaRPr lang="en-US" dirty="0"/>
          </a:p>
          <a:p>
            <a:r>
              <a:rPr lang="en-US" dirty="0"/>
              <a:t>Can I get the test cases from submission server?</a:t>
            </a:r>
          </a:p>
          <a:p>
            <a:pPr lvl="1"/>
            <a:r>
              <a:rPr lang="en-US" dirty="0"/>
              <a:t>No, part of the point is to work on brainstorming cases your code is missing without being told. Submission server will give limited feedback on purpose!</a:t>
            </a:r>
          </a:p>
          <a:p>
            <a:pPr lvl="1"/>
            <a:endParaRPr lang="en-US" dirty="0"/>
          </a:p>
          <a:p>
            <a:r>
              <a:rPr lang="en-US" dirty="0"/>
              <a:t>Will you help me debug my code?</a:t>
            </a:r>
          </a:p>
          <a:p>
            <a:pPr lvl="1"/>
            <a:r>
              <a:rPr lang="en-US" dirty="0"/>
              <a:t>No, we won’t. You need to learn how to do this on your own. I’m happy to give you advice on how to approach your debugging problems, but I will not sit down and debug code with you.</a:t>
            </a:r>
          </a:p>
        </p:txBody>
      </p:sp>
    </p:spTree>
    <p:extLst>
      <p:ext uri="{BB962C8B-B14F-4D97-AF65-F5344CB8AC3E}">
        <p14:creationId xmlns:p14="http://schemas.microsoft.com/office/powerpoint/2010/main" val="1749701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Written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These assignments must be typeset in </a:t>
            </a:r>
            <a:r>
              <a:rPr lang="en-US" dirty="0" err="1"/>
              <a:t>LaTeX</a:t>
            </a:r>
            <a:endParaRPr lang="en-US" dirty="0"/>
          </a:p>
          <a:p>
            <a:endParaRPr lang="en-US" dirty="0"/>
          </a:p>
          <a:p>
            <a:r>
              <a:rPr lang="en-US" dirty="0"/>
              <a:t>I will provide a couple tutorials, guides, and templates when the first assignment is given out</a:t>
            </a:r>
          </a:p>
          <a:p>
            <a:endParaRPr lang="en-US" dirty="0"/>
          </a:p>
          <a:p>
            <a:r>
              <a:rPr lang="en-US" dirty="0"/>
              <a:t>You may not embed images of text or formulas!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C06E-652D-CD40-8782-E878E11B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Online Code Etc.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136DFE-FBB4-E24C-ABB6-77FCF4FC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A69A9-9079-244C-BEAE-11CF7ACAB26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/>
              <a:t>Studying</a:t>
            </a:r>
            <a:r>
              <a:rPr lang="en-US" dirty="0"/>
              <a:t> code online is permitted </a:t>
            </a:r>
            <a:r>
              <a:rPr lang="en-US" u="sng" dirty="0"/>
              <a:t>but only</a:t>
            </a:r>
            <a:r>
              <a:rPr lang="en-US" dirty="0"/>
              <a:t> for getting ideas</a:t>
            </a:r>
          </a:p>
          <a:p>
            <a:r>
              <a:rPr lang="en-US" dirty="0"/>
              <a:t>Copying or reusing code from an online source violates the pledge</a:t>
            </a:r>
          </a:p>
          <a:p>
            <a:pPr lvl="1"/>
            <a:r>
              <a:rPr lang="en-US" dirty="0"/>
              <a:t>You must cite sources of any online code you use in this way in a comment in your source file(s)</a:t>
            </a:r>
          </a:p>
          <a:p>
            <a:pPr lvl="1"/>
            <a:endParaRPr lang="en-US" dirty="0"/>
          </a:p>
          <a:p>
            <a:r>
              <a:rPr lang="en-US" dirty="0"/>
              <a:t>Remember:  the purpose of the homework is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practice</a:t>
            </a:r>
            <a:r>
              <a:rPr lang="en-US" dirty="0"/>
              <a:t> in an environment that is lower-stress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push yourself </a:t>
            </a:r>
            <a:r>
              <a:rPr lang="en-US" dirty="0"/>
              <a:t>to solve algorithms problems to prepare you for the quizzes, NOT just to get a grade.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tinker and experiment </a:t>
            </a:r>
            <a:r>
              <a:rPr lang="en-US" dirty="0"/>
              <a:t>with your code (e.g., what happens if I slightly change the base case on this algorithm)</a:t>
            </a:r>
          </a:p>
          <a:p>
            <a:pPr lvl="1"/>
            <a:r>
              <a:rPr lang="en-US" dirty="0"/>
              <a:t>To focus on </a:t>
            </a:r>
            <a:r>
              <a:rPr lang="en-US" b="1" i="1" u="sng" dirty="0"/>
              <a:t>attempting to solve problems yourself </a:t>
            </a:r>
            <a:r>
              <a:rPr lang="en-US" dirty="0"/>
              <a:t>before asking others for assistance.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25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in groups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</a:t>
            </a:r>
            <a:r>
              <a:rPr lang="en-US" dirty="0" err="1"/>
              <a:t>homeworks</a:t>
            </a:r>
            <a:r>
              <a:rPr lang="en-US" dirty="0"/>
              <a:t>, you may work together in groups of 5 or less to discuss the algorithmic aspects ONLY</a:t>
            </a:r>
          </a:p>
          <a:p>
            <a:pPr lvl="1"/>
            <a:r>
              <a:rPr lang="en-US" dirty="0"/>
              <a:t>State who you worked with (in code comments)</a:t>
            </a:r>
          </a:p>
          <a:p>
            <a:pPr lvl="1"/>
            <a:r>
              <a:rPr lang="en-US" dirty="0"/>
              <a:t>Do not look at or copy another student’s code!</a:t>
            </a:r>
          </a:p>
          <a:p>
            <a:r>
              <a:rPr lang="en-US" dirty="0"/>
              <a:t>For the written homeworks, you may work together in groups of 5 or less, but you MUST:</a:t>
            </a:r>
          </a:p>
          <a:p>
            <a:pPr lvl="1"/>
            <a:r>
              <a:rPr lang="en-US" dirty="0"/>
              <a:t>State who you worked with</a:t>
            </a:r>
          </a:p>
          <a:p>
            <a:pPr lvl="1"/>
            <a:r>
              <a:rPr lang="en-US" dirty="0"/>
              <a:t>Type up your own assignment!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See syllabus on course website for general information</a:t>
            </a:r>
          </a:p>
          <a:p>
            <a:r>
              <a:rPr lang="en-US" dirty="0"/>
              <a:t>Pre-requisites:</a:t>
            </a:r>
          </a:p>
          <a:p>
            <a:pPr lvl="1"/>
            <a:r>
              <a:rPr lang="en-US" dirty="0"/>
              <a:t>CS2150 (with C- or better)</a:t>
            </a:r>
          </a:p>
          <a:p>
            <a:pPr lvl="1"/>
            <a:r>
              <a:rPr lang="en-US" dirty="0"/>
              <a:t>Math topics: proof by induction, proof by contradiction, exponents, logarithms, limits, simple differentiations (covered in APMA 1090 or MATH 1210 or MATH 1310)</a:t>
            </a:r>
          </a:p>
          <a:p>
            <a:r>
              <a:rPr lang="en-US" dirty="0"/>
              <a:t>Teaching Assistants</a:t>
            </a:r>
          </a:p>
          <a:p>
            <a:pPr lvl="1"/>
            <a:r>
              <a:rPr lang="en-US" dirty="0"/>
              <a:t>Graduates (1):</a:t>
            </a:r>
          </a:p>
          <a:p>
            <a:pPr lvl="2"/>
            <a:r>
              <a:rPr lang="en-US" dirty="0"/>
              <a:t>Austin Engle (ae3xd)</a:t>
            </a:r>
          </a:p>
          <a:p>
            <a:pPr lvl="1"/>
            <a:r>
              <a:rPr lang="en-US" dirty="0"/>
              <a:t>Undergraduates (~20)</a:t>
            </a:r>
          </a:p>
          <a:p>
            <a:pPr lvl="2"/>
            <a:r>
              <a:rPr lang="en-US" dirty="0"/>
              <a:t>We should have enough undergraduate support!</a:t>
            </a:r>
          </a:p>
          <a:p>
            <a:pPr lvl="1"/>
            <a:r>
              <a:rPr lang="en-US" dirty="0"/>
              <a:t>Both will hold office hours, which will start next week</a:t>
            </a:r>
          </a:p>
          <a:p>
            <a:pPr lvl="2"/>
            <a:r>
              <a:rPr lang="en-US" dirty="0"/>
              <a:t>Locations and hours mostly set on course website</a:t>
            </a:r>
          </a:p>
          <a:p>
            <a:pPr lvl="1"/>
            <a:r>
              <a:rPr lang="en-US" dirty="0"/>
              <a:t>Also, we’ll use Piazza for questions and Discord for office hours</a:t>
            </a:r>
          </a:p>
          <a:p>
            <a:pPr lvl="2"/>
            <a:r>
              <a:rPr lang="en-US" dirty="0"/>
              <a:t>Post all questions about HW, topics, etc. to Piazza NOT email to instructors!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562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Collaboration allowed and encouraged!</a:t>
            </a:r>
          </a:p>
          <a:p>
            <a:pPr lvl="1"/>
            <a:r>
              <a:rPr lang="en-US" dirty="0"/>
              <a:t>But only within your groups of up to 5 per assignment (you + 4 more)</a:t>
            </a:r>
          </a:p>
          <a:p>
            <a:r>
              <a:rPr lang="en-US" dirty="0"/>
              <a:t>Write-ups/code written independently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share written solutions / code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share documents (ex: Overleaf)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share debugging of code</a:t>
            </a:r>
          </a:p>
          <a:p>
            <a:r>
              <a:rPr lang="en-US" dirty="0">
                <a:solidFill>
                  <a:srgbClr val="FF0000"/>
                </a:solidFill>
              </a:rPr>
              <a:t>DO NOT seek published solutions online</a:t>
            </a:r>
          </a:p>
          <a:p>
            <a:r>
              <a:rPr lang="en-US" dirty="0"/>
              <a:t>Be able to explain any solution you submit!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We will find those who don’t do the right thing.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3EB379-62DF-4491-BBCC-5137CD8F09E6}"/>
              </a:ext>
            </a:extLst>
          </p:cNvPr>
          <p:cNvGrpSpPr/>
          <p:nvPr/>
        </p:nvGrpSpPr>
        <p:grpSpPr>
          <a:xfrm>
            <a:off x="6409068" y="3429000"/>
            <a:ext cx="1980277" cy="1771651"/>
            <a:chOff x="8326527" y="4343400"/>
            <a:chExt cx="2640369" cy="23622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FAD62C0-7E32-4E41-A439-437A42EB0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26527" y="4676829"/>
              <a:ext cx="2640369" cy="147763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7" name="&quot;No&quot; Symbol 7">
              <a:extLst>
                <a:ext uri="{FF2B5EF4-FFF2-40B4-BE49-F238E27FC236}">
                  <a16:creationId xmlns:a16="http://schemas.microsoft.com/office/drawing/2014/main" id="{481BA617-ADD4-42D8-BBE9-2F922C116728}"/>
                </a:ext>
              </a:extLst>
            </p:cNvPr>
            <p:cNvSpPr/>
            <p:nvPr/>
          </p:nvSpPr>
          <p:spPr>
            <a:xfrm>
              <a:off x="8501503" y="4343400"/>
              <a:ext cx="2362201" cy="2362201"/>
            </a:xfrm>
            <a:prstGeom prst="noSmoking">
              <a:avLst>
                <a:gd name="adj" fmla="val 9414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577348-F108-4966-A808-BC996EA6F42F}"/>
              </a:ext>
            </a:extLst>
          </p:cNvPr>
          <p:cNvGrpSpPr/>
          <p:nvPr/>
        </p:nvGrpSpPr>
        <p:grpSpPr>
          <a:xfrm>
            <a:off x="6467774" y="1279065"/>
            <a:ext cx="1914137" cy="1771651"/>
            <a:chOff x="8425303" y="1501219"/>
            <a:chExt cx="2552183" cy="23622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B871F85-F248-4C9C-8D10-D4F815BEC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25303" y="1599509"/>
              <a:ext cx="2552183" cy="197902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9" name="&quot;No&quot; Symbol 4">
              <a:extLst>
                <a:ext uri="{FF2B5EF4-FFF2-40B4-BE49-F238E27FC236}">
                  <a16:creationId xmlns:a16="http://schemas.microsoft.com/office/drawing/2014/main" id="{192C3FA9-D1AB-4F22-9C79-26087AAA8849}"/>
                </a:ext>
              </a:extLst>
            </p:cNvPr>
            <p:cNvSpPr/>
            <p:nvPr/>
          </p:nvSpPr>
          <p:spPr>
            <a:xfrm>
              <a:off x="8501503" y="1501219"/>
              <a:ext cx="2362201" cy="2362201"/>
            </a:xfrm>
            <a:prstGeom prst="noSmoking">
              <a:avLst>
                <a:gd name="adj" fmla="val 9414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542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What you know already from CS2150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Definition of an algorithm</a:t>
            </a:r>
          </a:p>
          <a:p>
            <a:r>
              <a:rPr lang="en-US" dirty="0"/>
              <a:t>Definition of algorithm “complexity”</a:t>
            </a:r>
          </a:p>
          <a:p>
            <a:r>
              <a:rPr lang="en-US" dirty="0"/>
              <a:t>Measuring worst-case complexity</a:t>
            </a:r>
          </a:p>
          <a:p>
            <a:r>
              <a:rPr lang="en-US" dirty="0"/>
              <a:t>Cost as a function of input size</a:t>
            </a:r>
          </a:p>
          <a:p>
            <a:r>
              <a:rPr lang="en-US" dirty="0"/>
              <a:t>Asymptotic rate of growth: Big-Oh, Big-Theta</a:t>
            </a:r>
          </a:p>
          <a:p>
            <a:r>
              <a:rPr lang="en-US" dirty="0"/>
              <a:t>Relative ordering of rates of growth</a:t>
            </a:r>
          </a:p>
          <a:p>
            <a:r>
              <a:rPr lang="en-US" dirty="0"/>
              <a:t>Analyzing an algorithm's cost:</a:t>
            </a:r>
          </a:p>
          <a:p>
            <a:pPr lvl="1"/>
            <a:r>
              <a:rPr lang="en-US" dirty="0"/>
              <a:t>sequences, loops, if/else, functions, recursion</a:t>
            </a:r>
          </a:p>
          <a:p>
            <a:r>
              <a:rPr lang="en-US" dirty="0"/>
              <a:t>Focus on counting one particular statement or operation; don’t count all statements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52400"/>
            <a:ext cx="8686800" cy="990600"/>
          </a:xfrm>
        </p:spPr>
        <p:txBody>
          <a:bodyPr>
            <a:normAutofit/>
          </a:bodyPr>
          <a:lstStyle/>
          <a:p>
            <a:r>
              <a:rPr lang="en-US" dirty="0"/>
              <a:t>What you know already from CS2150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Problems and their solutions:</a:t>
            </a:r>
          </a:p>
          <a:p>
            <a:pPr lvl="1"/>
            <a:r>
              <a:rPr lang="en-US" dirty="0"/>
              <a:t>Linear data structures vs. tree data structures</a:t>
            </a:r>
          </a:p>
          <a:p>
            <a:pPr lvl="1"/>
            <a:r>
              <a:rPr lang="en-US" dirty="0"/>
              <a:t>Searching: linear/sequential search, binary search (?), hashing</a:t>
            </a:r>
          </a:p>
          <a:p>
            <a:pPr lvl="1"/>
            <a:r>
              <a:rPr lang="en-US" dirty="0"/>
              <a:t>Sorting:  quicksort, </a:t>
            </a:r>
            <a:r>
              <a:rPr lang="en-US" dirty="0" err="1"/>
              <a:t>mergesort</a:t>
            </a:r>
            <a:r>
              <a:rPr lang="en-US" dirty="0"/>
              <a:t> in CS2110 (?)</a:t>
            </a:r>
          </a:p>
          <a:p>
            <a:pPr lvl="1"/>
            <a:r>
              <a:rPr lang="en-US" dirty="0"/>
              <a:t>Priority Queue ADT and Heap Implementation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52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you know already from all your courses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Examples of Algorithm design methods:</a:t>
            </a:r>
          </a:p>
          <a:p>
            <a:pPr lvl="1"/>
            <a:r>
              <a:rPr lang="en-US" dirty="0"/>
              <a:t>Divide and Conquer (quicksort, </a:t>
            </a:r>
            <a:r>
              <a:rPr lang="en-US" dirty="0" err="1"/>
              <a:t>mergesort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Greedy (though you didn’t call it this)</a:t>
            </a:r>
          </a:p>
          <a:p>
            <a:pPr lvl="1"/>
            <a:r>
              <a:rPr lang="en-US" dirty="0"/>
              <a:t>Dynamic programming (</a:t>
            </a:r>
            <a:r>
              <a:rPr lang="en-US" dirty="0" err="1"/>
              <a:t>fibonacci</a:t>
            </a:r>
            <a:r>
              <a:rPr lang="en-US" dirty="0"/>
              <a:t> numbers, Floyd-</a:t>
            </a:r>
            <a:r>
              <a:rPr lang="en-US" dirty="0" err="1"/>
              <a:t>Warshall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NP-complete (traveling salesperson. Have you seen this?)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you know already from Discrete Math and Theory of Computation…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From CS2102:</a:t>
            </a:r>
          </a:p>
          <a:p>
            <a:pPr lvl="1"/>
            <a:r>
              <a:rPr lang="en-US" dirty="0"/>
              <a:t>Proofs: induction, contradiction</a:t>
            </a:r>
          </a:p>
          <a:p>
            <a:pPr lvl="2"/>
            <a:r>
              <a:rPr lang="en-US" dirty="0"/>
              <a:t>If you are uncomfortable with these two, review them NOW!</a:t>
            </a:r>
          </a:p>
          <a:p>
            <a:pPr lvl="1"/>
            <a:r>
              <a:rPr lang="en-US" dirty="0"/>
              <a:t>Counting, probability, </a:t>
            </a:r>
            <a:r>
              <a:rPr lang="en-US" dirty="0" err="1"/>
              <a:t>combinatorics</a:t>
            </a:r>
            <a:r>
              <a:rPr lang="en-US" dirty="0"/>
              <a:t>, permutations</a:t>
            </a:r>
          </a:p>
          <a:p>
            <a:endParaRPr lang="en-US" dirty="0"/>
          </a:p>
          <a:p>
            <a:r>
              <a:rPr lang="en-US" dirty="0"/>
              <a:t>From some earlier math class:</a:t>
            </a:r>
          </a:p>
          <a:p>
            <a:pPr lvl="1"/>
            <a:r>
              <a:rPr lang="en-US" dirty="0"/>
              <a:t>Exponents, logarithms, limits, differentiation on polynomials and other simple functions</a:t>
            </a:r>
          </a:p>
          <a:p>
            <a:endParaRPr lang="en-US" dirty="0"/>
          </a:p>
          <a:p>
            <a:r>
              <a:rPr lang="en-US" dirty="0"/>
              <a:t>From CS3102 (if you have taken it)</a:t>
            </a:r>
          </a:p>
          <a:p>
            <a:pPr lvl="1"/>
            <a:r>
              <a:rPr lang="en-US" dirty="0"/>
              <a:t>Maturity in mathematics and computing theory</a:t>
            </a:r>
          </a:p>
          <a:p>
            <a:pPr lvl="1"/>
            <a:r>
              <a:rPr lang="en-US" dirty="0"/>
              <a:t>Ability to do proofs</a:t>
            </a:r>
          </a:p>
          <a:p>
            <a:pPr lvl="1"/>
            <a:r>
              <a:rPr lang="en-US" dirty="0"/>
              <a:t>Abstract models of computation, such as Turing machines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  Concerns?  Wrath to vent?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algorithm: making change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OK… But What’s It Really All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Let’s illustrate some ideas you’ll see throughout the course</a:t>
            </a:r>
          </a:p>
          <a:p>
            <a:pPr lvl="1"/>
            <a:r>
              <a:rPr lang="en-US"/>
              <a:t>Using one example</a:t>
            </a:r>
          </a:p>
          <a:p>
            <a:r>
              <a:rPr lang="en-US"/>
              <a:t>Concepts:</a:t>
            </a:r>
          </a:p>
          <a:p>
            <a:pPr lvl="1"/>
            <a:r>
              <a:rPr lang="en-US"/>
              <a:t>Describing an algorithm</a:t>
            </a:r>
          </a:p>
          <a:p>
            <a:pPr lvl="1"/>
            <a:r>
              <a:rPr lang="en-US"/>
              <a:t>Measuring algorithm efficiency</a:t>
            </a:r>
          </a:p>
          <a:p>
            <a:pPr lvl="1"/>
            <a:r>
              <a:rPr lang="en-US"/>
              <a:t>Families or types of problems</a:t>
            </a:r>
          </a:p>
          <a:p>
            <a:pPr lvl="1"/>
            <a:r>
              <a:rPr lang="en-US"/>
              <a:t>Algorithm design strategies</a:t>
            </a:r>
          </a:p>
          <a:p>
            <a:pPr lvl="2"/>
            <a:r>
              <a:rPr lang="en-US"/>
              <a:t>Alternative strategies</a:t>
            </a:r>
          </a:p>
          <a:p>
            <a:pPr lvl="1"/>
            <a:r>
              <a:rPr lang="en-US"/>
              <a:t>Lower bounds and optimal algorithms</a:t>
            </a:r>
          </a:p>
          <a:p>
            <a:pPr lvl="1"/>
            <a:r>
              <a:rPr lang="en-US"/>
              <a:t>Problems that seem very hard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Everyone Already Knows Many Algorithms!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Worked retail? You know how to make change!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My item costs $4.37.  I give you a five dollar bill.  What do you give me in change?</a:t>
            </a:r>
          </a:p>
          <a:p>
            <a:pPr lvl="1"/>
            <a:r>
              <a:rPr lang="en-US"/>
              <a:t>Answer: two quarters, a dime, three pennies</a:t>
            </a:r>
          </a:p>
          <a:p>
            <a:pPr lvl="1"/>
            <a:r>
              <a:rPr lang="en-US"/>
              <a:t>Why? How do we figure that out?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Making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problem: </a:t>
            </a:r>
          </a:p>
          <a:p>
            <a:pPr lvl="1"/>
            <a:r>
              <a:rPr lang="en-US"/>
              <a:t>Give back the right amount of change, and…</a:t>
            </a:r>
          </a:p>
          <a:p>
            <a:pPr lvl="1"/>
            <a:r>
              <a:rPr lang="en-US"/>
              <a:t>Return the fewest number of coins!</a:t>
            </a:r>
          </a:p>
          <a:p>
            <a:r>
              <a:rPr lang="en-US"/>
              <a:t>Inputs: the dollar-amount to return</a:t>
            </a:r>
          </a:p>
          <a:p>
            <a:pPr lvl="1"/>
            <a:r>
              <a:rPr lang="en-US"/>
              <a:t>Also, the set of possible coins. (Do we have half-dollars?  That affects the answer we give.)</a:t>
            </a:r>
          </a:p>
          <a:p>
            <a:r>
              <a:rPr lang="en-US"/>
              <a:t>Output: a set of coins</a:t>
            </a:r>
          </a:p>
          <a:p>
            <a:endParaRPr lang="en-US"/>
          </a:p>
          <a:p>
            <a:r>
              <a:rPr lang="en-US"/>
              <a:t>Note this problem statement is simply a transformation</a:t>
            </a:r>
          </a:p>
          <a:p>
            <a:pPr lvl="1"/>
            <a:r>
              <a:rPr lang="en-US"/>
              <a:t>Given input, generate output with certain properties</a:t>
            </a:r>
          </a:p>
          <a:p>
            <a:pPr lvl="1"/>
            <a:r>
              <a:rPr lang="en-US"/>
              <a:t>No statement about how to do it.</a:t>
            </a:r>
          </a:p>
          <a:p>
            <a:r>
              <a:rPr lang="en-US"/>
              <a:t>Can you describe the algorithm you use?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14F9-F01E-7B4D-8EB0-3B151FAE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09C9D4-846F-D543-85FE-C390EBAC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851DE-8B7D-3A4B-A735-7873D3097E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Much of our course communication will happen on Discord.</a:t>
            </a:r>
          </a:p>
          <a:p>
            <a:pPr lvl="1"/>
            <a:r>
              <a:rPr lang="en-US" dirty="0"/>
              <a:t>Class announcements</a:t>
            </a:r>
          </a:p>
          <a:p>
            <a:pPr lvl="1"/>
            <a:r>
              <a:rPr lang="en-US" dirty="0"/>
              <a:t>Office Hours</a:t>
            </a:r>
          </a:p>
          <a:p>
            <a:pPr lvl="1"/>
            <a:r>
              <a:rPr lang="en-US" dirty="0"/>
              <a:t>General Q&amp;A with TAs, etc. (We will use Piazza too)</a:t>
            </a:r>
          </a:p>
          <a:p>
            <a:pPr lvl="2"/>
            <a:r>
              <a:rPr lang="en-US" dirty="0"/>
              <a:t>If you want instructors to see it, use Piazza</a:t>
            </a:r>
          </a:p>
          <a:p>
            <a:pPr lvl="2"/>
            <a:r>
              <a:rPr lang="en-US" dirty="0"/>
              <a:t>If someone else might search for this later, use Piazza</a:t>
            </a:r>
          </a:p>
          <a:p>
            <a:endParaRPr lang="en-US" dirty="0"/>
          </a:p>
          <a:p>
            <a:r>
              <a:rPr lang="en-US" dirty="0"/>
              <a:t>Please join ASAP!</a:t>
            </a:r>
          </a:p>
          <a:p>
            <a:pPr lvl="1"/>
            <a:r>
              <a:rPr lang="en-US" dirty="0">
                <a:hlinkClick r:id="rId2"/>
              </a:rPr>
              <a:t>https://discord.gg/GqqakWbs</a:t>
            </a:r>
            <a:r>
              <a:rPr lang="en-US" dirty="0"/>
              <a:t> (expires end of first week or so)</a:t>
            </a:r>
          </a:p>
        </p:txBody>
      </p:sp>
    </p:spTree>
    <p:extLst>
      <p:ext uri="{BB962C8B-B14F-4D97-AF65-F5344CB8AC3E}">
        <p14:creationId xmlns:p14="http://schemas.microsoft.com/office/powerpoint/2010/main" val="1060944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184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Consider the largest coin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go into the amount left?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that many of that coin to the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Subtract the amount for those coins from the amount left to 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amount left is zero, done!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not, consider next largest coin, and go back to Step 2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a “good”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53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makes an algorithm “good”?</a:t>
            </a:r>
          </a:p>
          <a:p>
            <a:pPr lvl="1"/>
            <a:r>
              <a:rPr lang="en-US" dirty="0"/>
              <a:t>Good time </a:t>
            </a:r>
            <a:r>
              <a:rPr lang="en-US" i="1" dirty="0"/>
              <a:t>complexity</a:t>
            </a:r>
            <a:r>
              <a:rPr lang="en-US" dirty="0"/>
              <a:t>.  (Maybe space complexity.)</a:t>
            </a:r>
          </a:p>
          <a:p>
            <a:pPr lvl="1"/>
            <a:r>
              <a:rPr lang="en-US" dirty="0"/>
              <a:t>Better than any other algorithm</a:t>
            </a:r>
          </a:p>
          <a:p>
            <a:pPr lvl="1"/>
            <a:r>
              <a:rPr lang="en-US" dirty="0"/>
              <a:t>Easy to understand</a:t>
            </a:r>
          </a:p>
          <a:p>
            <a:r>
              <a:rPr lang="en-US" dirty="0"/>
              <a:t>How could we measure how much work an algorithm does?</a:t>
            </a:r>
          </a:p>
          <a:p>
            <a:pPr lvl="1"/>
            <a:r>
              <a:rPr lang="en-US" dirty="0"/>
              <a:t>Code it and time it.  Issues?</a:t>
            </a:r>
          </a:p>
          <a:p>
            <a:pPr lvl="1"/>
            <a:r>
              <a:rPr lang="en-US" dirty="0"/>
              <a:t>Count how many “instructions” it does before implementing it</a:t>
            </a:r>
          </a:p>
          <a:p>
            <a:pPr lvl="1"/>
            <a:r>
              <a:rPr lang="en-US" dirty="0"/>
              <a:t>Computer scientists count basic operations, and use a rough measure of this: order class, e.g. O(n </a:t>
            </a:r>
            <a:r>
              <a:rPr lang="en-US" dirty="0" err="1"/>
              <a:t>lg</a:t>
            </a:r>
            <a:r>
              <a:rPr lang="en-US" dirty="0"/>
              <a:t>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Our 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54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much work does it do?</a:t>
            </a:r>
          </a:p>
          <a:p>
            <a:pPr lvl="1"/>
            <a:r>
              <a:rPr lang="en-US" dirty="0"/>
              <a:t>Say C is the amount of change, and N is the number of coins in our coin-set</a:t>
            </a:r>
          </a:p>
          <a:p>
            <a:pPr lvl="1"/>
            <a:r>
              <a:rPr lang="en-US" dirty="0"/>
              <a:t>Loop at most N times, and inside the loop we do:</a:t>
            </a:r>
          </a:p>
          <a:p>
            <a:pPr lvl="2"/>
            <a:r>
              <a:rPr lang="en-US" dirty="0"/>
              <a:t>A division</a:t>
            </a:r>
          </a:p>
          <a:p>
            <a:pPr lvl="2"/>
            <a:r>
              <a:rPr lang="en-US" dirty="0"/>
              <a:t>Add something to the output list</a:t>
            </a:r>
          </a:p>
          <a:p>
            <a:pPr lvl="2"/>
            <a:r>
              <a:rPr lang="en-US" dirty="0"/>
              <a:t>A subtraction, and a test</a:t>
            </a:r>
          </a:p>
          <a:p>
            <a:pPr lvl="1"/>
            <a:r>
              <a:rPr lang="en-US" dirty="0"/>
              <a:t>We say this is O(N), or linear in terms of the size of the coin-set</a:t>
            </a:r>
          </a:p>
          <a:p>
            <a:r>
              <a:rPr lang="en-US" dirty="0"/>
              <a:t>Could we do better?</a:t>
            </a:r>
          </a:p>
          <a:p>
            <a:pPr lvl="1"/>
            <a:r>
              <a:rPr lang="en-US" dirty="0"/>
              <a:t>Is this an </a:t>
            </a:r>
            <a:r>
              <a:rPr lang="en-US" i="1" dirty="0"/>
              <a:t>optimal algorithm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We need to do a proof somehow to show this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You’re Being Greedy!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algorithm is an example of a family of algorithms called </a:t>
            </a:r>
            <a:r>
              <a:rPr lang="en-US" i="1" dirty="0"/>
              <a:t>greedy algorithms</a:t>
            </a:r>
          </a:p>
          <a:p>
            <a:r>
              <a:rPr lang="en-US" dirty="0"/>
              <a:t>Suitable for optimization problems</a:t>
            </a:r>
          </a:p>
          <a:p>
            <a:pPr lvl="1"/>
            <a:r>
              <a:rPr lang="en-US" dirty="0"/>
              <a:t>There are many </a:t>
            </a:r>
            <a:r>
              <a:rPr lang="en-US" i="1" dirty="0"/>
              <a:t>feasible answers </a:t>
            </a:r>
            <a:r>
              <a:rPr lang="en-US" dirty="0"/>
              <a:t>that add up to the right amount, but one is optimal or best (fewest coins)</a:t>
            </a:r>
          </a:p>
          <a:p>
            <a:r>
              <a:rPr lang="en-US" dirty="0"/>
              <a:t>Immediately greedy: at each step, choose what looks best now.  No “look-ahead” into the future!</a:t>
            </a:r>
          </a:p>
          <a:p>
            <a:endParaRPr lang="en-US" dirty="0"/>
          </a:p>
          <a:p>
            <a:r>
              <a:rPr lang="en-US" dirty="0"/>
              <a:t>What’s an optimization problem?</a:t>
            </a:r>
          </a:p>
          <a:p>
            <a:pPr lvl="1"/>
            <a:r>
              <a:rPr lang="en-US" dirty="0"/>
              <a:t>Some subset or combination of values satisfies problem constraints (feasible solutions)</a:t>
            </a:r>
          </a:p>
          <a:p>
            <a:pPr lvl="1"/>
            <a:r>
              <a:rPr lang="en-US" dirty="0"/>
              <a:t>But, a way of comparing these.  One is best: the optimal solution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Does Greed Pay Off?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512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Greedy algorithms are often efficient.</a:t>
            </a:r>
          </a:p>
          <a:p>
            <a:r>
              <a:rPr lang="en-US"/>
              <a:t>Are they always right? Always find the optimal answer?</a:t>
            </a:r>
          </a:p>
          <a:p>
            <a:pPr lvl="1"/>
            <a:r>
              <a:rPr lang="en-US"/>
              <a:t>For some problems.</a:t>
            </a:r>
          </a:p>
          <a:p>
            <a:pPr lvl="1"/>
            <a:r>
              <a:rPr lang="en-US"/>
              <a:t>Not for checkers or chess!</a:t>
            </a:r>
          </a:p>
          <a:p>
            <a:pPr lvl="1"/>
            <a:r>
              <a:rPr lang="en-US"/>
              <a:t>Always for coin-changing problem? Depends on coin values</a:t>
            </a:r>
          </a:p>
          <a:p>
            <a:pPr lvl="2"/>
            <a:r>
              <a:rPr lang="en-US"/>
              <a:t>Say we had a 11-cent coin</a:t>
            </a:r>
          </a:p>
          <a:p>
            <a:pPr lvl="2"/>
            <a:r>
              <a:rPr lang="en-US"/>
              <a:t>What happens if we need to return 15 cents?</a:t>
            </a:r>
          </a:p>
          <a:p>
            <a:pPr lvl="1"/>
            <a:r>
              <a:rPr lang="en-US"/>
              <a:t>So how do we know?</a:t>
            </a:r>
          </a:p>
          <a:p>
            <a:r>
              <a:rPr lang="en-US"/>
              <a:t>In the real world:</a:t>
            </a:r>
          </a:p>
          <a:p>
            <a:pPr lvl="1"/>
            <a:r>
              <a:rPr lang="en-US"/>
              <a:t>Many optimization problems</a:t>
            </a:r>
          </a:p>
          <a:p>
            <a:pPr lvl="1"/>
            <a:r>
              <a:rPr lang="en-US"/>
              <a:t>Many good greedy solutions to some of these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algorithmic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All</a:t>
            </a:r>
            <a:r>
              <a:rPr lang="en-US" dirty="0"/>
              <a:t> algorithms in this course must have the following components:</a:t>
            </a:r>
          </a:p>
          <a:p>
            <a:pPr lvl="1"/>
            <a:r>
              <a:rPr lang="en-US" dirty="0"/>
              <a:t>Problem description (1 line max)</a:t>
            </a:r>
          </a:p>
          <a:p>
            <a:pPr lvl="1"/>
            <a:r>
              <a:rPr lang="en-US" dirty="0"/>
              <a:t>Inputs</a:t>
            </a:r>
          </a:p>
          <a:p>
            <a:pPr lvl="1"/>
            <a:r>
              <a:rPr lang="en-US" dirty="0"/>
              <a:t>Outputs</a:t>
            </a:r>
          </a:p>
          <a:p>
            <a:pPr lvl="1"/>
            <a:r>
              <a:rPr lang="en-US" dirty="0"/>
              <a:t>Assumptions</a:t>
            </a:r>
          </a:p>
          <a:p>
            <a:pPr lvl="1"/>
            <a:r>
              <a:rPr lang="en-US" dirty="0"/>
              <a:t>Strategy overview</a:t>
            </a:r>
          </a:p>
          <a:p>
            <a:pPr lvl="2"/>
            <a:r>
              <a:rPr lang="en-US" dirty="0"/>
              <a:t>1 or 2 sentences outlining the basic strategy, including the name of the method you are going to use for the algorithm</a:t>
            </a:r>
          </a:p>
          <a:p>
            <a:pPr lvl="1"/>
            <a:r>
              <a:rPr lang="en-US" dirty="0"/>
              <a:t>Algorithm description</a:t>
            </a:r>
          </a:p>
          <a:p>
            <a:pPr lvl="2"/>
            <a:r>
              <a:rPr lang="en-US" dirty="0"/>
              <a:t>If listed in English (as opposed to pseudo-code), then it should be listed in steps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solution (greedy)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/>
              <a:t>Problem description:</a:t>
            </a:r>
            <a:r>
              <a:rPr lang="en-US" sz="2400"/>
              <a:t> providing coin change of a given amount in the fewest number of coins</a:t>
            </a:r>
          </a:p>
          <a:p>
            <a:pPr>
              <a:lnSpc>
                <a:spcPct val="90000"/>
              </a:lnSpc>
            </a:pPr>
            <a:r>
              <a:rPr lang="en-US" sz="2400" b="1"/>
              <a:t>Inputs:</a:t>
            </a:r>
            <a:r>
              <a:rPr lang="en-US" sz="2400"/>
              <a:t> the dollar-amount to return.  Perhaps the possible set of coins, if it is non-obvious.</a:t>
            </a:r>
          </a:p>
          <a:p>
            <a:pPr>
              <a:lnSpc>
                <a:spcPct val="90000"/>
              </a:lnSpc>
            </a:pPr>
            <a:r>
              <a:rPr lang="en-US" sz="2400" b="1"/>
              <a:t>Output:</a:t>
            </a:r>
            <a:r>
              <a:rPr lang="en-US" sz="2400"/>
              <a:t> a set of coins that obtains the desired amount of change in the fewest number of coins</a:t>
            </a:r>
          </a:p>
          <a:p>
            <a:pPr>
              <a:lnSpc>
                <a:spcPct val="90000"/>
              </a:lnSpc>
            </a:pPr>
            <a:r>
              <a:rPr lang="en-US" sz="2400" b="1"/>
              <a:t>Assumptions:</a:t>
            </a:r>
            <a:r>
              <a:rPr lang="en-US" sz="2400"/>
              <a:t> If the coins are not stated, then they are the standard quarter, dime, nickel, and penny.  All inputs are non-negative, and dollar amounts are ignored.</a:t>
            </a:r>
          </a:p>
          <a:p>
            <a:pPr>
              <a:lnSpc>
                <a:spcPct val="90000"/>
              </a:lnSpc>
            </a:pPr>
            <a:r>
              <a:rPr lang="en-US" sz="2400" b="1"/>
              <a:t>Strategy:</a:t>
            </a:r>
            <a:r>
              <a:rPr lang="en-US" sz="2400"/>
              <a:t> a greedy algorithm that uses the largest coins first</a:t>
            </a:r>
          </a:p>
          <a:p>
            <a:pPr>
              <a:lnSpc>
                <a:spcPct val="90000"/>
              </a:lnSpc>
            </a:pPr>
            <a:r>
              <a:rPr lang="en-US" sz="2400" b="1"/>
              <a:t>Description:</a:t>
            </a:r>
            <a:r>
              <a:rPr lang="en-US" sz="2400"/>
              <a:t> Issue the largest coin (quarters) until the amount left is less than the amount of a quarter ($0.25).  Repeat with decreasing coin sizes (dimes, nickels, pennies).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Another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 me another way to do this?</a:t>
            </a:r>
          </a:p>
          <a:p>
            <a:endParaRPr lang="en-US" dirty="0"/>
          </a:p>
          <a:p>
            <a:r>
              <a:rPr lang="en-US" dirty="0"/>
              <a:t>Brute force:</a:t>
            </a:r>
          </a:p>
          <a:p>
            <a:pPr lvl="1"/>
            <a:r>
              <a:rPr lang="en-US" dirty="0"/>
              <a:t>Generate all possible combinations of coins that add up to the required amount</a:t>
            </a:r>
          </a:p>
          <a:p>
            <a:pPr lvl="1"/>
            <a:r>
              <a:rPr lang="en-US" dirty="0"/>
              <a:t>From these, choose the one with smallest number</a:t>
            </a:r>
          </a:p>
          <a:p>
            <a:r>
              <a:rPr lang="en-US" dirty="0"/>
              <a:t>What would you say about this approach?</a:t>
            </a:r>
          </a:p>
          <a:p>
            <a:endParaRPr lang="en-US" dirty="0"/>
          </a:p>
          <a:p>
            <a:r>
              <a:rPr lang="en-US" dirty="0"/>
              <a:t>There are other ways to solve this problem</a:t>
            </a:r>
          </a:p>
          <a:p>
            <a:pPr lvl="1"/>
            <a:r>
              <a:rPr lang="en-US" i="1" dirty="0"/>
              <a:t>Dynamic programming</a:t>
            </a:r>
            <a:r>
              <a:rPr lang="en-US" dirty="0"/>
              <a:t>: build a table of solutions to small </a:t>
            </a:r>
            <a:r>
              <a:rPr lang="en-US" dirty="0" err="1"/>
              <a:t>subproblems</a:t>
            </a:r>
            <a:r>
              <a:rPr lang="en-US" dirty="0"/>
              <a:t>, work your way 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solution (brute-force)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Problem description: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providing coin change of a given amount in the fewest number of coins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Inputs: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the dollar-amount to return.  Perhaps the possible set of coins, if it is non-obvious.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Output: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a set of coins that obtains the desired amount of change in the fewest number of coins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Assumptions: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If the coins are not stated, then they are the standard quarter, dime, nickel, and penny.  All inputs are non-negative, and dollar amounts are ignored.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/>
              <a:t>Strategy:</a:t>
            </a:r>
            <a:r>
              <a:rPr lang="en-US" sz="2400" dirty="0"/>
              <a:t> a brute-force algorithm that considers every possibility and picks the one with the fewest number of coins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/>
              <a:t>Description:</a:t>
            </a:r>
            <a:r>
              <a:rPr lang="en-US" sz="2400" dirty="0"/>
              <a:t> Consider every possible combination of coins that add to the given amount (done via a depth-first search).  Return the one with the fewest number of coins.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14F9-F01E-7B4D-8EB0-3B151FAE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Piazza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09C9D4-846F-D543-85FE-C390EBAC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851DE-8B7D-3A4B-A735-7873D3097E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will use Piazza</a:t>
            </a:r>
          </a:p>
          <a:p>
            <a:pPr lvl="1"/>
            <a:r>
              <a:rPr lang="en-US" dirty="0"/>
              <a:t>Link to course site available in Collab tools</a:t>
            </a:r>
          </a:p>
          <a:p>
            <a:pPr lvl="1"/>
            <a:endParaRPr lang="en-US" dirty="0"/>
          </a:p>
          <a:p>
            <a:r>
              <a:rPr lang="en-US" dirty="0"/>
              <a:t>Please use Piazza for:</a:t>
            </a:r>
          </a:p>
          <a:p>
            <a:pPr lvl="1"/>
            <a:r>
              <a:rPr lang="en-US" dirty="0"/>
              <a:t>Content related questions</a:t>
            </a:r>
          </a:p>
          <a:p>
            <a:pPr lvl="1"/>
            <a:r>
              <a:rPr lang="en-US" dirty="0"/>
              <a:t>Working through example homework problems</a:t>
            </a:r>
          </a:p>
          <a:p>
            <a:pPr lvl="1"/>
            <a:r>
              <a:rPr lang="en-US" dirty="0"/>
              <a:t>Helping each other with test cases / edge cases on programming</a:t>
            </a:r>
          </a:p>
          <a:p>
            <a:pPr lvl="1"/>
            <a:r>
              <a:rPr lang="en-US" dirty="0"/>
              <a:t>Discussing old exam questions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2028736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Interval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Interval scheduling</a:t>
            </a:r>
          </a:p>
          <a:p>
            <a:pPr lvl="1"/>
            <a:r>
              <a:rPr lang="en-US" dirty="0"/>
              <a:t>Given a series of requests, each with a start time and end time, maximize the number of requests scheduled</a:t>
            </a:r>
          </a:p>
          <a:p>
            <a:pPr lvl="1"/>
            <a:r>
              <a:rPr lang="en-US" dirty="0"/>
              <a:t>This is solved by a </a:t>
            </a:r>
            <a:r>
              <a:rPr lang="en-US" i="1" dirty="0"/>
              <a:t>greedy </a:t>
            </a:r>
            <a:r>
              <a:rPr lang="en-US" dirty="0"/>
              <a:t>algorithm</a:t>
            </a:r>
          </a:p>
          <a:p>
            <a:pPr lvl="1"/>
            <a:r>
              <a:rPr lang="en-US" dirty="0"/>
              <a:t>Most of the CS 2150 algorithms you’ve seen are greedy algorithms: </a:t>
            </a:r>
            <a:r>
              <a:rPr lang="en-US" dirty="0" err="1"/>
              <a:t>Dijkstra’s</a:t>
            </a:r>
            <a:r>
              <a:rPr lang="en-US" dirty="0"/>
              <a:t> shortest path, both MST algorithms, etc.</a:t>
            </a:r>
          </a:p>
          <a:p>
            <a:endParaRPr lang="en-US" dirty="0"/>
          </a:p>
        </p:txBody>
      </p:sp>
      <p:pic>
        <p:nvPicPr>
          <p:cNvPr id="4" name="Picture 2" descr="C:\WINDOWS\Desktop\Oh_type\kleinberg_GIF_01to10\kleinberg_01F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21358"/>
          <a:stretch>
            <a:fillRect/>
          </a:stretch>
        </p:blipFill>
        <p:spPr bwMode="auto">
          <a:xfrm>
            <a:off x="685800" y="396240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763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Motivating problem: Weighted interval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Weighted interval scheduling</a:t>
            </a:r>
          </a:p>
          <a:p>
            <a:pPr lvl="1"/>
            <a:r>
              <a:rPr lang="en-US" dirty="0"/>
              <a:t>Same as the regular interval scheduling, but in addition each request has a cost associated with it</a:t>
            </a:r>
          </a:p>
          <a:p>
            <a:pPr lvl="1"/>
            <a:r>
              <a:rPr lang="en-US" dirty="0"/>
              <a:t>The goal is to maximize the cost from scheduling the items</a:t>
            </a:r>
          </a:p>
          <a:p>
            <a:pPr lvl="1"/>
            <a:r>
              <a:rPr lang="en-US" dirty="0"/>
              <a:t>This is solved by </a:t>
            </a:r>
            <a:r>
              <a:rPr lang="en-US" i="1" dirty="0"/>
              <a:t>dynamic programming</a:t>
            </a:r>
          </a:p>
        </p:txBody>
      </p:sp>
      <p:pic>
        <p:nvPicPr>
          <p:cNvPr id="5" name="Picture 2" descr="C:\WINDOWS\Desktop\Oh_type\kleinberg_GIF_01to10\kleinberg_01F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21358"/>
          <a:stretch>
            <a:fillRect/>
          </a:stretch>
        </p:blipFill>
        <p:spPr bwMode="auto">
          <a:xfrm>
            <a:off x="685800" y="396240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Bipartite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Bipartite matching</a:t>
            </a:r>
          </a:p>
          <a:p>
            <a:pPr lvl="1"/>
            <a:r>
              <a:rPr lang="en-US" dirty="0"/>
              <a:t>Given a graph </a:t>
            </a:r>
            <a:r>
              <a:rPr lang="en-US" i="1" dirty="0"/>
              <a:t>G</a:t>
            </a:r>
            <a:r>
              <a:rPr lang="en-US" dirty="0"/>
              <a:t>, find the maximum sub-graph of </a:t>
            </a:r>
            <a:r>
              <a:rPr lang="en-US" i="1" dirty="0"/>
              <a:t>G</a:t>
            </a:r>
            <a:r>
              <a:rPr lang="en-US" dirty="0"/>
              <a:t> that partitions </a:t>
            </a:r>
            <a:r>
              <a:rPr lang="en-US" i="1" dirty="0"/>
              <a:t>G</a:t>
            </a:r>
            <a:r>
              <a:rPr lang="en-US" dirty="0"/>
              <a:t> into sets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such that no node from </a:t>
            </a:r>
            <a:r>
              <a:rPr lang="en-US" i="1" dirty="0"/>
              <a:t>X</a:t>
            </a:r>
            <a:r>
              <a:rPr lang="en-US" dirty="0"/>
              <a:t> is connected to a node in </a:t>
            </a:r>
            <a:r>
              <a:rPr lang="en-US" i="1" dirty="0"/>
              <a:t>Y</a:t>
            </a:r>
            <a:r>
              <a:rPr lang="en-US" dirty="0"/>
              <a:t>, and vise-versa</a:t>
            </a:r>
          </a:p>
          <a:p>
            <a:pPr lvl="1" algn="l"/>
            <a:r>
              <a:rPr lang="en-US" dirty="0"/>
              <a:t>Example: given a series of requests, and </a:t>
            </a:r>
            <a:br>
              <a:rPr lang="en-US" dirty="0"/>
            </a:br>
            <a:r>
              <a:rPr lang="en-US" dirty="0"/>
              <a:t>entities that can handle each request </a:t>
            </a:r>
            <a:br>
              <a:rPr lang="en-US" dirty="0"/>
            </a:br>
            <a:r>
              <a:rPr lang="en-US" dirty="0"/>
              <a:t>(such people, computers, etc.), find the </a:t>
            </a:r>
            <a:br>
              <a:rPr lang="en-US" dirty="0"/>
            </a:br>
            <a:r>
              <a:rPr lang="en-US" dirty="0"/>
              <a:t>optimal matching of requests to entities</a:t>
            </a:r>
          </a:p>
          <a:p>
            <a:pPr lvl="1" algn="l"/>
            <a:r>
              <a:rPr lang="en-US" dirty="0"/>
              <a:t>This is a </a:t>
            </a:r>
            <a:r>
              <a:rPr lang="en-US" i="1" dirty="0"/>
              <a:t>network flow </a:t>
            </a:r>
            <a:r>
              <a:rPr lang="en-US" dirty="0"/>
              <a:t>problem</a:t>
            </a:r>
          </a:p>
          <a:p>
            <a:pPr lvl="1"/>
            <a:endParaRPr lang="en-US" dirty="0"/>
          </a:p>
          <a:p>
            <a:pPr lvl="1"/>
            <a:endParaRPr lang="en-US" dirty="0" err="1"/>
          </a:p>
        </p:txBody>
      </p:sp>
      <p:pic>
        <p:nvPicPr>
          <p:cNvPr id="4" name="Picture 2" descr="C:\WINDOWS\Desktop\Oh_type\kleinberg_GIF_01to10\kleinberg_01F0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229" b="17647"/>
          <a:stretch>
            <a:fillRect/>
          </a:stretch>
        </p:blipFill>
        <p:spPr bwMode="auto">
          <a:xfrm>
            <a:off x="5394406" y="3124200"/>
            <a:ext cx="3749594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Sorting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do you implement a general-purpose sort that is as efficient as possible in both space and time, and is </a:t>
            </a:r>
            <a:r>
              <a:rPr lang="en-US" i="1" dirty="0"/>
              <a:t>stable</a:t>
            </a:r>
            <a:r>
              <a:rPr lang="en-US" dirty="0"/>
              <a:t>?</a:t>
            </a:r>
          </a:p>
          <a:p>
            <a:r>
              <a:rPr lang="en-US" dirty="0"/>
              <a:t>One solution is merge-sort</a:t>
            </a:r>
          </a:p>
          <a:p>
            <a:pPr lvl="1" algn="l"/>
            <a:r>
              <a:rPr lang="en-US" dirty="0"/>
              <a:t>We’ll see later why </a:t>
            </a:r>
            <a:r>
              <a:rPr lang="en-US" dirty="0" err="1"/>
              <a:t>quicksort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heapsort</a:t>
            </a:r>
            <a:r>
              <a:rPr lang="en-US" dirty="0"/>
              <a:t>, and radix sort are </a:t>
            </a:r>
            <a:br>
              <a:rPr lang="en-US" dirty="0"/>
            </a:br>
            <a:r>
              <a:rPr lang="en-US" dirty="0"/>
              <a:t>not sufficient</a:t>
            </a:r>
          </a:p>
          <a:p>
            <a:pPr algn="l"/>
            <a:r>
              <a:rPr lang="en-US" dirty="0"/>
              <a:t>This is an application </a:t>
            </a:r>
            <a:br>
              <a:rPr lang="en-US" dirty="0"/>
            </a:br>
            <a:r>
              <a:rPr lang="en-US" dirty="0"/>
              <a:t>of both </a:t>
            </a:r>
            <a:r>
              <a:rPr lang="en-US" i="1" dirty="0"/>
              <a:t>sorting</a:t>
            </a:r>
            <a:r>
              <a:rPr lang="en-US" dirty="0"/>
              <a:t> and </a:t>
            </a:r>
            <a:br>
              <a:rPr lang="en-US" dirty="0"/>
            </a:br>
            <a:r>
              <a:rPr lang="en-US" i="1" dirty="0"/>
              <a:t>divide and conquer</a:t>
            </a:r>
            <a:endParaRPr lang="en-US" dirty="0"/>
          </a:p>
        </p:txBody>
      </p:sp>
      <p:pic>
        <p:nvPicPr>
          <p:cNvPr id="5" name="Picture 4" descr="500px-Merge_sort_algorithm_diagram.svg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52900" y="2133600"/>
            <a:ext cx="4762500" cy="458152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Independent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Independent set</a:t>
            </a:r>
          </a:p>
          <a:p>
            <a:pPr lvl="1"/>
            <a:r>
              <a:rPr lang="en-US" dirty="0"/>
              <a:t>Given a graph </a:t>
            </a:r>
            <a:r>
              <a:rPr lang="en-US" i="1" dirty="0"/>
              <a:t>G</a:t>
            </a:r>
            <a:r>
              <a:rPr lang="en-US" dirty="0"/>
              <a:t>, find the maximum size subset </a:t>
            </a:r>
            <a:r>
              <a:rPr lang="en-US" i="1" dirty="0"/>
              <a:t>X</a:t>
            </a:r>
            <a:r>
              <a:rPr lang="en-US" dirty="0"/>
              <a:t> of </a:t>
            </a:r>
            <a:r>
              <a:rPr lang="en-US" i="1" dirty="0"/>
              <a:t>G</a:t>
            </a:r>
            <a:r>
              <a:rPr lang="en-US" dirty="0"/>
              <a:t> such that no two nodes in </a:t>
            </a:r>
            <a:r>
              <a:rPr lang="en-US" i="1" dirty="0"/>
              <a:t>X</a:t>
            </a:r>
            <a:r>
              <a:rPr lang="en-US" dirty="0"/>
              <a:t> are connected to each other</a:t>
            </a:r>
          </a:p>
          <a:p>
            <a:pPr lvl="1" algn="l"/>
            <a:r>
              <a:rPr lang="en-US" dirty="0"/>
              <a:t>This is a </a:t>
            </a:r>
            <a:r>
              <a:rPr lang="en-US" i="1" dirty="0"/>
              <a:t>NP-complete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problem</a:t>
            </a:r>
          </a:p>
          <a:p>
            <a:pPr lvl="1" algn="l"/>
            <a:r>
              <a:rPr lang="en-US" dirty="0"/>
              <a:t>You’ve seen TSP (travelling </a:t>
            </a:r>
            <a:br>
              <a:rPr lang="en-US" dirty="0"/>
            </a:br>
            <a:r>
              <a:rPr lang="en-US" dirty="0"/>
              <a:t>salesperson problem) in CS </a:t>
            </a:r>
            <a:br>
              <a:rPr lang="en-US" dirty="0"/>
            </a:br>
            <a:r>
              <a:rPr lang="en-US" dirty="0"/>
              <a:t>2150, which is a </a:t>
            </a:r>
            <a:br>
              <a:rPr lang="en-US" dirty="0"/>
            </a:br>
            <a:r>
              <a:rPr lang="en-US" dirty="0"/>
              <a:t>NP-complete problem</a:t>
            </a:r>
          </a:p>
        </p:txBody>
      </p:sp>
      <p:pic>
        <p:nvPicPr>
          <p:cNvPr id="4" name="Picture 2" descr="C:\WINDOWS\Desktop\Oh_type\kleinberg_GIF_01to10\kleinberg_01F06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l="6671" t="9150" r="4827" b="28105"/>
          <a:stretch>
            <a:fillRect/>
          </a:stretch>
        </p:blipFill>
        <p:spPr bwMode="auto">
          <a:xfrm>
            <a:off x="4495800" y="2895600"/>
            <a:ext cx="4191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Motivating problem: Competitive facility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Competitive facility location</a:t>
            </a:r>
          </a:p>
          <a:p>
            <a:pPr lvl="1"/>
            <a:r>
              <a:rPr lang="en-US" dirty="0"/>
              <a:t>Consider a graph G, where two ‘players’ choose nodes in alternating order.  No two nodes can be chosen (by either side) if a connecting node is already chosen.  Choose the winning strategy for your player.</a:t>
            </a:r>
          </a:p>
          <a:p>
            <a:pPr lvl="1"/>
            <a:r>
              <a:rPr lang="en-US" dirty="0"/>
              <a:t>This is a </a:t>
            </a:r>
            <a:r>
              <a:rPr lang="en-US" i="1" dirty="0"/>
              <a:t>PSPACE problem</a:t>
            </a:r>
            <a:r>
              <a:rPr lang="en-US" dirty="0"/>
              <a:t>, which are harder than NP-complete problems</a:t>
            </a:r>
          </a:p>
        </p:txBody>
      </p:sp>
      <p:pic>
        <p:nvPicPr>
          <p:cNvPr id="4" name="Picture 2" descr="C:\WINDOWS\Desktop\Oh_type\kleinberg_GIF_01to10\kleinberg_01F07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37527"/>
          <a:stretch>
            <a:fillRect/>
          </a:stretch>
        </p:blipFill>
        <p:spPr bwMode="auto">
          <a:xfrm>
            <a:off x="533400" y="4800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Expectations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Of you: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asked, prepare for things in advance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Participate in class activities when asked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Act mature, professional.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Plan ahead.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Don’t take advantage.  Follow the Honor Code. (See the BOCM.)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Of me: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fair, open, and considerate.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Seek and listen to your feedback.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to waste your time.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effective in letting you know how you’re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Textbook:</a:t>
            </a:r>
          </a:p>
          <a:p>
            <a:pPr lvl="1"/>
            <a:r>
              <a:rPr lang="en-US" dirty="0"/>
              <a:t>Introduction to Algorithms, 3</a:t>
            </a:r>
            <a:r>
              <a:rPr lang="en-US" baseline="30000" dirty="0"/>
              <a:t>rd</a:t>
            </a:r>
            <a:r>
              <a:rPr lang="en-US" dirty="0"/>
              <a:t> edition, by </a:t>
            </a:r>
            <a:r>
              <a:rPr lang="en-US" dirty="0" err="1"/>
              <a:t>Cormen</a:t>
            </a:r>
            <a:r>
              <a:rPr lang="en-US" dirty="0"/>
              <a:t>, et. al.</a:t>
            </a:r>
          </a:p>
          <a:p>
            <a:r>
              <a:rPr lang="en-US" dirty="0"/>
              <a:t>Other references:</a:t>
            </a:r>
          </a:p>
          <a:p>
            <a:pPr lvl="1"/>
            <a:r>
              <a:rPr lang="en-US" dirty="0"/>
              <a:t>Your CS2150 material (will be VERY useful here)</a:t>
            </a:r>
          </a:p>
          <a:p>
            <a:pPr lvl="1"/>
            <a:r>
              <a:rPr lang="en-US" dirty="0"/>
              <a:t>Discrete Math textbook / references</a:t>
            </a:r>
          </a:p>
          <a:p>
            <a:r>
              <a:rPr lang="en-US" dirty="0"/>
              <a:t>Other readings may be assigned</a:t>
            </a:r>
          </a:p>
          <a:p>
            <a:pPr lvl="1"/>
            <a:r>
              <a:rPr lang="en-US" dirty="0"/>
              <a:t>We’ll see…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10244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199"/>
            <a:ext cx="5867400" cy="28480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</a:t>
            </a:r>
            <a:r>
              <a:rPr lang="en-US" u="sng" dirty="0"/>
              <a:t>really need to</a:t>
            </a:r>
            <a:r>
              <a:rPr lang="en-US" dirty="0"/>
              <a:t> read and study material other than the slides.</a:t>
            </a:r>
          </a:p>
          <a:p>
            <a:r>
              <a:rPr lang="en-US" dirty="0"/>
              <a:t>There are options, but a textbook is the easiest option.</a:t>
            </a:r>
          </a:p>
          <a:p>
            <a:r>
              <a:rPr lang="en-US" dirty="0"/>
              <a:t>We’ll post readings from CLRS, urge you to read them or get that info from another source.</a:t>
            </a:r>
          </a:p>
          <a:p>
            <a:r>
              <a:rPr lang="en-US" dirty="0"/>
              <a:t>We may also post additional resources.</a:t>
            </a:r>
          </a:p>
        </p:txBody>
      </p:sp>
      <p:pic>
        <p:nvPicPr>
          <p:cNvPr id="7" name="Content Placeholder 6" descr="cormen-cover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6477000" y="1324099"/>
            <a:ext cx="2425566" cy="2743200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01BA1-20E0-2A4D-9885-AF5ECD5908BF}"/>
              </a:ext>
            </a:extLst>
          </p:cNvPr>
          <p:cNvSpPr txBox="1">
            <a:spLocks/>
          </p:cNvSpPr>
          <p:nvPr/>
        </p:nvSpPr>
        <p:spPr>
          <a:xfrm>
            <a:off x="468351" y="4207510"/>
            <a:ext cx="7696200" cy="2514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i="1" dirty="0"/>
              <a:t>Introduction to Algorithms </a:t>
            </a:r>
            <a:r>
              <a:rPr lang="en-US" dirty="0"/>
              <a:t>by </a:t>
            </a:r>
            <a:r>
              <a:rPr lang="en-US" dirty="0" err="1"/>
              <a:t>Cormen</a:t>
            </a:r>
            <a:r>
              <a:rPr lang="en-US" dirty="0"/>
              <a:t>, et. al. (CLRS)</a:t>
            </a:r>
          </a:p>
          <a:p>
            <a:pPr lvl="1" algn="l" fontAlgn="auto">
              <a:spcAft>
                <a:spcPts val="0"/>
              </a:spcAft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edition!</a:t>
            </a:r>
          </a:p>
          <a:p>
            <a:pPr algn="l" fontAlgn="auto">
              <a:spcAft>
                <a:spcPts val="0"/>
              </a:spcAft>
            </a:pPr>
            <a:r>
              <a:rPr lang="en-US" dirty="0"/>
              <a:t>UVA Library has a digital version of CLRS available online for free at </a:t>
            </a:r>
            <a:r>
              <a:rPr lang="en-US" dirty="0">
                <a:hlinkClick r:id="rId3"/>
              </a:rPr>
              <a:t>https://search.lib.virginia.edu/catalog/u6757775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624E-6BA1-BB4D-8A7A-500B5099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13540E-69A5-B74F-91AB-DED5BA98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38866-4BB8-1749-AF0C-AB089AECC89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/>
              <a:t>Back to traditional, in-person lectures.</a:t>
            </a:r>
          </a:p>
          <a:p>
            <a:pPr lvl="1"/>
            <a:r>
              <a:rPr lang="en-US" dirty="0"/>
              <a:t>12:30 - 1:45 pm @ Olsson Hall 120 (</a:t>
            </a:r>
            <a:r>
              <a:rPr lang="en-US" dirty="0" err="1"/>
              <a:t>Floryan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2:00 - 3:15 pm @ Gilmer Hall 390 (Horton)</a:t>
            </a:r>
          </a:p>
          <a:p>
            <a:pPr lvl="1"/>
            <a:endParaRPr lang="en-US" dirty="0"/>
          </a:p>
          <a:p>
            <a:r>
              <a:rPr lang="en-US" dirty="0"/>
              <a:t>At least one of the two lectures (maybe both) will be recorded and posted on Collab -&gt; Lecture Recordings</a:t>
            </a:r>
          </a:p>
          <a:p>
            <a:pPr lvl="1"/>
            <a:r>
              <a:rPr lang="en-US" dirty="0"/>
              <a:t>Using Panopto, so no live broadcast</a:t>
            </a:r>
          </a:p>
          <a:p>
            <a:pPr lvl="1"/>
            <a:endParaRPr lang="en-US" dirty="0"/>
          </a:p>
          <a:p>
            <a:r>
              <a:rPr lang="en-US" dirty="0"/>
              <a:t>Lectures will cover course topics, example problems, proofs,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77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38442</TotalTime>
  <Words>4211</Words>
  <Application>Microsoft Macintosh PowerPoint</Application>
  <PresentationFormat>On-screen Show (4:3)</PresentationFormat>
  <Paragraphs>508</Paragraphs>
  <Slides>55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CS4102 – Algorithms</vt:lpstr>
      <vt:lpstr>Course introduction</vt:lpstr>
      <vt:lpstr>General Info</vt:lpstr>
      <vt:lpstr>Discord</vt:lpstr>
      <vt:lpstr>Piazza</vt:lpstr>
      <vt:lpstr>Expectations</vt:lpstr>
      <vt:lpstr>General Info</vt:lpstr>
      <vt:lpstr>Textbook</vt:lpstr>
      <vt:lpstr>Lectures</vt:lpstr>
      <vt:lpstr>Modules</vt:lpstr>
      <vt:lpstr>Modules (Cont’d)</vt:lpstr>
      <vt:lpstr>Quizzes</vt:lpstr>
      <vt:lpstr>Quizzes</vt:lpstr>
      <vt:lpstr>Quizzes (quick example)</vt:lpstr>
      <vt:lpstr>Final Exam</vt:lpstr>
      <vt:lpstr>Homeworks</vt:lpstr>
      <vt:lpstr>Homework Grades</vt:lpstr>
      <vt:lpstr>Homework Grades (Cont’d)</vt:lpstr>
      <vt:lpstr>Homework Grade Philosophy</vt:lpstr>
      <vt:lpstr>Quiz and Homework Deadlines</vt:lpstr>
      <vt:lpstr>Grading Overview</vt:lpstr>
      <vt:lpstr>Grading Scheme Philosophy</vt:lpstr>
      <vt:lpstr>Why this Approach to Grades?</vt:lpstr>
      <vt:lpstr>Office Hours</vt:lpstr>
      <vt:lpstr>Homework: Programming Hints</vt:lpstr>
      <vt:lpstr>Homework: Programming FAQ</vt:lpstr>
      <vt:lpstr>Homework: Written</vt:lpstr>
      <vt:lpstr>Use of Online Code Etc.</vt:lpstr>
      <vt:lpstr>Working in groups</vt:lpstr>
      <vt:lpstr>Academic Integrity</vt:lpstr>
      <vt:lpstr>What you know already from CS2150</vt:lpstr>
      <vt:lpstr>What you know already from CS2150</vt:lpstr>
      <vt:lpstr>What you know already from all your courses</vt:lpstr>
      <vt:lpstr>What you know already from Discrete Math and Theory of Computation…</vt:lpstr>
      <vt:lpstr>Questions?  Concerns?  Wrath to vent?</vt:lpstr>
      <vt:lpstr>A first algorithm: making change</vt:lpstr>
      <vt:lpstr>OK… But What’s It Really All About?</vt:lpstr>
      <vt:lpstr>Everyone Already Knows Many Algorithms! </vt:lpstr>
      <vt:lpstr>Making Change</vt:lpstr>
      <vt:lpstr>A Change Algorithm</vt:lpstr>
      <vt:lpstr>Is this a “good” algorithm?</vt:lpstr>
      <vt:lpstr>Evaluating Our Greedy Algorithm</vt:lpstr>
      <vt:lpstr>You’re Being Greedy!</vt:lpstr>
      <vt:lpstr>Does Greed Pay Off?</vt:lpstr>
      <vt:lpstr>Formal algorithmic description</vt:lpstr>
      <vt:lpstr>Change solution (greedy)</vt:lpstr>
      <vt:lpstr>Another Change Algorithm</vt:lpstr>
      <vt:lpstr>Change solution (brute-force)</vt:lpstr>
      <vt:lpstr>Motivating problems</vt:lpstr>
      <vt:lpstr>Motivating problem: Interval scheduling</vt:lpstr>
      <vt:lpstr>Motivating problem: Weighted interval scheduling</vt:lpstr>
      <vt:lpstr>Motivating problem: Bipartite matching</vt:lpstr>
      <vt:lpstr>Motivating problem: Sorting</vt:lpstr>
      <vt:lpstr>Motivating problem: Independent set</vt:lpstr>
      <vt:lpstr>Motivating problem: Competitive facility location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452</cp:revision>
  <cp:lastPrinted>1999-12-17T13:56:08Z</cp:lastPrinted>
  <dcterms:created xsi:type="dcterms:W3CDTF">2010-01-20T18:12:12Z</dcterms:created>
  <dcterms:modified xsi:type="dcterms:W3CDTF">2021-08-24T16:12:33Z</dcterms:modified>
</cp:coreProperties>
</file>