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54"/>
  </p:notesMasterIdLst>
  <p:handoutMasterIdLst>
    <p:handoutMasterId r:id="rId55"/>
  </p:handoutMasterIdLst>
  <p:sldIdLst>
    <p:sldId id="447" r:id="rId2"/>
    <p:sldId id="484" r:id="rId3"/>
    <p:sldId id="402" r:id="rId4"/>
    <p:sldId id="494" r:id="rId5"/>
    <p:sldId id="426" r:id="rId6"/>
    <p:sldId id="403" r:id="rId7"/>
    <p:sldId id="470" r:id="rId8"/>
    <p:sldId id="495" r:id="rId9"/>
    <p:sldId id="474" r:id="rId10"/>
    <p:sldId id="497" r:id="rId11"/>
    <p:sldId id="487" r:id="rId12"/>
    <p:sldId id="498" r:id="rId13"/>
    <p:sldId id="499" r:id="rId14"/>
    <p:sldId id="490" r:id="rId15"/>
    <p:sldId id="488" r:id="rId16"/>
    <p:sldId id="489" r:id="rId17"/>
    <p:sldId id="500" r:id="rId18"/>
    <p:sldId id="501" r:id="rId19"/>
    <p:sldId id="492" r:id="rId20"/>
    <p:sldId id="491" r:id="rId21"/>
    <p:sldId id="493" r:id="rId22"/>
    <p:sldId id="496" r:id="rId23"/>
    <p:sldId id="471" r:id="rId24"/>
    <p:sldId id="485" r:id="rId25"/>
    <p:sldId id="463" r:id="rId26"/>
    <p:sldId id="464" r:id="rId27"/>
    <p:sldId id="263" r:id="rId28"/>
    <p:sldId id="396" r:id="rId29"/>
    <p:sldId id="397" r:id="rId30"/>
    <p:sldId id="399" r:id="rId31"/>
    <p:sldId id="400" r:id="rId32"/>
    <p:sldId id="475" r:id="rId33"/>
    <p:sldId id="482" r:id="rId34"/>
    <p:sldId id="441" r:id="rId35"/>
    <p:sldId id="435" r:id="rId36"/>
    <p:sldId id="436" r:id="rId37"/>
    <p:sldId id="437" r:id="rId38"/>
    <p:sldId id="456" r:id="rId39"/>
    <p:sldId id="457" r:id="rId40"/>
    <p:sldId id="454" r:id="rId41"/>
    <p:sldId id="455" r:id="rId42"/>
    <p:sldId id="465" r:id="rId43"/>
    <p:sldId id="466" r:id="rId44"/>
    <p:sldId id="434" r:id="rId45"/>
    <p:sldId id="467" r:id="rId46"/>
    <p:sldId id="483" r:id="rId47"/>
    <p:sldId id="476" r:id="rId48"/>
    <p:sldId id="477" r:id="rId49"/>
    <p:sldId id="478" r:id="rId50"/>
    <p:sldId id="481" r:id="rId51"/>
    <p:sldId id="479" r:id="rId52"/>
    <p:sldId id="480" r:id="rId53"/>
  </p:sldIdLst>
  <p:sldSz cx="9144000" cy="6858000" type="screen4x3"/>
  <p:notesSz cx="7315200" cy="9601200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6"/>
    <p:restoredTop sz="94670"/>
  </p:normalViewPr>
  <p:slideViewPr>
    <p:cSldViewPr>
      <p:cViewPr varScale="1">
        <p:scale>
          <a:sx n="119" d="100"/>
          <a:sy n="119" d="100"/>
        </p:scale>
        <p:origin x="200" y="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3T10:41:17.927" idx="2">
    <p:pos x="5003" y="1299"/>
    <p:text>"minimum needed" sounds less positive than I think we mean.  It's not D-level, it's competency, right?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3T10:53:49.505" idx="3">
    <p:pos x="5466" y="1604"/>
    <p:text>This seems like what we did last term, and not quite what we'll do this time.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3T10:57:42.629" idx="4">
    <p:pos x="5008" y="793"/>
    <p:text>Do we want to link to department grading policy website?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3T10:58:54.617" idx="5">
    <p:pos x="2744" y="379"/>
    <p:text>Again, some of what's here differs from what we discussed, I think!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185818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F8137-5628-489C-8F34-1267C6EC6E6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 dirty="0"/>
              <a:t>Use a funny name for the 11-cent coin.  Name it after yourself, or call it a “</a:t>
            </a:r>
            <a:r>
              <a:rPr lang="en-US" dirty="0" err="1"/>
              <a:t>Kardashian</a:t>
            </a:r>
            <a:r>
              <a:rPr lang="en-US" dirty="0"/>
              <a:t>” or</a:t>
            </a:r>
            <a:r>
              <a:rPr lang="en-US" baseline="0" dirty="0"/>
              <a:t> a </a:t>
            </a:r>
            <a:r>
              <a:rPr lang="en-US" baseline="0" dirty="0" err="1"/>
              <a:t>Floryan</a:t>
            </a:r>
            <a:r>
              <a:rPr lang="en-US" baseline="0" dirty="0"/>
              <a:t> </a:t>
            </a:r>
            <a:r>
              <a:rPr lang="en-US" dirty="0"/>
              <a:t>or something.</a:t>
            </a:r>
          </a:p>
          <a:p>
            <a:endParaRPr lang="en-US" dirty="0"/>
          </a:p>
          <a:p>
            <a:r>
              <a:rPr lang="en-US" dirty="0"/>
              <a:t>If our set of coins contains a “</a:t>
            </a:r>
            <a:r>
              <a:rPr lang="en-US" dirty="0" err="1"/>
              <a:t>Kardashian</a:t>
            </a:r>
            <a:r>
              <a:rPr lang="en-US" dirty="0"/>
              <a:t>” plus the usual, then our algorithm will return first a </a:t>
            </a:r>
            <a:r>
              <a:rPr lang="en-US" dirty="0" err="1"/>
              <a:t>Kardashian</a:t>
            </a:r>
            <a:r>
              <a:rPr lang="en-US" dirty="0"/>
              <a:t>, then four pennies.  Five coins.  The best answer is a dime and a nickel, or two coins.</a:t>
            </a:r>
          </a:p>
        </p:txBody>
      </p:sp>
    </p:spTree>
    <p:extLst>
      <p:ext uri="{BB962C8B-B14F-4D97-AF65-F5344CB8AC3E}">
        <p14:creationId xmlns:p14="http://schemas.microsoft.com/office/powerpoint/2010/main" val="111627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lib.virginia.edu/catalog/u675777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Course Mechanics</a:t>
            </a:r>
          </a:p>
          <a:p>
            <a:pPr>
              <a:lnSpc>
                <a:spcPct val="90000"/>
              </a:lnSpc>
            </a:pPr>
            <a:r>
              <a:rPr lang="en-US" dirty="0"/>
              <a:t>Course content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Topics from earlier classes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Course learning objectives</a:t>
            </a:r>
          </a:p>
          <a:p>
            <a:pPr>
              <a:lnSpc>
                <a:spcPct val="90000"/>
              </a:lnSpc>
            </a:pPr>
            <a:r>
              <a:rPr lang="en-US" dirty="0"/>
              <a:t>What’s the course all about? A quick tour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Most modules are 2 lectures worth of content, some are 3 or 4 lectures.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2-4 lectures worth of content</a:t>
            </a:r>
          </a:p>
          <a:p>
            <a:pPr lvl="1"/>
            <a:r>
              <a:rPr lang="en-US" i="1" dirty="0"/>
              <a:t>1 </a:t>
            </a:r>
            <a:r>
              <a:rPr lang="en-US" dirty="0"/>
              <a:t>homework assignment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0781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Short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endParaRPr lang="en-US" dirty="0"/>
          </a:p>
          <a:p>
            <a:r>
              <a:rPr lang="en-US" dirty="0"/>
              <a:t>There are five different dates to take quizzes (in lecture)</a:t>
            </a:r>
          </a:p>
          <a:p>
            <a:pPr lvl="1"/>
            <a:r>
              <a:rPr lang="en-US" sz="2000" dirty="0"/>
              <a:t>Tue, Sep. 21		Mod 1-3 (first attempts)</a:t>
            </a:r>
          </a:p>
          <a:p>
            <a:pPr lvl="1"/>
            <a:r>
              <a:rPr lang="en-US" sz="2000" dirty="0"/>
              <a:t>Thu, Oct. 7		Mod 1-3 (second attempt), 4-5 (first attempt)</a:t>
            </a:r>
          </a:p>
          <a:p>
            <a:pPr lvl="1"/>
            <a:r>
              <a:rPr lang="en-US" sz="2000" dirty="0"/>
              <a:t>Tue, Nov. 16		Mod 4-5 (second attempt), 6-8 (first attempt)</a:t>
            </a:r>
          </a:p>
          <a:p>
            <a:pPr lvl="1"/>
            <a:r>
              <a:rPr lang="en-US" sz="2000" dirty="0"/>
              <a:t>Thu, Dec. 2		Mod 6-8 (second attempt), 9-10 (first attempt)</a:t>
            </a:r>
          </a:p>
          <a:p>
            <a:pPr lvl="1"/>
            <a:r>
              <a:rPr lang="en-US" sz="2000" dirty="0"/>
              <a:t>Final Exam		Mod 1-10 (final attempts)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possible grade outcomes </a:t>
            </a:r>
            <a:r>
              <a:rPr lang="en-US" b="1" i="1" u="sng" dirty="0"/>
              <a:t>for each module</a:t>
            </a:r>
            <a:r>
              <a:rPr lang="en-US" dirty="0"/>
              <a:t>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Knowledge not shown</a:t>
            </a:r>
          </a:p>
          <a:p>
            <a:pPr lvl="1"/>
            <a:r>
              <a:rPr lang="en-US" b="1" i="1" u="sng" dirty="0"/>
              <a:t>Pass</a:t>
            </a:r>
            <a:r>
              <a:rPr lang="en-US" dirty="0"/>
              <a:t>: You know the minimum needed to pass this module</a:t>
            </a:r>
          </a:p>
          <a:p>
            <a:pPr lvl="1"/>
            <a:r>
              <a:rPr lang="en-US" b="1" i="1" u="sng" dirty="0"/>
              <a:t>High-Pass</a:t>
            </a:r>
            <a:r>
              <a:rPr lang="en-US" dirty="0"/>
              <a:t>: You did VERY well on this topic.</a:t>
            </a:r>
          </a:p>
          <a:p>
            <a:endParaRPr lang="en-US" dirty="0"/>
          </a:p>
          <a:p>
            <a:r>
              <a:rPr lang="en-US" dirty="0"/>
              <a:t>You always receive the highest grade over all attempts</a:t>
            </a:r>
          </a:p>
          <a:p>
            <a:r>
              <a:rPr lang="en-US" dirty="0"/>
              <a:t>Your quiz grade for a module can never decrease</a:t>
            </a:r>
          </a:p>
          <a:p>
            <a:r>
              <a:rPr lang="en-US" dirty="0"/>
              <a:t>You can take module quizzes multiple times</a:t>
            </a:r>
          </a:p>
          <a:p>
            <a:r>
              <a:rPr lang="en-US" dirty="0"/>
              <a:t>You never need to retake a quiz once you get a high-pass</a:t>
            </a:r>
          </a:p>
          <a:p>
            <a:pPr lvl="1"/>
            <a:r>
              <a:rPr lang="en-US" dirty="0"/>
              <a:t>Though you may decide that “pass” is good enough for you and choose not to retake a particular quiz</a:t>
            </a:r>
          </a:p>
        </p:txBody>
      </p:sp>
    </p:spTree>
    <p:extLst>
      <p:ext uri="{BB962C8B-B14F-4D97-AF65-F5344CB8AC3E}">
        <p14:creationId xmlns:p14="http://schemas.microsoft.com/office/powerpoint/2010/main" val="331134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 (quick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Quiz Day 1: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takes quizzes 1-3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receives a high-pass, pass, and incomplete (fail) on them respectively. **Note that the score is PER MODULE</a:t>
            </a:r>
          </a:p>
          <a:p>
            <a:pPr lvl="1"/>
            <a:endParaRPr lang="en-US" dirty="0"/>
          </a:p>
          <a:p>
            <a:r>
              <a:rPr lang="en-US" dirty="0"/>
              <a:t>Quiz Day 2: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DOES NOT need to retake module 1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MIGHT choose to retry module 2 (get pass to high pass)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will attempt modules 4-5 for the first time</a:t>
            </a:r>
          </a:p>
          <a:p>
            <a:pPr lvl="1"/>
            <a:endParaRPr lang="en-US" dirty="0"/>
          </a:p>
          <a:p>
            <a:r>
              <a:rPr lang="en-US" dirty="0"/>
              <a:t>In general: always attempt quizzes you haven’t passed </a:t>
            </a:r>
            <a:r>
              <a:rPr lang="en-US" b="1" i="1" u="sng" dirty="0"/>
              <a:t>FIRST</a:t>
            </a:r>
            <a:r>
              <a:rPr lang="en-US" dirty="0"/>
              <a:t>, then try to retake old quizzes you’ve passed to get high-pass second.</a:t>
            </a:r>
          </a:p>
        </p:txBody>
      </p:sp>
    </p:spTree>
    <p:extLst>
      <p:ext uri="{BB962C8B-B14F-4D97-AF65-F5344CB8AC3E}">
        <p14:creationId xmlns:p14="http://schemas.microsoft.com/office/powerpoint/2010/main" val="272434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Provide you with </a:t>
            </a:r>
            <a:r>
              <a:rPr lang="en-US" b="1" i="1" u="sng" dirty="0"/>
              <a:t>one more attempt at every quiz</a:t>
            </a:r>
          </a:p>
          <a:p>
            <a:pPr lvl="1" algn="l"/>
            <a:r>
              <a:rPr lang="en-US" dirty="0"/>
              <a:t>You will </a:t>
            </a:r>
            <a:r>
              <a:rPr lang="en-US" b="1" i="1" u="sng" dirty="0"/>
              <a:t>ONLY attempt quizzes </a:t>
            </a:r>
            <a:r>
              <a:rPr lang="en-US" dirty="0"/>
              <a:t>for which you </a:t>
            </a:r>
            <a:r>
              <a:rPr lang="en-US" b="1" i="1" u="sng" dirty="0"/>
              <a:t>haven’t passed </a:t>
            </a:r>
            <a:r>
              <a:rPr lang="en-US" dirty="0"/>
              <a:t>or wish to increase your grade further (to high-pass)</a:t>
            </a:r>
          </a:p>
          <a:p>
            <a:pPr lvl="1" algn="l"/>
            <a:r>
              <a:rPr lang="en-US" dirty="0"/>
              <a:t>This means if you’ve already passed every quiz, you do not need to take the final exam.</a:t>
            </a:r>
          </a:p>
          <a:p>
            <a:pPr lvl="2" algn="l"/>
            <a:r>
              <a:rPr lang="en-US" dirty="0"/>
              <a:t>Likewise, some of you will come in to take 1 or 2 quizzes only, and that is fine.</a:t>
            </a:r>
          </a:p>
          <a:p>
            <a:pPr lvl="1" algn="l"/>
            <a:r>
              <a:rPr lang="en-US" dirty="0"/>
              <a:t>We </a:t>
            </a:r>
            <a:r>
              <a:rPr lang="en-US" b="1" i="1" u="sng" dirty="0"/>
              <a:t>DO NOT RECOMMEND </a:t>
            </a:r>
            <a:r>
              <a:rPr lang="en-US" dirty="0"/>
              <a:t>attempting all 10 quizzes once during the final.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9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Each of the 10 modules has one homework associated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be written in Java, C++, or Python (your choice)</a:t>
            </a:r>
          </a:p>
          <a:p>
            <a:pPr lvl="1"/>
            <a:r>
              <a:rPr lang="en-US" dirty="0"/>
              <a:t>Homework will specify the problem, input, and output specs. That is it. Sometimes a target runtime will be given</a:t>
            </a:r>
          </a:p>
          <a:p>
            <a:pPr lvl="1"/>
            <a:r>
              <a:rPr lang="en-US" dirty="0"/>
              <a:t>Must also submit a written summary of your approach, and description of runtime complexity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Sometimes proofs of correctness, etc.</a:t>
            </a:r>
          </a:p>
          <a:p>
            <a:pPr lvl="1"/>
            <a:r>
              <a:rPr lang="en-US" dirty="0"/>
              <a:t>Written in Latex (tutorial on course webpage)</a:t>
            </a:r>
          </a:p>
        </p:txBody>
      </p:sp>
    </p:spTree>
    <p:extLst>
      <p:ext uri="{BB962C8B-B14F-4D97-AF65-F5344CB8AC3E}">
        <p14:creationId xmlns:p14="http://schemas.microsoft.com/office/powerpoint/2010/main" val="269610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r>
              <a:rPr lang="en-US" dirty="0"/>
              <a:t> are pass / fail and meant to be fairly low-stress (compared to other classes):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The student has not submitted evidence that they have engaged with the material and with the assignment.</a:t>
            </a:r>
          </a:p>
          <a:p>
            <a:pPr lvl="1"/>
            <a:r>
              <a:rPr lang="en-US" b="1" i="1" u="sng" dirty="0"/>
              <a:t>Pass</a:t>
            </a:r>
            <a:r>
              <a:rPr lang="en-US" dirty="0"/>
              <a:t>: The student has shown evidence that they have attempted the ENTIRE assignment and made a serious, thoughtful attempt at it.</a:t>
            </a:r>
          </a:p>
          <a:p>
            <a:pPr lvl="1"/>
            <a:endParaRPr lang="en-US" dirty="0"/>
          </a:p>
          <a:p>
            <a:r>
              <a:rPr lang="en-US" dirty="0"/>
              <a:t>You may submit homework assignments </a:t>
            </a:r>
            <a:r>
              <a:rPr lang="en-US" b="1" i="1" u="sng" dirty="0"/>
              <a:t>as many times as you’d like</a:t>
            </a:r>
            <a:r>
              <a:rPr lang="en-US" dirty="0"/>
              <a:t> until you pass.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7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u="sng" dirty="0"/>
              <a:t>Pass</a:t>
            </a:r>
            <a:r>
              <a:rPr lang="en-US" dirty="0"/>
              <a:t> does NOT mean that your homework is perfect. Simply means you clearly have put in the effort we expect.</a:t>
            </a:r>
          </a:p>
          <a:p>
            <a:endParaRPr lang="en-US" dirty="0"/>
          </a:p>
          <a:p>
            <a:r>
              <a:rPr lang="en-US" dirty="0"/>
              <a:t>On a programming HW, a pass might mean:</a:t>
            </a:r>
          </a:p>
          <a:p>
            <a:pPr lvl="1"/>
            <a:r>
              <a:rPr lang="en-US" dirty="0"/>
              <a:t>You are passing simple and moderate test cases but your code is still a little too slow. You “pass” the assignment, but are encouraged to continue investigating how you can more cleanly solve the problem.</a:t>
            </a:r>
          </a:p>
          <a:p>
            <a:r>
              <a:rPr lang="en-US" dirty="0"/>
              <a:t>On a written homework:</a:t>
            </a:r>
          </a:p>
          <a:p>
            <a:pPr lvl="1"/>
            <a:r>
              <a:rPr lang="en-US" dirty="0"/>
              <a:t>You have made a serious, well-written attempt at every problem even if the solutions have some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6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 Philosophy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Wait, so homework is all effort-based?</a:t>
            </a:r>
          </a:p>
          <a:p>
            <a:r>
              <a:rPr lang="en-US" dirty="0"/>
              <a:t>Well…not quite. The purpose of the homework is: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algorithms problems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tinker and experiment </a:t>
            </a:r>
            <a:r>
              <a:rPr lang="en-US" dirty="0"/>
              <a:t>with your code (e.g., what happens if I slightly change the base case on this algorithm)</a:t>
            </a:r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pPr lvl="1"/>
            <a:r>
              <a:rPr lang="en-US" dirty="0"/>
              <a:t>To show us that you </a:t>
            </a:r>
            <a:r>
              <a:rPr lang="en-US" b="1" i="1" u="sng" dirty="0"/>
              <a:t>engaged with the homework </a:t>
            </a:r>
            <a:r>
              <a:rPr lang="en-US" dirty="0"/>
              <a:t>by showing that work is “mostly” there, a heuristic being that the assignment would be “passing” in a traditional course (~65% or so)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8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 and Homework Deadlines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534400" cy="4937760"/>
          </a:xfrm>
        </p:spPr>
        <p:txBody>
          <a:bodyPr>
            <a:normAutofit/>
          </a:bodyPr>
          <a:lstStyle/>
          <a:p>
            <a:r>
              <a:rPr lang="en-US" sz="2800" dirty="0"/>
              <a:t>Quiz Deadlines:</a:t>
            </a:r>
          </a:p>
          <a:p>
            <a:pPr lvl="1"/>
            <a:r>
              <a:rPr lang="en-US" sz="2100" dirty="0"/>
              <a:t>Are in-person during the set lecture dates (see previous slides)</a:t>
            </a:r>
          </a:p>
          <a:p>
            <a:pPr lvl="1"/>
            <a:r>
              <a:rPr lang="en-US" sz="2100" dirty="0"/>
              <a:t>No makeups provided unless you have extreme extenuating circumstances (e.g., Covid-19 Quarantine, etc.)</a:t>
            </a:r>
          </a:p>
          <a:p>
            <a:pPr lvl="2"/>
            <a:r>
              <a:rPr lang="en-US" sz="1800" dirty="0"/>
              <a:t>Remember: you get 3 attempts at Quizzes 1-8 and 2 attempts for Quizzes 9-10</a:t>
            </a:r>
          </a:p>
          <a:p>
            <a:pPr lvl="1"/>
            <a:endParaRPr lang="en-US" sz="2100" dirty="0"/>
          </a:p>
          <a:p>
            <a:r>
              <a:rPr lang="en-US" sz="2400" dirty="0"/>
              <a:t>Homework Deadlines:</a:t>
            </a:r>
          </a:p>
          <a:p>
            <a:pPr lvl="1"/>
            <a:r>
              <a:rPr lang="en-US" sz="2100" dirty="0"/>
              <a:t>Each homework will have a recommended deadline (about 1 per week)</a:t>
            </a:r>
          </a:p>
          <a:p>
            <a:pPr lvl="2"/>
            <a:r>
              <a:rPr lang="en-US" sz="1800" dirty="0"/>
              <a:t>If you want to succeed, you need to try to hit these recommended deadlines</a:t>
            </a:r>
          </a:p>
          <a:p>
            <a:pPr lvl="1"/>
            <a:r>
              <a:rPr lang="en-US" sz="2100" dirty="0"/>
              <a:t>Deadlines are all soft deadlines (i.e., everyone gets an automatic extension until the end of the semester.</a:t>
            </a:r>
          </a:p>
          <a:p>
            <a:pPr lvl="1"/>
            <a:r>
              <a:rPr lang="en-US" sz="2100" dirty="0"/>
              <a:t>All homework is due on the last day of class (Tue. Dec. 7)</a:t>
            </a:r>
          </a:p>
        </p:txBody>
      </p:sp>
    </p:spTree>
    <p:extLst>
      <p:ext uri="{BB962C8B-B14F-4D97-AF65-F5344CB8AC3E}">
        <p14:creationId xmlns:p14="http://schemas.microsoft.com/office/powerpoint/2010/main" val="123305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Let’s look at how grades work on course website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Your goal is to </a:t>
            </a:r>
            <a:r>
              <a:rPr lang="en-US" b="1" i="1" u="sng" dirty="0">
                <a:sym typeface="Wingdings" pitchFamily="2" charset="2"/>
              </a:rPr>
              <a:t>pass modules</a:t>
            </a:r>
          </a:p>
          <a:p>
            <a:r>
              <a:rPr lang="en-US" dirty="0"/>
              <a:t>You </a:t>
            </a:r>
            <a:r>
              <a:rPr lang="en-US" b="1" i="1" u="sng" dirty="0"/>
              <a:t>pass a module </a:t>
            </a:r>
            <a:r>
              <a:rPr lang="en-US" dirty="0"/>
              <a:t>by:</a:t>
            </a:r>
          </a:p>
          <a:p>
            <a:pPr lvl="1"/>
            <a:r>
              <a:rPr lang="en-US" dirty="0"/>
              <a:t>Passing the homework for that module AND</a:t>
            </a:r>
          </a:p>
          <a:p>
            <a:pPr lvl="1"/>
            <a:r>
              <a:rPr lang="en-US" dirty="0"/>
              <a:t>Passing the quiz (you DO NOT need a high-pass)</a:t>
            </a:r>
          </a:p>
          <a:p>
            <a:pPr lvl="1"/>
            <a:endParaRPr lang="en-US" dirty="0"/>
          </a:p>
          <a:p>
            <a:r>
              <a:rPr lang="en-US" dirty="0"/>
              <a:t>Your final letter grade is determined by how many modules you pass</a:t>
            </a:r>
          </a:p>
          <a:p>
            <a:pPr lvl="1"/>
            <a:r>
              <a:rPr lang="en-US" dirty="0"/>
              <a:t>High-passing the quiz in a module can raise your grade a bit more.</a:t>
            </a:r>
          </a:p>
        </p:txBody>
      </p:sp>
    </p:spTree>
    <p:extLst>
      <p:ext uri="{BB962C8B-B14F-4D97-AF65-F5344CB8AC3E}">
        <p14:creationId xmlns:p14="http://schemas.microsoft.com/office/powerpoint/2010/main" val="4277655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1D28-983F-964A-89CC-AC9573CD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 Philosophy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C00481-393E-2147-853E-98B0BCF8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AB323-BB33-934A-B444-E5392B7C96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grades </a:t>
            </a:r>
            <a:r>
              <a:rPr lang="en-US" b="1" i="1" u="sng" dirty="0"/>
              <a:t>F-B</a:t>
            </a:r>
            <a:r>
              <a:rPr lang="en-US" dirty="0"/>
              <a:t>, passing new modules is more important than high-passing old ones</a:t>
            </a:r>
          </a:p>
          <a:p>
            <a:pPr lvl="1"/>
            <a:r>
              <a:rPr lang="en-US" dirty="0"/>
              <a:t>We care about breadth over depth until you reach 9 modules passed to earn a B</a:t>
            </a:r>
          </a:p>
          <a:p>
            <a:r>
              <a:rPr lang="en-US" dirty="0"/>
              <a:t>High-pass can be used to </a:t>
            </a:r>
            <a:r>
              <a:rPr lang="en-US" b="1" i="1" u="sng" dirty="0"/>
              <a:t>raise your grade slightly </a:t>
            </a:r>
            <a:r>
              <a:rPr lang="en-US" dirty="0"/>
              <a:t>at each grade level.</a:t>
            </a:r>
          </a:p>
          <a:p>
            <a:r>
              <a:rPr lang="en-US" dirty="0"/>
              <a:t>After B obtained, high-passes are needed to earn, B+, A-, etc.</a:t>
            </a:r>
          </a:p>
          <a:p>
            <a:r>
              <a:rPr lang="en-US" dirty="0"/>
              <a:t>We are treating the course as having 9 modules (for B) instead of 10, effectively allowing you to “skip one module”</a:t>
            </a:r>
          </a:p>
        </p:txBody>
      </p:sp>
    </p:spTree>
    <p:extLst>
      <p:ext uri="{BB962C8B-B14F-4D97-AF65-F5344CB8AC3E}">
        <p14:creationId xmlns:p14="http://schemas.microsoft.com/office/powerpoint/2010/main" val="50215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14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FAQ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No, unless the point of that assignment is to write sorting methods, you can use libraries for this.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</p:spTree>
    <p:extLst>
      <p:ext uri="{BB962C8B-B14F-4D97-AF65-F5344CB8AC3E}">
        <p14:creationId xmlns:p14="http://schemas.microsoft.com/office/powerpoint/2010/main" val="1749701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</a:t>
            </a:r>
            <a:r>
              <a:rPr lang="en-US" dirty="0" err="1"/>
              <a:t>homeworks</a:t>
            </a:r>
            <a:r>
              <a:rPr lang="en-US" dirty="0"/>
              <a:t>, you may work together in groups of 3 or less to discuss the algorithmic aspects ONLY</a:t>
            </a:r>
          </a:p>
          <a:p>
            <a:pPr lvl="1"/>
            <a:r>
              <a:rPr lang="en-US" dirty="0"/>
              <a:t>State who you worked with (in code comments)</a:t>
            </a:r>
          </a:p>
          <a:p>
            <a:pPr lvl="1"/>
            <a:r>
              <a:rPr lang="en-US" dirty="0"/>
              <a:t>No looking at another person’s code, or ANY code online!!</a:t>
            </a:r>
          </a:p>
          <a:p>
            <a:r>
              <a:rPr lang="en-US" dirty="0"/>
              <a:t>For the written homeworks, you may work together in groups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assignment!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562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Collaboration allowed and encouraged!</a:t>
            </a:r>
          </a:p>
          <a:p>
            <a:pPr lvl="1"/>
            <a:r>
              <a:rPr lang="en-US" dirty="0"/>
              <a:t>But only within your groups of up to 3 per assignment (you + 2 more)</a:t>
            </a:r>
          </a:p>
          <a:p>
            <a:r>
              <a:rPr lang="en-US" dirty="0"/>
              <a:t>Write-ups/code written independently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written solutions /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documents (ex: Overleaf)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debugging of code</a:t>
            </a:r>
          </a:p>
          <a:p>
            <a:r>
              <a:rPr lang="en-US" dirty="0">
                <a:solidFill>
                  <a:srgbClr val="FF0000"/>
                </a:solidFill>
              </a:rPr>
              <a:t>DO NOT seek published solutions online</a:t>
            </a:r>
          </a:p>
          <a:p>
            <a:r>
              <a:rPr lang="en-US" dirty="0"/>
              <a:t>Be able to explain any solution you submit!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will find those who don’t do the right thing.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3EB379-62DF-4491-BBCC-5137CD8F09E6}"/>
              </a:ext>
            </a:extLst>
          </p:cNvPr>
          <p:cNvGrpSpPr/>
          <p:nvPr/>
        </p:nvGrpSpPr>
        <p:grpSpPr>
          <a:xfrm>
            <a:off x="6409068" y="3429000"/>
            <a:ext cx="1980277" cy="1771651"/>
            <a:chOff x="8326527" y="4343400"/>
            <a:chExt cx="2640369" cy="23622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AD62C0-7E32-4E41-A439-437A42EB0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26527" y="4676829"/>
              <a:ext cx="2640369" cy="14776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&quot;No&quot; Symbol 7">
              <a:extLst>
                <a:ext uri="{FF2B5EF4-FFF2-40B4-BE49-F238E27FC236}">
                  <a16:creationId xmlns:a16="http://schemas.microsoft.com/office/drawing/2014/main" id="{481BA617-ADD4-42D8-BBE9-2F922C116728}"/>
                </a:ext>
              </a:extLst>
            </p:cNvPr>
            <p:cNvSpPr/>
            <p:nvPr/>
          </p:nvSpPr>
          <p:spPr>
            <a:xfrm>
              <a:off x="8501503" y="4343400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577348-F108-4966-A808-BC996EA6F42F}"/>
              </a:ext>
            </a:extLst>
          </p:cNvPr>
          <p:cNvGrpSpPr/>
          <p:nvPr/>
        </p:nvGrpSpPr>
        <p:grpSpPr>
          <a:xfrm>
            <a:off x="6467774" y="1279065"/>
            <a:ext cx="1914137" cy="1771651"/>
            <a:chOff x="8425303" y="1501219"/>
            <a:chExt cx="2552183" cy="2362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871F85-F248-4C9C-8D10-D4F815BEC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5303" y="1599509"/>
              <a:ext cx="2552183" cy="19790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&quot;No&quot; Symbol 4">
              <a:extLst>
                <a:ext uri="{FF2B5EF4-FFF2-40B4-BE49-F238E27FC236}">
                  <a16:creationId xmlns:a16="http://schemas.microsoft.com/office/drawing/2014/main" id="{192C3FA9-D1AB-4F22-9C79-26087AAA8849}"/>
                </a:ext>
              </a:extLst>
            </p:cNvPr>
            <p:cNvSpPr/>
            <p:nvPr/>
          </p:nvSpPr>
          <p:spPr>
            <a:xfrm>
              <a:off x="8501503" y="1501219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42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Definition of an algorithm</a:t>
            </a:r>
          </a:p>
          <a:p>
            <a:r>
              <a:rPr lang="en-US" dirty="0"/>
              <a:t>Definition of algorithm “complexity”</a:t>
            </a:r>
          </a:p>
          <a:p>
            <a:r>
              <a:rPr lang="en-US" dirty="0"/>
              <a:t>Measuring worst-case complexity</a:t>
            </a:r>
          </a:p>
          <a:p>
            <a:r>
              <a:rPr lang="en-US" dirty="0"/>
              <a:t>Cost as a function of input size</a:t>
            </a:r>
          </a:p>
          <a:p>
            <a:r>
              <a:rPr lang="en-US" dirty="0"/>
              <a:t>Asymptotic rate of growth: Big-Oh, Big-Theta</a:t>
            </a:r>
          </a:p>
          <a:p>
            <a:r>
              <a:rPr lang="en-US" dirty="0"/>
              <a:t>Relative ordering of rates of growth</a:t>
            </a:r>
          </a:p>
          <a:p>
            <a:r>
              <a:rPr lang="en-US" dirty="0"/>
              <a:t>Analyzing an algorithm's cost:</a:t>
            </a:r>
          </a:p>
          <a:p>
            <a:pPr lvl="1"/>
            <a:r>
              <a:rPr lang="en-US" dirty="0"/>
              <a:t>sequences, loops, if/else, functions, recursion</a:t>
            </a:r>
          </a:p>
          <a:p>
            <a:r>
              <a:rPr lang="en-US" dirty="0"/>
              <a:t>Focus on counting one particular statement or operation; don’t count all statements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Problems and their solutions:</a:t>
            </a:r>
          </a:p>
          <a:p>
            <a:pPr lvl="1"/>
            <a:r>
              <a:rPr lang="en-US" dirty="0"/>
              <a:t>Linear data structures vs. tree data structures</a:t>
            </a:r>
          </a:p>
          <a:p>
            <a:pPr lvl="1"/>
            <a:r>
              <a:rPr lang="en-US" dirty="0"/>
              <a:t>Searching: linear/sequential search, binary search (?), hashing</a:t>
            </a:r>
          </a:p>
          <a:p>
            <a:pPr lvl="1"/>
            <a:r>
              <a:rPr lang="en-US" dirty="0"/>
              <a:t>Sorting:  quicksort, </a:t>
            </a:r>
            <a:r>
              <a:rPr lang="en-US" dirty="0" err="1"/>
              <a:t>mergesort</a:t>
            </a:r>
            <a:r>
              <a:rPr lang="en-US" dirty="0"/>
              <a:t> in CS2110 (?)</a:t>
            </a:r>
          </a:p>
          <a:p>
            <a:pPr lvl="1"/>
            <a:r>
              <a:rPr lang="en-US" dirty="0"/>
              <a:t>Priority Queue ADT and Heap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CS2150 (with C- or better)</a:t>
            </a:r>
          </a:p>
          <a:p>
            <a:pPr lvl="1"/>
            <a:r>
              <a:rPr lang="en-US" dirty="0"/>
              <a:t>Math topics: proof by induction, proof by contradiction, exponents, logarithms, limits, simple differentiations (covered in APMA 1090 or MATH 1210 or MATH 1310)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TBD: Will likely have one graduate student</a:t>
            </a:r>
          </a:p>
          <a:p>
            <a:pPr lvl="1"/>
            <a:r>
              <a:rPr lang="en-US" dirty="0"/>
              <a:t>Undergraduates (~20)</a:t>
            </a:r>
          </a:p>
          <a:p>
            <a:pPr lvl="2"/>
            <a:r>
              <a:rPr lang="en-US" dirty="0"/>
              <a:t>We should have enough undergraduate support!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TBA</a:t>
            </a:r>
          </a:p>
          <a:p>
            <a:pPr lvl="1"/>
            <a:r>
              <a:rPr lang="en-US" dirty="0"/>
              <a:t>Also, we’ll use Piazza for questions</a:t>
            </a:r>
          </a:p>
          <a:p>
            <a:pPr lvl="2"/>
            <a:r>
              <a:rPr lang="en-US" dirty="0"/>
              <a:t>Post all questions about HW, topics, </a:t>
            </a:r>
            <a:r>
              <a:rPr lang="en-US" dirty="0" err="1"/>
              <a:t>etc</a:t>
            </a:r>
            <a:r>
              <a:rPr lang="en-US" dirty="0"/>
              <a:t> to Piazza NOT email to instructors!</a:t>
            </a:r>
          </a:p>
          <a:p>
            <a:pPr lvl="2"/>
            <a:r>
              <a:rPr lang="en-US" dirty="0"/>
              <a:t>Piazza preferred to Discord for most questions on HW, course policies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you know already from all your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Examples of Algorithm design methods:</a:t>
            </a:r>
          </a:p>
          <a:p>
            <a:pPr lvl="1"/>
            <a:r>
              <a:rPr lang="en-US" dirty="0"/>
              <a:t>Divide and Conquer (quicksort, </a:t>
            </a:r>
            <a:r>
              <a:rPr lang="en-US" dirty="0" err="1"/>
              <a:t>mergesort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Greedy (though you didn’t call it this)</a:t>
            </a:r>
          </a:p>
          <a:p>
            <a:pPr lvl="1"/>
            <a:r>
              <a:rPr lang="en-US" dirty="0"/>
              <a:t>Dynamic programming (</a:t>
            </a:r>
            <a:r>
              <a:rPr lang="en-US" dirty="0" err="1"/>
              <a:t>fibonacci</a:t>
            </a:r>
            <a:r>
              <a:rPr lang="en-US" dirty="0"/>
              <a:t> numbers, Floyd-</a:t>
            </a:r>
            <a:r>
              <a:rPr lang="en-US" dirty="0" err="1"/>
              <a:t>Warshall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NP-complete (traveling salesperson. Have you seen this?)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you know already from Discrete Math and Theory of Computation…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CS2102:</a:t>
            </a:r>
          </a:p>
          <a:p>
            <a:pPr lvl="1"/>
            <a:r>
              <a:rPr lang="en-US" dirty="0"/>
              <a:t>Proofs: induction, contradiction</a:t>
            </a:r>
          </a:p>
          <a:p>
            <a:pPr lvl="2"/>
            <a:r>
              <a:rPr lang="en-US" dirty="0"/>
              <a:t>If you are uncomfortable with these two, review them NOW!</a:t>
            </a:r>
          </a:p>
          <a:p>
            <a:pPr lvl="1"/>
            <a:r>
              <a:rPr lang="en-US" dirty="0"/>
              <a:t>Counting, probability, </a:t>
            </a:r>
            <a:r>
              <a:rPr lang="en-US" dirty="0" err="1"/>
              <a:t>combinatorics</a:t>
            </a:r>
            <a:r>
              <a:rPr lang="en-US" dirty="0"/>
              <a:t>, permutations</a:t>
            </a:r>
          </a:p>
          <a:p>
            <a:endParaRPr lang="en-US" dirty="0"/>
          </a:p>
          <a:p>
            <a:r>
              <a:rPr lang="en-US" dirty="0"/>
              <a:t>From some earlier math class:</a:t>
            </a:r>
          </a:p>
          <a:p>
            <a:pPr lvl="1"/>
            <a:r>
              <a:rPr lang="en-US" dirty="0"/>
              <a:t>Exponents, logarithms, limits, differentiation on polynomials and other simple functions</a:t>
            </a:r>
          </a:p>
          <a:p>
            <a:endParaRPr lang="en-US" dirty="0"/>
          </a:p>
          <a:p>
            <a:r>
              <a:rPr lang="en-US" dirty="0"/>
              <a:t>From CS3102 (if you have taken it)</a:t>
            </a:r>
          </a:p>
          <a:p>
            <a:pPr lvl="1"/>
            <a:r>
              <a:rPr lang="en-US" dirty="0"/>
              <a:t>Maturity in mathematics and computing theory</a:t>
            </a:r>
          </a:p>
          <a:p>
            <a:pPr lvl="1"/>
            <a:r>
              <a:rPr lang="en-US" dirty="0"/>
              <a:t>Ability to do proofs</a:t>
            </a:r>
          </a:p>
          <a:p>
            <a:pPr lvl="1"/>
            <a:r>
              <a:rPr lang="en-US" dirty="0"/>
              <a:t>Abstract models of computation, such as Turing machines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  Concerns?  Wrath to vent?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algorithm: making change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OK… But What’s It Really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Let’s illustrate some ideas you’ll see throughout the course</a:t>
            </a:r>
          </a:p>
          <a:p>
            <a:pPr lvl="1"/>
            <a:r>
              <a:rPr lang="en-US"/>
              <a:t>Using one example</a:t>
            </a:r>
          </a:p>
          <a:p>
            <a:r>
              <a:rPr lang="en-US"/>
              <a:t>Concepts:</a:t>
            </a:r>
          </a:p>
          <a:p>
            <a:pPr lvl="1"/>
            <a:r>
              <a:rPr lang="en-US"/>
              <a:t>Describing an algorithm</a:t>
            </a:r>
          </a:p>
          <a:p>
            <a:pPr lvl="1"/>
            <a:r>
              <a:rPr lang="en-US"/>
              <a:t>Measuring algorithm efficiency</a:t>
            </a:r>
          </a:p>
          <a:p>
            <a:pPr lvl="1"/>
            <a:r>
              <a:rPr lang="en-US"/>
              <a:t>Families or types of problems</a:t>
            </a:r>
          </a:p>
          <a:p>
            <a:pPr lvl="1"/>
            <a:r>
              <a:rPr lang="en-US"/>
              <a:t>Algorithm design strategies</a:t>
            </a:r>
          </a:p>
          <a:p>
            <a:pPr lvl="2"/>
            <a:r>
              <a:rPr lang="en-US"/>
              <a:t>Alternative strategies</a:t>
            </a:r>
          </a:p>
          <a:p>
            <a:pPr lvl="1"/>
            <a:r>
              <a:rPr lang="en-US"/>
              <a:t>Lower bounds and optimal algorithms</a:t>
            </a:r>
          </a:p>
          <a:p>
            <a:pPr lvl="1"/>
            <a:r>
              <a:rPr lang="en-US"/>
              <a:t>Problems that seem very hard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problem: </a:t>
            </a:r>
          </a:p>
          <a:p>
            <a:pPr lvl="1"/>
            <a:r>
              <a:rPr lang="en-US"/>
              <a:t>Give back the right amount of change, and…</a:t>
            </a:r>
          </a:p>
          <a:p>
            <a:pPr lvl="1"/>
            <a:r>
              <a:rPr lang="en-US"/>
              <a:t>Return the fewest number of coins!</a:t>
            </a:r>
          </a:p>
          <a:p>
            <a:r>
              <a:rPr lang="en-US"/>
              <a:t>Inputs: the dollar-amount to return</a:t>
            </a:r>
          </a:p>
          <a:p>
            <a:pPr lvl="1"/>
            <a:r>
              <a:rPr lang="en-US"/>
              <a:t>Also, the set of possible coins. (Do we have half-dollars?  That affects the answer we give.)</a:t>
            </a:r>
          </a:p>
          <a:p>
            <a:r>
              <a:rPr lang="en-US"/>
              <a:t>Output: a set of coins</a:t>
            </a:r>
          </a:p>
          <a:p>
            <a:endParaRPr lang="en-US"/>
          </a:p>
          <a:p>
            <a:r>
              <a:rPr lang="en-US"/>
              <a:t>Note this problem statement is simply a transformation</a:t>
            </a:r>
          </a:p>
          <a:p>
            <a:pPr lvl="1"/>
            <a:r>
              <a:rPr lang="en-US"/>
              <a:t>Given input, generate output with certain properties</a:t>
            </a:r>
          </a:p>
          <a:p>
            <a:pPr lvl="1"/>
            <a:r>
              <a:rPr lang="en-US"/>
              <a:t>No statement about how to do it.</a:t>
            </a:r>
          </a:p>
          <a:p>
            <a:r>
              <a:rPr lang="en-US"/>
              <a:t>Can you describe the algorithm you use?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of our course communication will happen on Discord.</a:t>
            </a:r>
          </a:p>
          <a:p>
            <a:pPr lvl="1"/>
            <a:r>
              <a:rPr lang="en-US" dirty="0"/>
              <a:t>Class announcements</a:t>
            </a:r>
          </a:p>
          <a:p>
            <a:pPr lvl="1"/>
            <a:r>
              <a:rPr lang="en-US" dirty="0"/>
              <a:t>Office Hours</a:t>
            </a:r>
          </a:p>
          <a:p>
            <a:pPr lvl="1"/>
            <a:r>
              <a:rPr lang="en-US" dirty="0"/>
              <a:t>General Q&amp;A with TAs, etc. (We will use Piazza too)</a:t>
            </a:r>
          </a:p>
          <a:p>
            <a:pPr lvl="2"/>
            <a:r>
              <a:rPr lang="en-US" dirty="0"/>
              <a:t>Piazza: If you want instructors (and TAs) to see it</a:t>
            </a:r>
          </a:p>
          <a:p>
            <a:pPr lvl="2"/>
            <a:r>
              <a:rPr lang="en-US" dirty="0"/>
              <a:t>Piazza: If someone else might search for this later</a:t>
            </a:r>
          </a:p>
          <a:p>
            <a:endParaRPr lang="en-US" dirty="0"/>
          </a:p>
          <a:p>
            <a:r>
              <a:rPr lang="en-US" dirty="0"/>
              <a:t>Please join ASAP!</a:t>
            </a:r>
          </a:p>
          <a:p>
            <a:pPr lvl="1"/>
            <a:r>
              <a:rPr lang="en-US" dirty="0"/>
              <a:t>&lt;INSERT LINK HERE&gt;</a:t>
            </a:r>
          </a:p>
        </p:txBody>
      </p:sp>
    </p:spTree>
    <p:extLst>
      <p:ext uri="{BB962C8B-B14F-4D97-AF65-F5344CB8AC3E}">
        <p14:creationId xmlns:p14="http://schemas.microsoft.com/office/powerpoint/2010/main" val="1060944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You’re Being Greedy!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algorithm is an example of a family of algorithms called </a:t>
            </a:r>
            <a:r>
              <a:rPr lang="en-US" i="1" dirty="0"/>
              <a:t>greedy algorithms</a:t>
            </a:r>
          </a:p>
          <a:p>
            <a:r>
              <a:rPr lang="en-US" dirty="0"/>
              <a:t>Suitable for optimization problems</a:t>
            </a:r>
          </a:p>
          <a:p>
            <a:pPr lvl="1"/>
            <a:r>
              <a:rPr lang="en-US" dirty="0"/>
              <a:t>There are many </a:t>
            </a:r>
            <a:r>
              <a:rPr lang="en-US" i="1" dirty="0"/>
              <a:t>feasible answers </a:t>
            </a:r>
            <a:r>
              <a:rPr lang="en-US" dirty="0"/>
              <a:t>that add up to the right amount, but one is optimal or best (fewest coins)</a:t>
            </a:r>
          </a:p>
          <a:p>
            <a:r>
              <a:rPr lang="en-US" dirty="0"/>
              <a:t>Immediately greedy: at each step, choose what looks best now.  No “look-ahead” into the future!</a:t>
            </a:r>
          </a:p>
          <a:p>
            <a:endParaRPr lang="en-US" dirty="0"/>
          </a:p>
          <a:p>
            <a:r>
              <a:rPr lang="en-US" dirty="0"/>
              <a:t>What’s an optimization problem?</a:t>
            </a:r>
          </a:p>
          <a:p>
            <a:pPr lvl="1"/>
            <a:r>
              <a:rPr lang="en-US" dirty="0"/>
              <a:t>Some subset or combination of values satisfies problem constraints (feasible solutions)</a:t>
            </a:r>
          </a:p>
          <a:p>
            <a:pPr lvl="1"/>
            <a:r>
              <a:rPr lang="en-US" dirty="0"/>
              <a:t>But, a way of comparing these.  One is best: the optimal solution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Does Greed Pay Off?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Greedy algorithms are often efficient.</a:t>
            </a:r>
          </a:p>
          <a:p>
            <a:r>
              <a:rPr lang="en-US"/>
              <a:t>Are they always right? Always find the optimal answer?</a:t>
            </a:r>
          </a:p>
          <a:p>
            <a:pPr lvl="1"/>
            <a:r>
              <a:rPr lang="en-US"/>
              <a:t>For some problems.</a:t>
            </a:r>
          </a:p>
          <a:p>
            <a:pPr lvl="1"/>
            <a:r>
              <a:rPr lang="en-US"/>
              <a:t>Not for checkers or chess!</a:t>
            </a:r>
          </a:p>
          <a:p>
            <a:pPr lvl="1"/>
            <a:r>
              <a:rPr lang="en-US"/>
              <a:t>Always for coin-changing problem? Depends on coin values</a:t>
            </a:r>
          </a:p>
          <a:p>
            <a:pPr lvl="2"/>
            <a:r>
              <a:rPr lang="en-US"/>
              <a:t>Say we had a 11-cent coin</a:t>
            </a:r>
          </a:p>
          <a:p>
            <a:pPr lvl="2"/>
            <a:r>
              <a:rPr lang="en-US"/>
              <a:t>What happens if we need to return 15 cents?</a:t>
            </a:r>
          </a:p>
          <a:p>
            <a:pPr lvl="1"/>
            <a:r>
              <a:rPr lang="en-US"/>
              <a:t>So how do we know?</a:t>
            </a:r>
          </a:p>
          <a:p>
            <a:r>
              <a:rPr lang="en-US"/>
              <a:t>In the real world:</a:t>
            </a:r>
          </a:p>
          <a:p>
            <a:pPr lvl="1"/>
            <a:r>
              <a:rPr lang="en-US"/>
              <a:t>Many optimization problems</a:t>
            </a:r>
          </a:p>
          <a:p>
            <a:pPr lvl="1"/>
            <a:r>
              <a:rPr lang="en-US"/>
              <a:t>Many good greedy solutions to some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algorithmic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algorithms in this course must have the following components:</a:t>
            </a:r>
          </a:p>
          <a:p>
            <a:pPr lvl="1"/>
            <a:r>
              <a:rPr lang="en-US" dirty="0"/>
              <a:t>Problem description (1 line max)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Strategy overview</a:t>
            </a:r>
          </a:p>
          <a:p>
            <a:pPr lvl="2"/>
            <a:r>
              <a:rPr lang="en-US" dirty="0"/>
              <a:t>1 or 2 sentences outlining the basic strategy, including the name of the method you are going to use for the algorithm</a:t>
            </a:r>
          </a:p>
          <a:p>
            <a:pPr lvl="1"/>
            <a:r>
              <a:rPr lang="en-US" dirty="0"/>
              <a:t>Algorithm description</a:t>
            </a:r>
          </a:p>
          <a:p>
            <a:pPr lvl="2"/>
            <a:r>
              <a:rPr lang="en-US" dirty="0"/>
              <a:t>If listed in English (as opposed to pseudo-code), then it should be listed in steps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(greedy)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Problem description:</a:t>
            </a:r>
            <a:r>
              <a:rPr lang="en-US" sz="2400"/>
              <a:t> providing coin change of a given amount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Inputs:</a:t>
            </a:r>
            <a:r>
              <a:rPr lang="en-US" sz="2400"/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</a:pPr>
            <a:r>
              <a:rPr lang="en-US" sz="2400" b="1"/>
              <a:t>Output:</a:t>
            </a:r>
            <a:r>
              <a:rPr lang="en-US" sz="2400"/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Assumptions:</a:t>
            </a:r>
            <a:r>
              <a:rPr lang="en-US" sz="2400"/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</a:pPr>
            <a:r>
              <a:rPr lang="en-US" sz="2400" b="1"/>
              <a:t>Strategy:</a:t>
            </a:r>
            <a:r>
              <a:rPr lang="en-US" sz="2400"/>
              <a:t> a greedy algorithm that uses the largest coins first</a:t>
            </a:r>
          </a:p>
          <a:p>
            <a:pPr>
              <a:lnSpc>
                <a:spcPct val="90000"/>
              </a:lnSpc>
            </a:pPr>
            <a:r>
              <a:rPr lang="en-US" sz="2400" b="1"/>
              <a:t>Description:</a:t>
            </a:r>
            <a:r>
              <a:rPr lang="en-US" sz="2400"/>
              <a:t> Issue the largest coin (quarters) until the amount left is less than the amount of a quarter ($0.25).  Repeat with decreasing coin sizes (dimes, nickels, pennies).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(brute-force)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Problem description: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providing coin change of a given amount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Inputs: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Output: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Assumptions: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Strategy:</a:t>
            </a:r>
            <a:r>
              <a:rPr lang="en-US" sz="2400" dirty="0"/>
              <a:t> a brute-force algorithm that considers every possibility and picks the one with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Description:</a:t>
            </a:r>
            <a:r>
              <a:rPr lang="en-US" sz="2400" dirty="0"/>
              <a:t> Consider every possible combination of coins that add to the given amount (done via a depth-first search).  Return the one with the fewest number of coins.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  <a:p>
            <a:pPr lvl="1"/>
            <a:r>
              <a:rPr lang="en-US" dirty="0"/>
              <a:t>Given a series of requests, each with a start time and end time, maximize the number of requests scheduled</a:t>
            </a:r>
          </a:p>
          <a:p>
            <a:pPr lvl="1"/>
            <a:r>
              <a:rPr lang="en-US" dirty="0"/>
              <a:t>This is solved by a </a:t>
            </a:r>
            <a:r>
              <a:rPr lang="en-US" i="1" dirty="0"/>
              <a:t>greedy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Most of the CS 2150 algorithms you’ve seen are greedy algorithms: </a:t>
            </a:r>
            <a:r>
              <a:rPr lang="en-US" dirty="0" err="1"/>
              <a:t>Dijkstra’s</a:t>
            </a:r>
            <a:r>
              <a:rPr lang="en-US" dirty="0"/>
              <a:t> shortest path, both MST algorithms, etc.</a:t>
            </a:r>
          </a:p>
          <a:p>
            <a:endParaRPr lang="en-US" dirty="0"/>
          </a:p>
        </p:txBody>
      </p:sp>
      <p:pic>
        <p:nvPicPr>
          <p:cNvPr id="4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Motivating problem: Weighted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interval scheduling</a:t>
            </a:r>
          </a:p>
          <a:p>
            <a:pPr lvl="1"/>
            <a:r>
              <a:rPr lang="en-US" dirty="0"/>
              <a:t>Same as the regular interval scheduling, but in addition each request has a cost associated with it</a:t>
            </a:r>
          </a:p>
          <a:p>
            <a:pPr lvl="1"/>
            <a:r>
              <a:rPr lang="en-US" dirty="0"/>
              <a:t>The goal is to maximize the cost from scheduling the items</a:t>
            </a:r>
          </a:p>
          <a:p>
            <a:pPr lvl="1"/>
            <a:r>
              <a:rPr lang="en-US" dirty="0"/>
              <a:t>This is solved by </a:t>
            </a:r>
            <a:r>
              <a:rPr lang="en-US" i="1" dirty="0"/>
              <a:t>dynamic programming</a:t>
            </a:r>
          </a:p>
        </p:txBody>
      </p:sp>
      <p:pic>
        <p:nvPicPr>
          <p:cNvPr id="5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Bipartite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Bipartite matching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sub-graph of </a:t>
            </a:r>
            <a:r>
              <a:rPr lang="en-US" i="1" dirty="0"/>
              <a:t>G</a:t>
            </a:r>
            <a:r>
              <a:rPr lang="en-US" dirty="0"/>
              <a:t> that partitions </a:t>
            </a:r>
            <a:r>
              <a:rPr lang="en-US" i="1" dirty="0"/>
              <a:t>G</a:t>
            </a:r>
            <a:r>
              <a:rPr lang="en-US" dirty="0"/>
              <a:t> into sets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such that no node from </a:t>
            </a:r>
            <a:r>
              <a:rPr lang="en-US" i="1" dirty="0"/>
              <a:t>X</a:t>
            </a:r>
            <a:r>
              <a:rPr lang="en-US" dirty="0"/>
              <a:t> is connected to a node in </a:t>
            </a:r>
            <a:r>
              <a:rPr lang="en-US" i="1" dirty="0"/>
              <a:t>Y</a:t>
            </a:r>
            <a:r>
              <a:rPr lang="en-US" dirty="0"/>
              <a:t>, and vise-versa</a:t>
            </a:r>
          </a:p>
          <a:p>
            <a:pPr lvl="1" algn="l"/>
            <a:r>
              <a:rPr lang="en-US" dirty="0"/>
              <a:t>Example: given a series of requests, and </a:t>
            </a:r>
            <a:br>
              <a:rPr lang="en-US" dirty="0"/>
            </a:br>
            <a:r>
              <a:rPr lang="en-US" dirty="0"/>
              <a:t>entities that can handle each request </a:t>
            </a:r>
            <a:br>
              <a:rPr lang="en-US" dirty="0"/>
            </a:br>
            <a:r>
              <a:rPr lang="en-US" dirty="0"/>
              <a:t>(such people, computers, etc.), find the </a:t>
            </a:r>
            <a:br>
              <a:rPr lang="en-US" dirty="0"/>
            </a:br>
            <a:r>
              <a:rPr lang="en-US" dirty="0"/>
              <a:t>optimal matching of requests to entities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network flow </a:t>
            </a:r>
            <a:r>
              <a:rPr lang="en-US" dirty="0"/>
              <a:t>problem</a:t>
            </a:r>
          </a:p>
          <a:p>
            <a:pPr lvl="1"/>
            <a:endParaRPr lang="en-US" dirty="0"/>
          </a:p>
          <a:p>
            <a:pPr lvl="1"/>
            <a:endParaRPr lang="en-US" dirty="0" err="1"/>
          </a:p>
        </p:txBody>
      </p:sp>
      <p:pic>
        <p:nvPicPr>
          <p:cNvPr id="4" name="Picture 2" descr="C:\WINDOWS\Desktop\Oh_type\kleinberg_GIF_01to10\kleinberg_01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29" b="17647"/>
          <a:stretch>
            <a:fillRect/>
          </a:stretch>
        </p:blipFill>
        <p:spPr bwMode="auto">
          <a:xfrm>
            <a:off x="5394406" y="3124200"/>
            <a:ext cx="374959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you implement a general-purpose sort that is as efficient as possible in both space and time, and is </a:t>
            </a:r>
            <a:r>
              <a:rPr lang="en-US" i="1" dirty="0"/>
              <a:t>stable</a:t>
            </a:r>
            <a:r>
              <a:rPr lang="en-US" dirty="0"/>
              <a:t>?</a:t>
            </a:r>
          </a:p>
          <a:p>
            <a:r>
              <a:rPr lang="en-US" dirty="0"/>
              <a:t>One solution is merge-sort</a:t>
            </a:r>
          </a:p>
          <a:p>
            <a:pPr lvl="1" algn="l"/>
            <a:r>
              <a:rPr lang="en-US" dirty="0"/>
              <a:t>We’ll see later why </a:t>
            </a:r>
            <a:r>
              <a:rPr lang="en-US" dirty="0" err="1"/>
              <a:t>quicksort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heapsort</a:t>
            </a:r>
            <a:r>
              <a:rPr lang="en-US" dirty="0"/>
              <a:t>, and radix sort are </a:t>
            </a:r>
            <a:br>
              <a:rPr lang="en-US" dirty="0"/>
            </a:br>
            <a:r>
              <a:rPr lang="en-US" dirty="0"/>
              <a:t>not sufficient</a:t>
            </a:r>
          </a:p>
          <a:p>
            <a:pPr algn="l"/>
            <a:r>
              <a:rPr lang="en-US" dirty="0"/>
              <a:t>This is an application </a:t>
            </a:r>
            <a:br>
              <a:rPr lang="en-US" dirty="0"/>
            </a:br>
            <a:r>
              <a:rPr lang="en-US" dirty="0"/>
              <a:t>of both </a:t>
            </a:r>
            <a:r>
              <a:rPr lang="en-US" i="1" dirty="0"/>
              <a:t>sorting</a:t>
            </a:r>
            <a:r>
              <a:rPr lang="en-US" dirty="0"/>
              <a:t> and </a:t>
            </a:r>
            <a:br>
              <a:rPr lang="en-US" dirty="0"/>
            </a:br>
            <a:r>
              <a:rPr lang="en-US" i="1" dirty="0"/>
              <a:t>divide and conquer</a:t>
            </a:r>
            <a:endParaRPr lang="en-US" dirty="0"/>
          </a:p>
        </p:txBody>
      </p:sp>
      <p:pic>
        <p:nvPicPr>
          <p:cNvPr id="5" name="Picture 4" descr="500px-Merge_sort_algorithm_diagram.sv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2900" y="2133600"/>
            <a:ext cx="476250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Independent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Independent set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size subset </a:t>
            </a:r>
            <a:r>
              <a:rPr lang="en-US" i="1" dirty="0"/>
              <a:t>X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 no two nodes in </a:t>
            </a:r>
            <a:r>
              <a:rPr lang="en-US" i="1" dirty="0"/>
              <a:t>X</a:t>
            </a:r>
            <a:r>
              <a:rPr lang="en-US" dirty="0"/>
              <a:t> are connected to each other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NP-complete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problem</a:t>
            </a:r>
          </a:p>
          <a:p>
            <a:pPr lvl="1" algn="l"/>
            <a:r>
              <a:rPr lang="en-US" dirty="0"/>
              <a:t>You’ve seen TSP (travelling </a:t>
            </a:r>
            <a:br>
              <a:rPr lang="en-US" dirty="0"/>
            </a:br>
            <a:r>
              <a:rPr lang="en-US" dirty="0"/>
              <a:t>salesperson problem) in CS </a:t>
            </a:r>
            <a:br>
              <a:rPr lang="en-US" dirty="0"/>
            </a:br>
            <a:r>
              <a:rPr lang="en-US" dirty="0"/>
              <a:t>2150, which is a </a:t>
            </a:r>
            <a:br>
              <a:rPr lang="en-US" dirty="0"/>
            </a:br>
            <a:r>
              <a:rPr lang="en-US" dirty="0"/>
              <a:t>NP-complete problem</a:t>
            </a:r>
          </a:p>
        </p:txBody>
      </p:sp>
      <p:pic>
        <p:nvPicPr>
          <p:cNvPr id="4" name="Picture 2" descr="C:\WINDOWS\Desktop\Oh_type\kleinberg_GIF_01to10\kleinberg_01F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6671" t="9150" r="4827" b="28105"/>
          <a:stretch>
            <a:fillRect/>
          </a:stretch>
        </p:blipFill>
        <p:spPr bwMode="auto">
          <a:xfrm>
            <a:off x="4495800" y="2895600"/>
            <a:ext cx="419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problem: Competitive facility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Competitive facility location</a:t>
            </a:r>
          </a:p>
          <a:p>
            <a:pPr lvl="1"/>
            <a:r>
              <a:rPr lang="en-US" dirty="0"/>
              <a:t>Consider a graph G, where two ‘players’ choose nodes in alternating order.  No two nodes can be chosen (by either side) if a connecting node is already chosen.  Choose the winning strategy for your player.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PSPACE problem</a:t>
            </a:r>
            <a:r>
              <a:rPr lang="en-US" dirty="0"/>
              <a:t>, which are harder than NP-complete problems</a:t>
            </a:r>
          </a:p>
        </p:txBody>
      </p:sp>
      <p:pic>
        <p:nvPicPr>
          <p:cNvPr id="4" name="Picture 2" descr="C:\WINDOWS\Desktop\Oh_type\kleinberg_GIF_01to10\kleinberg_01F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37527"/>
          <a:stretch>
            <a:fillRect/>
          </a:stretch>
        </p:blipFill>
        <p:spPr bwMode="auto">
          <a:xfrm>
            <a:off x="533400" y="4800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Algorithms, 3</a:t>
            </a:r>
            <a:r>
              <a:rPr lang="en-US" baseline="30000" dirty="0"/>
              <a:t>rd</a:t>
            </a:r>
            <a:r>
              <a:rPr lang="en-US" dirty="0"/>
              <a:t> edition, by </a:t>
            </a:r>
            <a:r>
              <a:rPr lang="en-US" dirty="0" err="1"/>
              <a:t>Cormen</a:t>
            </a:r>
            <a:r>
              <a:rPr lang="en-US" dirty="0"/>
              <a:t>, et. al.</a:t>
            </a:r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CS2150 material (will be VERY useful here)</a:t>
            </a:r>
          </a:p>
          <a:p>
            <a:pPr lvl="1"/>
            <a:r>
              <a:rPr lang="en-US" dirty="0"/>
              <a:t>Discrete Math textbook / references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5867400" cy="28480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</a:t>
            </a:r>
            <a:r>
              <a:rPr lang="en-US" u="sng" dirty="0"/>
              <a:t>really need to</a:t>
            </a:r>
            <a:r>
              <a:rPr lang="en-US" dirty="0"/>
              <a:t>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r>
              <a:rPr lang="en-US" dirty="0"/>
              <a:t>We’ll post readings from CLRS, urge you to read them or get that info from another source.</a:t>
            </a:r>
          </a:p>
          <a:p>
            <a:r>
              <a:rPr lang="en-US" dirty="0"/>
              <a:t>We may also post additional resources.</a:t>
            </a:r>
          </a:p>
        </p:txBody>
      </p:sp>
      <p:pic>
        <p:nvPicPr>
          <p:cNvPr id="7" name="Content Placeholder 6" descr="cormen-cover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477000" y="1324099"/>
            <a:ext cx="2425566" cy="27432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468351" y="4207510"/>
            <a:ext cx="7696200" cy="2514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Algorithms </a:t>
            </a:r>
            <a:r>
              <a:rPr lang="en-US" dirty="0"/>
              <a:t>by </a:t>
            </a:r>
            <a:r>
              <a:rPr lang="en-US" dirty="0" err="1"/>
              <a:t>Cormen</a:t>
            </a:r>
            <a:r>
              <a:rPr lang="en-US" dirty="0"/>
              <a:t>, et. al. (CLRS)</a:t>
            </a:r>
          </a:p>
          <a:p>
            <a:pPr lvl="1" algn="l" fontAlgn="auto">
              <a:spcAft>
                <a:spcPts val="0"/>
              </a:spcAft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edition!</a:t>
            </a:r>
          </a:p>
          <a:p>
            <a:pPr algn="l" fontAlgn="auto">
              <a:spcAft>
                <a:spcPts val="0"/>
              </a:spcAft>
            </a:pPr>
            <a:r>
              <a:rPr lang="en-US" dirty="0"/>
              <a:t>UVA Library has a digital version of CLRS available online for free at </a:t>
            </a:r>
            <a:r>
              <a:rPr lang="en-US" dirty="0">
                <a:hlinkClick r:id="rId3"/>
              </a:rPr>
              <a:t>https://search.lib.virginia.edu/catalog/u6757775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12:30 - 1:45 pm @ Olsson Hall 120 (</a:t>
            </a:r>
            <a:r>
              <a:rPr lang="en-US" dirty="0" err="1"/>
              <a:t>Floryan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2:00 - 3:15 pm @ Gilmer Hall 390 (Horton)</a:t>
            </a:r>
          </a:p>
          <a:p>
            <a:pPr lvl="1"/>
            <a:endParaRPr lang="en-US" dirty="0"/>
          </a:p>
          <a:p>
            <a:r>
              <a:rPr lang="en-US" dirty="0"/>
              <a:t>At least one of the two lectures (maybe both) will be recorded and posted on Collab -&gt; Lecture Recordings</a:t>
            </a:r>
          </a:p>
          <a:p>
            <a:pPr lvl="1"/>
            <a:r>
              <a:rPr lang="en-US" dirty="0"/>
              <a:t>Using Panopto, so not broadcast live (but auto-captioned)</a:t>
            </a:r>
          </a:p>
          <a:p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The course is divided into 10 modules</a:t>
            </a:r>
          </a:p>
          <a:p>
            <a:pPr lvl="1"/>
            <a:r>
              <a:rPr lang="en-US" i="1" dirty="0"/>
              <a:t>Div. &amp; Conquer: Insertion Sort, </a:t>
            </a:r>
            <a:r>
              <a:rPr lang="en-US" i="1" dirty="0" err="1"/>
              <a:t>Mergesort</a:t>
            </a:r>
            <a:r>
              <a:rPr lang="en-US" i="1" dirty="0"/>
              <a:t>, Quicksort</a:t>
            </a:r>
          </a:p>
          <a:p>
            <a:pPr lvl="1"/>
            <a:r>
              <a:rPr lang="en-US" i="1" dirty="0"/>
              <a:t>Div. &amp; Conquer: Recurrence Relations</a:t>
            </a:r>
          </a:p>
          <a:p>
            <a:pPr lvl="1"/>
            <a:r>
              <a:rPr lang="en-US" i="1" dirty="0"/>
              <a:t>Div. &amp; Conquer: Advanced Topics</a:t>
            </a:r>
          </a:p>
          <a:p>
            <a:pPr lvl="1"/>
            <a:r>
              <a:rPr lang="en-US" i="1" dirty="0"/>
              <a:t>Graphs: Breadth-first Search (BFS) &amp; Depth Search (DFS)</a:t>
            </a:r>
          </a:p>
          <a:p>
            <a:pPr lvl="1"/>
            <a:r>
              <a:rPr lang="en-US" i="1" dirty="0"/>
              <a:t>Graphs: Kruskal’s and Find-Union</a:t>
            </a:r>
          </a:p>
          <a:p>
            <a:pPr lvl="1"/>
            <a:r>
              <a:rPr lang="en-US" i="1" dirty="0"/>
              <a:t>Graphs: Prim’s &amp; Dijkstra’s</a:t>
            </a:r>
          </a:p>
          <a:p>
            <a:pPr lvl="1"/>
            <a:r>
              <a:rPr lang="en-US" i="1" dirty="0"/>
              <a:t>Greedy Algorithms</a:t>
            </a:r>
          </a:p>
          <a:p>
            <a:pPr lvl="1"/>
            <a:r>
              <a:rPr lang="en-US" i="1" dirty="0"/>
              <a:t>Dynamic Programming</a:t>
            </a:r>
          </a:p>
          <a:p>
            <a:pPr lvl="1"/>
            <a:r>
              <a:rPr lang="en-US" i="1" dirty="0"/>
              <a:t>Network Flow and Ford-Fulkerson</a:t>
            </a:r>
          </a:p>
          <a:p>
            <a:pPr lvl="1"/>
            <a:r>
              <a:rPr lang="en-US" i="1" dirty="0"/>
              <a:t>Bi-Partite Matching &amp; Reductions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38160</TotalTime>
  <Words>3920</Words>
  <Application>Microsoft Macintosh PowerPoint</Application>
  <PresentationFormat>On-screen Show (4:3)</PresentationFormat>
  <Paragraphs>473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Course introduction</vt:lpstr>
      <vt:lpstr>General Info</vt:lpstr>
      <vt:lpstr>Discord</vt:lpstr>
      <vt:lpstr>Expectations</vt:lpstr>
      <vt:lpstr>General Info</vt:lpstr>
      <vt:lpstr>Textbook</vt:lpstr>
      <vt:lpstr>Lectures</vt:lpstr>
      <vt:lpstr>Modules</vt:lpstr>
      <vt:lpstr>Modules (Cont’d)</vt:lpstr>
      <vt:lpstr>Quizzes</vt:lpstr>
      <vt:lpstr>Quizzes</vt:lpstr>
      <vt:lpstr>Quizzes (quick example)</vt:lpstr>
      <vt:lpstr>Final Exam</vt:lpstr>
      <vt:lpstr>Homeworks</vt:lpstr>
      <vt:lpstr>Homework Grades</vt:lpstr>
      <vt:lpstr>Homework Grades (Cont’d)</vt:lpstr>
      <vt:lpstr>Homework Grade Philosophy</vt:lpstr>
      <vt:lpstr>Quiz and Homework Deadlines</vt:lpstr>
      <vt:lpstr>Grading Overview</vt:lpstr>
      <vt:lpstr>Grading Scheme Philosophy</vt:lpstr>
      <vt:lpstr>Office Hours</vt:lpstr>
      <vt:lpstr>Homework: Programming Hints</vt:lpstr>
      <vt:lpstr>Homework: Programming FAQ</vt:lpstr>
      <vt:lpstr>Homework: Written</vt:lpstr>
      <vt:lpstr>Working in groups</vt:lpstr>
      <vt:lpstr>Academic Integrity</vt:lpstr>
      <vt:lpstr>What you know already from CS2150</vt:lpstr>
      <vt:lpstr>What you know already from CS2150</vt:lpstr>
      <vt:lpstr>What you know already from all your courses</vt:lpstr>
      <vt:lpstr>What you know already from Discrete Math and Theory of Computation…</vt:lpstr>
      <vt:lpstr>Questions?  Concerns?  Wrath to vent?</vt:lpstr>
      <vt:lpstr>A first algorithm: making change</vt:lpstr>
      <vt:lpstr>OK… But What’s It Really All About?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You’re Being Greedy!</vt:lpstr>
      <vt:lpstr>Does Greed Pay Off?</vt:lpstr>
      <vt:lpstr>Formal algorithmic description</vt:lpstr>
      <vt:lpstr>Change solution (greedy)</vt:lpstr>
      <vt:lpstr>Another Change Algorithm</vt:lpstr>
      <vt:lpstr>Change solution (brute-force)</vt:lpstr>
      <vt:lpstr>Motivating problems</vt:lpstr>
      <vt:lpstr>Motivating problem: Interval scheduling</vt:lpstr>
      <vt:lpstr>Motivating problem: Weighted interval scheduling</vt:lpstr>
      <vt:lpstr>Motivating problem: Bipartite matching</vt:lpstr>
      <vt:lpstr>Motivating problem: Sorting</vt:lpstr>
      <vt:lpstr>Motivating problem: Independent set</vt:lpstr>
      <vt:lpstr>Motivating problem: Competitive facility location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444</cp:revision>
  <cp:lastPrinted>1999-12-17T13:56:08Z</cp:lastPrinted>
  <dcterms:created xsi:type="dcterms:W3CDTF">2010-01-20T18:12:12Z</dcterms:created>
  <dcterms:modified xsi:type="dcterms:W3CDTF">2021-08-23T15:30:16Z</dcterms:modified>
</cp:coreProperties>
</file>