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5" r:id="rId1"/>
  </p:sldMasterIdLst>
  <p:notesMasterIdLst>
    <p:notesMasterId r:id="rId44"/>
  </p:notesMasterIdLst>
  <p:handoutMasterIdLst>
    <p:handoutMasterId r:id="rId45"/>
  </p:handoutMasterIdLst>
  <p:sldIdLst>
    <p:sldId id="512" r:id="rId2"/>
    <p:sldId id="541" r:id="rId3"/>
    <p:sldId id="419" r:id="rId4"/>
    <p:sldId id="598" r:id="rId5"/>
    <p:sldId id="421" r:id="rId6"/>
    <p:sldId id="601" r:id="rId7"/>
    <p:sldId id="602" r:id="rId8"/>
    <p:sldId id="603" r:id="rId9"/>
    <p:sldId id="604" r:id="rId10"/>
    <p:sldId id="605" r:id="rId11"/>
    <p:sldId id="606" r:id="rId12"/>
    <p:sldId id="577" r:id="rId13"/>
    <p:sldId id="562" r:id="rId14"/>
    <p:sldId id="423" r:id="rId15"/>
    <p:sldId id="591" r:id="rId16"/>
    <p:sldId id="592" r:id="rId17"/>
    <p:sldId id="578" r:id="rId18"/>
    <p:sldId id="561" r:id="rId19"/>
    <p:sldId id="593" r:id="rId20"/>
    <p:sldId id="579" r:id="rId21"/>
    <p:sldId id="599" r:id="rId22"/>
    <p:sldId id="429" r:id="rId23"/>
    <p:sldId id="430" r:id="rId24"/>
    <p:sldId id="600" r:id="rId25"/>
    <p:sldId id="575" r:id="rId26"/>
    <p:sldId id="576" r:id="rId27"/>
    <p:sldId id="573" r:id="rId28"/>
    <p:sldId id="476" r:id="rId29"/>
    <p:sldId id="607" r:id="rId30"/>
    <p:sldId id="595" r:id="rId31"/>
    <p:sldId id="581" r:id="rId32"/>
    <p:sldId id="596" r:id="rId33"/>
    <p:sldId id="582" r:id="rId34"/>
    <p:sldId id="597" r:id="rId35"/>
    <p:sldId id="608" r:id="rId36"/>
    <p:sldId id="609" r:id="rId37"/>
    <p:sldId id="610" r:id="rId38"/>
    <p:sldId id="611" r:id="rId39"/>
    <p:sldId id="612" r:id="rId40"/>
    <p:sldId id="613" r:id="rId41"/>
    <p:sldId id="614" r:id="rId42"/>
    <p:sldId id="615" r:id="rId43"/>
  </p:sldIdLst>
  <p:sldSz cx="9144000" cy="6858000" type="screen4x3"/>
  <p:notesSz cx="7315200" cy="9601200"/>
  <p:custDataLst>
    <p:tags r:id="rId4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clrMru>
    <a:srgbClr val="0000FF"/>
    <a:srgbClr val="66CCFF"/>
    <a:srgbClr val="CC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5"/>
    <p:restoredTop sz="94900"/>
  </p:normalViewPr>
  <p:slideViewPr>
    <p:cSldViewPr snapToGrid="0" snapToObjects="1">
      <p:cViewPr varScale="1">
        <p:scale>
          <a:sx n="118" d="100"/>
          <a:sy n="118" d="100"/>
        </p:scale>
        <p:origin x="224" y="9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1740"/>
    </p:cViewPr>
  </p:sorterViewPr>
  <p:notesViewPr>
    <p:cSldViewPr snapToGrid="0" snapToObjects="1">
      <p:cViewPr varScale="1">
        <p:scale>
          <a:sx n="53" d="100"/>
          <a:sy n="53" d="100"/>
        </p:scale>
        <p:origin x="-151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21" tIns="49464" rIns="95121" bIns="49464" numCol="1" anchor="ctr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21" tIns="49464" rIns="95121" bIns="49464" numCol="1" anchor="ctr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9830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21" tIns="49464" rIns="95121" bIns="49464" numCol="1" anchor="b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21" tIns="49464" rIns="95121" bIns="49464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fld id="{ABB8134E-F83C-4B88-BFC6-FE4AB83B57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350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60888"/>
            <a:ext cx="536257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defTabSz="966788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4" tIns="48322" rIns="96644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/>
            </a:lvl1pPr>
          </a:lstStyle>
          <a:p>
            <a:fld id="{D67D5B00-C9AF-4492-8DB3-32A477CBAB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8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752725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4191000"/>
            <a:ext cx="6858000" cy="14668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AA5AD8F-F3B0-42A1-BADE-3E121779D997}" type="datetime1">
              <a:rPr lang="en-US" smtClean="0"/>
              <a:pPr/>
              <a:t>9/2/21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5146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4114800"/>
            <a:ext cx="7315200" cy="16192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5146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4114800"/>
            <a:ext cx="228600" cy="16192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371D5-F170-4574-829E-67713AA2AF8B}" type="datetime1">
              <a:rPr lang="en-US" smtClean="0"/>
              <a:pPr/>
              <a:t>9/2/21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EAF00-D1FE-4F71-8891-85EEE31B7478}" type="datetime1">
              <a:rPr lang="en-US" smtClean="0"/>
              <a:pPr/>
              <a:t>9/2/21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9C8BD-ED75-4439-AD6B-9DD62AAFC8D9}" type="datetime1">
              <a:rPr lang="en-US" smtClean="0"/>
              <a:pPr/>
              <a:t>9/2/21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CD93607-5884-4A96-A08B-80229D166DF1}" type="datetime1">
              <a:rPr lang="en-US" smtClean="0"/>
              <a:pPr/>
              <a:t>9/2/21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2B80-C461-45FB-9371-DFC9B0CCC0E5}" type="datetime1">
              <a:rPr lang="en-US" smtClean="0"/>
              <a:pPr/>
              <a:t>9/2/21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D99D-5207-446B-9DC5-D0DDD2D44051}" type="datetime1">
              <a:rPr lang="en-US" smtClean="0"/>
              <a:pPr/>
              <a:t>9/2/21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73F1E-8F53-44C8-9921-41D9D265AD14}" type="datetime1">
              <a:rPr lang="en-US" smtClean="0"/>
              <a:pPr/>
              <a:t>9/2/21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527C-C606-48C4-B4D5-2567D6898083}" type="datetime1">
              <a:rPr lang="en-US" smtClean="0"/>
              <a:pPr/>
              <a:t>9/2/21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330C-42EA-483B-AECF-1BED7029D168}" type="datetime1">
              <a:rPr lang="en-US" smtClean="0"/>
              <a:pPr/>
              <a:t>9/2/21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4C552-CBA0-44FF-B21C-CCB2A0CE4F32}" type="datetime1">
              <a:rPr lang="en-US" smtClean="0"/>
              <a:pPr/>
              <a:t>9/2/21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16F3C91-9847-4E06-A788-F916DE9E864B}" type="datetime1">
              <a:rPr lang="en-US" smtClean="0"/>
              <a:pPr/>
              <a:t>9/2/21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E0CE5E1-73E6-4EC0-A549-568A23C842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just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just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just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just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image" Target="../media/image2.png"/><Relationship Id="rId2" Type="http://schemas.openxmlformats.org/officeDocument/2006/relationships/tags" Target="../tags/tag3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8.xml"/><Relationship Id="rId1" Type="http://schemas.openxmlformats.org/officeDocument/2006/relationships/tags" Target="../tags/tag4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2.xml"/><Relationship Id="rId1" Type="http://schemas.openxmlformats.org/officeDocument/2006/relationships/tags" Target="../tags/tag5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4.xml"/><Relationship Id="rId1" Type="http://schemas.openxmlformats.org/officeDocument/2006/relationships/tags" Target="../tags/tag5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6.xml"/><Relationship Id="rId1" Type="http://schemas.openxmlformats.org/officeDocument/2006/relationships/tags" Target="../tags/tag5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8.xml"/><Relationship Id="rId1" Type="http://schemas.openxmlformats.org/officeDocument/2006/relationships/tags" Target="../tags/tag5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0.xml"/><Relationship Id="rId1" Type="http://schemas.openxmlformats.org/officeDocument/2006/relationships/tags" Target="../tags/tag5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4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4" Type="http://schemas.openxmlformats.org/officeDocument/2006/relationships/image" Target="../media/image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Recurrence Relations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4102: Algorithms</a:t>
            </a:r>
          </a:p>
          <a:p>
            <a:r>
              <a:rPr lang="en-US" dirty="0"/>
              <a:t>Fall 2021</a:t>
            </a:r>
          </a:p>
          <a:p>
            <a:r>
              <a:rPr lang="en-US" dirty="0"/>
              <a:t>Mark </a:t>
            </a:r>
            <a:r>
              <a:rPr lang="en-US" dirty="0" err="1"/>
              <a:t>Floryan</a:t>
            </a:r>
            <a:r>
              <a:rPr lang="en-US" dirty="0"/>
              <a:t> and Tom Horton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Unroll the recurrence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199" y="1219200"/>
            <a:ext cx="8467969" cy="493776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T(n) = 3</a:t>
            </a:r>
            <a:r>
              <a:rPr lang="en-US" baseline="30000" dirty="0"/>
              <a:t>d</a:t>
            </a:r>
            <a:r>
              <a:rPr lang="en-US" dirty="0"/>
              <a:t> * T(n/(4</a:t>
            </a:r>
            <a:r>
              <a:rPr lang="en-US" baseline="30000" dirty="0"/>
              <a:t>d</a:t>
            </a:r>
            <a:r>
              <a:rPr lang="en-US" dirty="0"/>
              <a:t>)) + </a:t>
            </a:r>
            <a:r>
              <a:rPr lang="en-US" b="1" dirty="0"/>
              <a:t>n * ∑(3/4)</a:t>
            </a:r>
            <a:r>
              <a:rPr lang="en-US" b="1" baseline="30000" dirty="0"/>
              <a:t>d-1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Let’s do one term at a time.</a:t>
            </a:r>
          </a:p>
          <a:p>
            <a:pPr lvl="1"/>
            <a:r>
              <a:rPr lang="en-US" dirty="0"/>
              <a:t>n * ∑(3/4)</a:t>
            </a:r>
            <a:r>
              <a:rPr lang="en-US" baseline="30000" dirty="0"/>
              <a:t>d-1</a:t>
            </a:r>
            <a:r>
              <a:rPr lang="en-US" dirty="0"/>
              <a:t>       //note summation part approaches 4 as d grows</a:t>
            </a:r>
          </a:p>
          <a:p>
            <a:pPr lvl="1"/>
            <a:r>
              <a:rPr lang="en-US" dirty="0"/>
              <a:t>n * ∑(3/4)</a:t>
            </a:r>
            <a:r>
              <a:rPr lang="en-US" baseline="30000" dirty="0"/>
              <a:t>d-1</a:t>
            </a:r>
            <a:r>
              <a:rPr lang="en-US" dirty="0"/>
              <a:t> &lt;= 4*n = </a:t>
            </a:r>
            <a:r>
              <a:rPr lang="en-US" altLang="en-US" b="1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  <a:sym typeface="Symbol" pitchFamily="2" charset="2"/>
              </a:rPr>
              <a:t></a:t>
            </a:r>
            <a:r>
              <a:rPr lang="en-US" b="1" dirty="0"/>
              <a:t>(n)</a:t>
            </a:r>
          </a:p>
        </p:txBody>
      </p:sp>
    </p:spTree>
    <p:extLst>
      <p:ext uri="{BB962C8B-B14F-4D97-AF65-F5344CB8AC3E}">
        <p14:creationId xmlns:p14="http://schemas.microsoft.com/office/powerpoint/2010/main" val="688522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Unroll the recurrence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199" y="1219200"/>
            <a:ext cx="8467969" cy="493776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T(n) = 3</a:t>
            </a:r>
            <a:r>
              <a:rPr lang="en-US" baseline="30000" dirty="0"/>
              <a:t>d</a:t>
            </a:r>
            <a:r>
              <a:rPr lang="en-US" dirty="0"/>
              <a:t> * T(n/4</a:t>
            </a:r>
            <a:r>
              <a:rPr lang="en-US" baseline="30000" dirty="0"/>
              <a:t>d</a:t>
            </a:r>
            <a:r>
              <a:rPr lang="en-US" dirty="0"/>
              <a:t>) + n * ∑(3/4)</a:t>
            </a:r>
            <a:r>
              <a:rPr lang="en-US" baseline="30000" dirty="0"/>
              <a:t>d</a:t>
            </a:r>
          </a:p>
          <a:p>
            <a:endParaRPr lang="en-US" dirty="0"/>
          </a:p>
          <a:p>
            <a:r>
              <a:rPr lang="en-US" dirty="0"/>
              <a:t>T(n) = 3</a:t>
            </a:r>
            <a:r>
              <a:rPr lang="en-US" baseline="30000" dirty="0"/>
              <a:t>log4(n)</a:t>
            </a:r>
            <a:r>
              <a:rPr lang="en-US" dirty="0"/>
              <a:t> +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  <a:sym typeface="Symbol" pitchFamily="2" charset="2"/>
              </a:rPr>
              <a:t></a:t>
            </a:r>
            <a:r>
              <a:rPr lang="en-US" dirty="0"/>
              <a:t>(n)</a:t>
            </a:r>
          </a:p>
          <a:p>
            <a:r>
              <a:rPr lang="en-US" dirty="0"/>
              <a:t>T(n) = n</a:t>
            </a:r>
            <a:r>
              <a:rPr lang="en-US" baseline="30000" dirty="0"/>
              <a:t>log4(3)</a:t>
            </a:r>
            <a:r>
              <a:rPr lang="en-US" dirty="0"/>
              <a:t> +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  <a:sym typeface="Symbol" pitchFamily="2" charset="2"/>
              </a:rPr>
              <a:t></a:t>
            </a:r>
            <a:r>
              <a:rPr lang="en-US" dirty="0"/>
              <a:t>(n)      //log rules</a:t>
            </a:r>
          </a:p>
          <a:p>
            <a:endParaRPr lang="en-US" dirty="0"/>
          </a:p>
          <a:p>
            <a:r>
              <a:rPr lang="en-US" dirty="0"/>
              <a:t>T(n) = o(n) +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  <a:sym typeface="Symbol" pitchFamily="2" charset="2"/>
              </a:rPr>
              <a:t></a:t>
            </a:r>
            <a:r>
              <a:rPr lang="en-US" dirty="0"/>
              <a:t>(n)</a:t>
            </a:r>
          </a:p>
          <a:p>
            <a:endParaRPr lang="en-US" b="1" i="1" u="sng" dirty="0"/>
          </a:p>
          <a:p>
            <a:r>
              <a:rPr lang="en-US" b="1" i="1" u="sng" dirty="0"/>
              <a:t>T(n) = </a:t>
            </a:r>
            <a:r>
              <a:rPr lang="en-US" altLang="en-US" b="1" u="sng" dirty="0"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  <a:sym typeface="Symbol" pitchFamily="2" charset="2"/>
              </a:rPr>
              <a:t></a:t>
            </a:r>
            <a:r>
              <a:rPr lang="en-US" b="1" i="1" u="sng" dirty="0"/>
              <a:t>(n)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836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 Method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79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Iteration or Substitution Method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Strategy</a:t>
            </a:r>
          </a:p>
          <a:p>
            <a:pPr lvl="1"/>
            <a:r>
              <a:rPr lang="en-US" dirty="0"/>
              <a:t>1. Consider </a:t>
            </a:r>
            <a:r>
              <a:rPr lang="en-US" dirty="0" err="1"/>
              <a:t>Mergesort</a:t>
            </a:r>
            <a:r>
              <a:rPr lang="en-US" dirty="0"/>
              <a:t> Recurrence</a:t>
            </a:r>
          </a:p>
          <a:p>
            <a:pPr lvl="2"/>
            <a:r>
              <a:rPr lang="en-US" dirty="0"/>
              <a:t>T(n) = 2*T(n/2) + n</a:t>
            </a:r>
          </a:p>
          <a:p>
            <a:pPr lvl="1"/>
            <a:r>
              <a:rPr lang="en-US" dirty="0"/>
              <a:t>2. Guess the solution</a:t>
            </a:r>
          </a:p>
          <a:p>
            <a:pPr lvl="2"/>
            <a:r>
              <a:rPr lang="en-US" dirty="0"/>
              <a:t>Let’s go with n*log(n)  **Remember logs are all base 2 (usually)</a:t>
            </a:r>
          </a:p>
          <a:p>
            <a:pPr lvl="1"/>
            <a:r>
              <a:rPr lang="en-US" dirty="0"/>
              <a:t>3. Inductively Prove that recurrence is in proper order class</a:t>
            </a:r>
          </a:p>
          <a:p>
            <a:pPr lvl="2"/>
            <a:r>
              <a:rPr lang="en-US" dirty="0"/>
              <a:t>For n*log(n), we need to prove that T(n) &lt;= c*n*log(n)</a:t>
            </a:r>
          </a:p>
          <a:p>
            <a:pPr lvl="2"/>
            <a:r>
              <a:rPr lang="en-US" dirty="0"/>
              <a:t>For some ‘c’ constant and for all n &gt;= n0</a:t>
            </a:r>
          </a:p>
          <a:p>
            <a:pPr lvl="2"/>
            <a:r>
              <a:rPr lang="en-US" dirty="0"/>
              <a:t>Remember, we get to choose the ‘c’ and ‘n0’ values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Do it on board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Substitution Method: Subtleties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Consider:</a:t>
            </a:r>
          </a:p>
          <a:p>
            <a:pPr lvl="1"/>
            <a:r>
              <a:rPr lang="en-US" dirty="0"/>
              <a:t>T(n) = 2*T(n/2) + 1				T(1)=1</a:t>
            </a:r>
          </a:p>
          <a:p>
            <a:r>
              <a:rPr lang="en-US" dirty="0"/>
              <a:t>Let’s make our guess:</a:t>
            </a:r>
          </a:p>
          <a:p>
            <a:pPr lvl="1"/>
            <a:r>
              <a:rPr lang="en-US" dirty="0"/>
              <a:t>We are thinking O(n)</a:t>
            </a:r>
          </a:p>
          <a:p>
            <a:r>
              <a:rPr lang="en-US" dirty="0"/>
              <a:t>Try to prove:</a:t>
            </a:r>
          </a:p>
          <a:p>
            <a:pPr lvl="1"/>
            <a:r>
              <a:rPr lang="en-US" dirty="0"/>
              <a:t>T(n) &lt;= c*n</a:t>
            </a:r>
          </a:p>
          <a:p>
            <a:pPr lvl="1"/>
            <a:endParaRPr lang="en-US" dirty="0"/>
          </a:p>
          <a:p>
            <a:r>
              <a:rPr lang="en-US" dirty="0"/>
              <a:t>What happens? How do we fix this issue?</a:t>
            </a:r>
          </a:p>
          <a:p>
            <a:r>
              <a:rPr lang="en-US" dirty="0"/>
              <a:t>On board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62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Substitution Method: Subtleties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Consider:</a:t>
            </a:r>
          </a:p>
          <a:p>
            <a:pPr lvl="1"/>
            <a:r>
              <a:rPr lang="en-US" dirty="0"/>
              <a:t>T(n) = 2*T(n/2) + 1</a:t>
            </a:r>
          </a:p>
        </p:txBody>
      </p:sp>
    </p:spTree>
    <p:extLst>
      <p:ext uri="{BB962C8B-B14F-4D97-AF65-F5344CB8AC3E}">
        <p14:creationId xmlns:p14="http://schemas.microsoft.com/office/powerpoint/2010/main" val="1864364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Substitution Method: Subtleties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 of the problem / issue:</a:t>
            </a:r>
          </a:p>
          <a:p>
            <a:pPr lvl="1"/>
            <a:r>
              <a:rPr lang="en-US" dirty="0"/>
              <a:t>T(n) = 2*T(n/2) + 1</a:t>
            </a:r>
          </a:p>
          <a:p>
            <a:pPr lvl="1"/>
            <a:r>
              <a:rPr lang="en-US" dirty="0"/>
              <a:t>T(n) &lt;= 2(c*(n/2)) + 1</a:t>
            </a:r>
          </a:p>
          <a:p>
            <a:pPr lvl="1"/>
            <a:r>
              <a:rPr lang="en-US" dirty="0"/>
              <a:t>T(n) &lt;= c*n + 1</a:t>
            </a:r>
          </a:p>
          <a:p>
            <a:pPr lvl="1"/>
            <a:endParaRPr lang="en-US" dirty="0"/>
          </a:p>
          <a:p>
            <a:r>
              <a:rPr lang="en-US" dirty="0"/>
              <a:t>What is the issue here?</a:t>
            </a:r>
          </a:p>
          <a:p>
            <a:r>
              <a:rPr lang="en-US" dirty="0"/>
              <a:t>c*n + 1 is TOO LARGE. </a:t>
            </a:r>
          </a:p>
          <a:p>
            <a:r>
              <a:rPr lang="en-US" dirty="0"/>
              <a:t>Need to prove exact form of inductive hypothesis</a:t>
            </a:r>
          </a:p>
        </p:txBody>
      </p:sp>
    </p:spTree>
    <p:extLst>
      <p:ext uri="{BB962C8B-B14F-4D97-AF65-F5344CB8AC3E}">
        <p14:creationId xmlns:p14="http://schemas.microsoft.com/office/powerpoint/2010/main" val="348443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Substitution Method: Subtleties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Here is how we fix the issue. Subtract lower order term.</a:t>
            </a:r>
          </a:p>
          <a:p>
            <a:r>
              <a:rPr lang="en-US" dirty="0"/>
              <a:t>Inductive Hypothesis:</a:t>
            </a:r>
          </a:p>
          <a:p>
            <a:pPr lvl="1"/>
            <a:r>
              <a:rPr lang="en-US" dirty="0"/>
              <a:t>T(n) &lt;= c*n – d	    //d is a constant term. Note c*n-d &lt;= c*n</a:t>
            </a:r>
          </a:p>
          <a:p>
            <a:pPr lvl="1"/>
            <a:endParaRPr lang="en-US" dirty="0"/>
          </a:p>
          <a:p>
            <a:r>
              <a:rPr lang="en-US" dirty="0"/>
              <a:t>Fix:</a:t>
            </a:r>
          </a:p>
          <a:p>
            <a:pPr lvl="1"/>
            <a:r>
              <a:rPr lang="en-US" dirty="0"/>
              <a:t>T(n) = 2*T(n/2) + 1</a:t>
            </a:r>
          </a:p>
          <a:p>
            <a:pPr lvl="1"/>
            <a:r>
              <a:rPr lang="en-US" dirty="0"/>
              <a:t>T(n) &lt;= 2(c*(n/2) - d) + 1</a:t>
            </a:r>
          </a:p>
          <a:p>
            <a:pPr lvl="1"/>
            <a:r>
              <a:rPr lang="en-US" dirty="0"/>
              <a:t>T(n) &lt;= c*n -2d + 1 &lt;= c*n		//as long as d &gt;= 1/2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999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Substitution Method: Another Pitfall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</a:t>
            </a:r>
            <a:r>
              <a:rPr lang="en-US" dirty="0" err="1"/>
              <a:t>Mergesort</a:t>
            </a:r>
            <a:r>
              <a:rPr lang="en-US" dirty="0"/>
              <a:t> recurrence again:</a:t>
            </a:r>
          </a:p>
          <a:p>
            <a:pPr lvl="1"/>
            <a:r>
              <a:rPr lang="en-US" dirty="0"/>
              <a:t>T(n) = 2*T(n/2) + n</a:t>
            </a:r>
          </a:p>
          <a:p>
            <a:r>
              <a:rPr lang="en-US" dirty="0"/>
              <a:t>Let’s make our guess:</a:t>
            </a:r>
          </a:p>
          <a:p>
            <a:pPr lvl="1"/>
            <a:r>
              <a:rPr lang="en-US" dirty="0"/>
              <a:t>We are thinking O(n) </a:t>
            </a:r>
            <a:r>
              <a:rPr lang="en-US" dirty="0">
                <a:sym typeface="Wingdings" panose="05000000000000000000" pitchFamily="2" charset="2"/>
              </a:rPr>
              <a:t> Note that this is INCORRECT!</a:t>
            </a:r>
            <a:endParaRPr lang="en-US" dirty="0"/>
          </a:p>
          <a:p>
            <a:r>
              <a:rPr lang="en-US" dirty="0"/>
              <a:t>Try to prove:</a:t>
            </a:r>
          </a:p>
          <a:p>
            <a:pPr lvl="1"/>
            <a:r>
              <a:rPr lang="en-US" dirty="0"/>
              <a:t>T(n) &lt;= c*n</a:t>
            </a:r>
          </a:p>
          <a:p>
            <a:pPr lvl="1"/>
            <a:endParaRPr lang="en-US" dirty="0"/>
          </a:p>
          <a:p>
            <a:r>
              <a:rPr lang="en-US" dirty="0"/>
              <a:t>What happens?</a:t>
            </a:r>
          </a:p>
          <a:p>
            <a:r>
              <a:rPr lang="en-US" dirty="0"/>
              <a:t>On board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803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Substitution Method: Another Pitfall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</a:t>
            </a:r>
            <a:r>
              <a:rPr lang="en-US" dirty="0" err="1"/>
              <a:t>Mergesort</a:t>
            </a:r>
            <a:r>
              <a:rPr lang="en-US" dirty="0"/>
              <a:t> recurrence again:</a:t>
            </a:r>
          </a:p>
          <a:p>
            <a:pPr lvl="1"/>
            <a:r>
              <a:rPr lang="en-US" dirty="0"/>
              <a:t>T(n) = 2*T(n/2) + n</a:t>
            </a:r>
          </a:p>
        </p:txBody>
      </p:sp>
    </p:spTree>
    <p:extLst>
      <p:ext uri="{BB962C8B-B14F-4D97-AF65-F5344CB8AC3E}">
        <p14:creationId xmlns:p14="http://schemas.microsoft.com/office/powerpoint/2010/main" val="4001851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Recurrence Relations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Substitution Method: Pitfall Example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Attempt to prove:</a:t>
            </a:r>
          </a:p>
          <a:p>
            <a:pPr lvl="1"/>
            <a:r>
              <a:rPr lang="en-US" dirty="0"/>
              <a:t>T(n) = 2*T(n/2) + n</a:t>
            </a:r>
          </a:p>
          <a:p>
            <a:pPr lvl="1"/>
            <a:r>
              <a:rPr lang="en-US" dirty="0"/>
              <a:t>T(n) &lt;= 2*(c*n/2) + n</a:t>
            </a:r>
          </a:p>
          <a:p>
            <a:pPr lvl="1"/>
            <a:r>
              <a:rPr lang="en-US" dirty="0"/>
              <a:t>T(n) &lt;= c*n + n</a:t>
            </a:r>
          </a:p>
          <a:p>
            <a:pPr lvl="1"/>
            <a:endParaRPr lang="en-US" dirty="0"/>
          </a:p>
          <a:p>
            <a:pPr algn="l"/>
            <a:r>
              <a:rPr lang="en-US" dirty="0"/>
              <a:t>Again, need to prove EXACT form of inductive hypothesis.</a:t>
            </a:r>
          </a:p>
          <a:p>
            <a:pPr algn="l"/>
            <a:r>
              <a:rPr lang="en-US" dirty="0"/>
              <a:t>Subtracting off a lower order term won’t help.</a:t>
            </a:r>
          </a:p>
          <a:p>
            <a:pPr lvl="1" algn="l"/>
            <a:r>
              <a:rPr lang="en-US" dirty="0"/>
              <a:t>Why?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6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Tree Method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27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2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685800" y="2981325"/>
          <a:ext cx="8458200" cy="387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17" name="Photo Editor Photo" r:id="rId6" imgW="7658764" imgH="4031329" progId="">
                  <p:embed/>
                </p:oleObj>
              </mc:Choice>
              <mc:Fallback>
                <p:oleObj name="Photo Editor Photo" r:id="rId6" imgW="7658764" imgH="4031329" progId="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-9901"/>
                      <a:stretch>
                        <a:fillRect/>
                      </a:stretch>
                    </p:blipFill>
                    <p:spPr bwMode="auto">
                      <a:xfrm>
                        <a:off x="685800" y="2981325"/>
                        <a:ext cx="8458200" cy="387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5" name="Rectangle 3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>
          <a:xfrm>
            <a:off x="381000" y="381000"/>
            <a:ext cx="8229600" cy="685800"/>
          </a:xfrm>
        </p:spPr>
        <p:txBody>
          <a:bodyPr>
            <a:normAutofit/>
          </a:bodyPr>
          <a:lstStyle/>
          <a:p>
            <a:r>
              <a:rPr lang="en-US" dirty="0"/>
              <a:t>Recursion Tree Method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8916" name="Rectangle 4"/>
          <p:cNvSpPr>
            <a:spLocks noGrp="1" noChangeArrowheads="1"/>
          </p:cNvSpPr>
          <p:nvPr>
            <p:ph sz="quarter" idx="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sz="2400" dirty="0"/>
              <a:t>Evaluate:  T(n) = 2*T(n/2) + n</a:t>
            </a:r>
          </a:p>
          <a:p>
            <a:pPr lvl="1"/>
            <a:r>
              <a:rPr lang="en-US" sz="2000" dirty="0"/>
              <a:t>Work copy: T(k) = T(k/2) + T(k/2) + k</a:t>
            </a:r>
          </a:p>
          <a:p>
            <a:pPr lvl="1"/>
            <a:r>
              <a:rPr lang="en-US" sz="2000" dirty="0"/>
              <a:t>For k=n/2,  T(n/2) = T(n/4) + T(n/4) + (n/2)</a:t>
            </a:r>
          </a:p>
          <a:p>
            <a:r>
              <a:rPr lang="en-US" sz="2400" dirty="0"/>
              <a:t>[size| non-recursive cost]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Recursion Tree: Total Cost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To evaluate the total cost of the recursion tree</a:t>
            </a:r>
          </a:p>
          <a:p>
            <a:pPr lvl="1"/>
            <a:r>
              <a:rPr lang="en-US" dirty="0"/>
              <a:t>sum all the non-recursive costs of all nodes </a:t>
            </a:r>
          </a:p>
          <a:p>
            <a:pPr lvl="1"/>
            <a:r>
              <a:rPr lang="en-US" dirty="0"/>
              <a:t>= Sum (</a:t>
            </a:r>
            <a:r>
              <a:rPr lang="en-US" dirty="0" err="1"/>
              <a:t>rowSum</a:t>
            </a:r>
            <a:r>
              <a:rPr lang="en-US" dirty="0"/>
              <a:t>(cost of all nodes at the same depth))</a:t>
            </a:r>
          </a:p>
          <a:p>
            <a:r>
              <a:rPr lang="en-US" dirty="0"/>
              <a:t>Determine the maximum depth of the recursion tree:</a:t>
            </a:r>
          </a:p>
          <a:p>
            <a:pPr lvl="1"/>
            <a:r>
              <a:rPr lang="en-US" dirty="0"/>
              <a:t>For our example, at tree depth d the size parameter is n/(2</a:t>
            </a:r>
            <a:r>
              <a:rPr lang="en-US" baseline="30000" dirty="0"/>
              <a:t>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 size parameter converging to base case, i.e. case 1</a:t>
            </a:r>
          </a:p>
          <a:p>
            <a:pPr lvl="1"/>
            <a:r>
              <a:rPr lang="en-US" dirty="0"/>
              <a:t>such that, n/(2</a:t>
            </a:r>
            <a:r>
              <a:rPr lang="en-US" baseline="30000" dirty="0"/>
              <a:t>d</a:t>
            </a:r>
            <a:r>
              <a:rPr lang="en-US" dirty="0"/>
              <a:t>) = 1, </a:t>
            </a:r>
          </a:p>
          <a:p>
            <a:pPr lvl="1"/>
            <a:r>
              <a:rPr lang="en-US" dirty="0"/>
              <a:t>d = </a:t>
            </a:r>
            <a:r>
              <a:rPr lang="en-US" dirty="0" err="1"/>
              <a:t>lg</a:t>
            </a:r>
            <a:r>
              <a:rPr lang="en-US" dirty="0"/>
              <a:t>(n)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rowSum</a:t>
            </a:r>
            <a:r>
              <a:rPr lang="en-US" dirty="0"/>
              <a:t> for each row is n</a:t>
            </a:r>
          </a:p>
          <a:p>
            <a:r>
              <a:rPr lang="en-US" dirty="0"/>
              <a:t>Therefore, the total cost, T(n) = n </a:t>
            </a:r>
            <a:r>
              <a:rPr lang="en-US" dirty="0" err="1"/>
              <a:t>lg</a:t>
            </a:r>
            <a:r>
              <a:rPr lang="en-US" dirty="0"/>
              <a:t>(n)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Master Theorem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1994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The Master Theorem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Given: a </a:t>
            </a:r>
            <a:r>
              <a:rPr lang="en-US" i="1" dirty="0">
                <a:solidFill>
                  <a:schemeClr val="tx2"/>
                </a:solidFill>
              </a:rPr>
              <a:t>divide and conquer</a:t>
            </a:r>
            <a:r>
              <a:rPr lang="en-US" dirty="0"/>
              <a:t> algorithm</a:t>
            </a:r>
          </a:p>
          <a:p>
            <a:pPr lvl="1"/>
            <a:r>
              <a:rPr lang="en-US" dirty="0"/>
              <a:t>An algorithm that divides the problem of size </a:t>
            </a:r>
            <a:r>
              <a:rPr lang="en-US" i="1" dirty="0"/>
              <a:t>n</a:t>
            </a:r>
            <a:r>
              <a:rPr lang="en-US" dirty="0"/>
              <a:t> into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 err="1"/>
              <a:t>subproblems</a:t>
            </a:r>
            <a:r>
              <a:rPr lang="en-US" dirty="0"/>
              <a:t>, each of size </a:t>
            </a:r>
            <a:r>
              <a:rPr lang="en-US" i="1" dirty="0"/>
              <a:t>n</a:t>
            </a:r>
            <a:r>
              <a:rPr lang="en-US" dirty="0"/>
              <a:t>/b</a:t>
            </a:r>
          </a:p>
          <a:p>
            <a:pPr lvl="1"/>
            <a:r>
              <a:rPr lang="en-US" dirty="0"/>
              <a:t>Let the cost of each stage (i.e., the work to divide the problem + combine solved </a:t>
            </a:r>
            <a:r>
              <a:rPr lang="en-US" dirty="0" err="1"/>
              <a:t>subproblems</a:t>
            </a:r>
            <a:r>
              <a:rPr lang="en-US" dirty="0"/>
              <a:t>) be described by the function </a:t>
            </a:r>
            <a:r>
              <a:rPr lang="en-US" i="1" dirty="0"/>
              <a:t>f(n)</a:t>
            </a:r>
          </a:p>
          <a:p>
            <a:r>
              <a:rPr lang="en-US" dirty="0"/>
              <a:t>Then, the Master Theorem gives us a cookbook for the algorithm’s running time</a:t>
            </a:r>
          </a:p>
          <a:p>
            <a:pPr lvl="1"/>
            <a:r>
              <a:rPr lang="en-US" dirty="0"/>
              <a:t>Some textbooks has a simpler version they call the “Main Recurrence Theorem”</a:t>
            </a:r>
          </a:p>
          <a:p>
            <a:pPr lvl="1"/>
            <a:r>
              <a:rPr lang="en-US" dirty="0"/>
              <a:t>We’ll splits it into individual parts</a:t>
            </a:r>
          </a:p>
        </p:txBody>
      </p:sp>
    </p:spTree>
    <p:extLst>
      <p:ext uri="{BB962C8B-B14F-4D97-AF65-F5344CB8AC3E}">
        <p14:creationId xmlns:p14="http://schemas.microsoft.com/office/powerpoint/2010/main" val="13728622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The Master Theorem (from Cormen)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200" y="1219199"/>
            <a:ext cx="8229600" cy="53868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 T(n) = </a:t>
            </a:r>
            <a:r>
              <a:rPr lang="en-US" dirty="0">
                <a:latin typeface="Times"/>
                <a:cs typeface="Times"/>
              </a:rPr>
              <a:t>a T(n/b) + f(n) </a:t>
            </a:r>
          </a:p>
          <a:p>
            <a:pPr lvl="1"/>
            <a:r>
              <a:rPr lang="en-US" dirty="0"/>
              <a:t>then let k = </a:t>
            </a:r>
            <a:r>
              <a:rPr lang="en-US" dirty="0" err="1"/>
              <a:t>lg</a:t>
            </a:r>
            <a:r>
              <a:rPr lang="en-US" dirty="0"/>
              <a:t> a / </a:t>
            </a:r>
            <a:r>
              <a:rPr lang="en-US" dirty="0" err="1"/>
              <a:t>lg</a:t>
            </a:r>
            <a:r>
              <a:rPr lang="en-US" dirty="0"/>
              <a:t> b = </a:t>
            </a:r>
            <a:r>
              <a:rPr lang="en-US" dirty="0" err="1"/>
              <a:t>log</a:t>
            </a:r>
            <a:r>
              <a:rPr lang="en-US" baseline="-25000" dirty="0" err="1"/>
              <a:t>b</a:t>
            </a:r>
            <a:r>
              <a:rPr lang="en-US" dirty="0"/>
              <a:t>(a) (critical exponent)</a:t>
            </a:r>
          </a:p>
          <a:p>
            <a:pPr lvl="1"/>
            <a:endParaRPr lang="en-US" dirty="0"/>
          </a:p>
          <a:p>
            <a:r>
              <a:rPr lang="en-US" dirty="0"/>
              <a:t>Then three common cases:</a:t>
            </a:r>
          </a:p>
          <a:p>
            <a:pPr lvl="1"/>
            <a:r>
              <a:rPr lang="en-US" dirty="0"/>
              <a:t>If f(n) </a:t>
            </a:r>
            <a:r>
              <a:rPr lang="en-US" dirty="0">
                <a:sym typeface="Symbol" charset="2"/>
              </a:rPr>
              <a:t></a:t>
            </a:r>
            <a:r>
              <a:rPr lang="en-US" dirty="0"/>
              <a:t> O(</a:t>
            </a:r>
            <a:r>
              <a:rPr lang="en-US" dirty="0" err="1"/>
              <a:t>n</a:t>
            </a:r>
            <a:r>
              <a:rPr lang="en-US" baseline="30000" dirty="0" err="1"/>
              <a:t>k</a:t>
            </a:r>
            <a:r>
              <a:rPr lang="en-US" baseline="30000" dirty="0"/>
              <a:t>-</a:t>
            </a:r>
            <a:r>
              <a:rPr lang="en-US" baseline="30000" dirty="0">
                <a:sym typeface="Symbol" charset="2"/>
              </a:rPr>
              <a:t></a:t>
            </a:r>
            <a:r>
              <a:rPr lang="en-US" dirty="0"/>
              <a:t>) for some positive </a:t>
            </a:r>
            <a:r>
              <a:rPr lang="en-US" dirty="0">
                <a:sym typeface="Symbol" charset="2"/>
              </a:rPr>
              <a:t></a:t>
            </a:r>
            <a:r>
              <a:rPr lang="en-US" dirty="0"/>
              <a:t>, then T(n) </a:t>
            </a:r>
            <a:r>
              <a:rPr lang="en-US" dirty="0">
                <a:sym typeface="Symbol" charset="2"/>
              </a:rPr>
              <a:t>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</a:t>
            </a:r>
            <a:r>
              <a:rPr lang="en-US" dirty="0" err="1"/>
              <a:t>n</a:t>
            </a:r>
            <a:r>
              <a:rPr lang="en-US" baseline="30000" dirty="0" err="1"/>
              <a:t>k</a:t>
            </a:r>
            <a:r>
              <a:rPr lang="en-US" dirty="0"/>
              <a:t>)</a:t>
            </a:r>
          </a:p>
          <a:p>
            <a:pPr lvl="1"/>
            <a:endParaRPr lang="en-US" dirty="0">
              <a:sym typeface="Symbol" charset="2"/>
            </a:endParaRPr>
          </a:p>
          <a:p>
            <a:pPr lvl="1"/>
            <a:r>
              <a:rPr lang="en-US" dirty="0">
                <a:sym typeface="Symbol" charset="2"/>
              </a:rPr>
              <a:t>If f(n) 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</a:t>
            </a:r>
            <a:r>
              <a:rPr lang="en-US" dirty="0" err="1"/>
              <a:t>n</a:t>
            </a:r>
            <a:r>
              <a:rPr lang="en-US" baseline="30000" dirty="0" err="1"/>
              <a:t>k</a:t>
            </a:r>
            <a:r>
              <a:rPr lang="en-US" dirty="0"/>
              <a:t>) then T(n) </a:t>
            </a:r>
            <a:r>
              <a:rPr lang="en-US" dirty="0">
                <a:sym typeface="Symbol" charset="2"/>
              </a:rPr>
              <a:t>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 f(n) log(n) ) =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</a:t>
            </a:r>
            <a:r>
              <a:rPr lang="en-US" dirty="0" err="1"/>
              <a:t>n</a:t>
            </a:r>
            <a:r>
              <a:rPr lang="en-US" baseline="30000" dirty="0" err="1"/>
              <a:t>k</a:t>
            </a:r>
            <a:r>
              <a:rPr lang="en-US" dirty="0"/>
              <a:t> log(n))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f(n) </a:t>
            </a:r>
            <a:r>
              <a:rPr lang="en-US" dirty="0">
                <a:sym typeface="Symbol" charset="2"/>
              </a:rPr>
              <a:t>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(</a:t>
            </a:r>
            <a:r>
              <a:rPr lang="en-US" dirty="0" err="1"/>
              <a:t>n</a:t>
            </a:r>
            <a:r>
              <a:rPr lang="en-US" baseline="30000" dirty="0" err="1"/>
              <a:t>k</a:t>
            </a:r>
            <a:r>
              <a:rPr lang="en-US" baseline="30000" dirty="0"/>
              <a:t>+</a:t>
            </a:r>
            <a:r>
              <a:rPr lang="en-US" baseline="30000" dirty="0">
                <a:sym typeface="Symbol" charset="2"/>
              </a:rPr>
              <a:t></a:t>
            </a:r>
            <a:r>
              <a:rPr lang="en-US" dirty="0"/>
              <a:t>) for some positive </a:t>
            </a:r>
            <a:r>
              <a:rPr lang="en-US" dirty="0">
                <a:sym typeface="Symbol" charset="2"/>
              </a:rPr>
              <a:t></a:t>
            </a:r>
            <a:r>
              <a:rPr lang="en-US" dirty="0"/>
              <a:t>, and </a:t>
            </a:r>
          </a:p>
          <a:p>
            <a:pPr marL="274320" lvl="1" indent="0">
              <a:buNone/>
            </a:pPr>
            <a:r>
              <a:rPr lang="en-US" dirty="0"/>
              <a:t>      </a:t>
            </a:r>
            <a:r>
              <a:rPr lang="en-US" i="1" dirty="0">
                <a:latin typeface="Times"/>
                <a:cs typeface="Times"/>
              </a:rPr>
              <a:t>a f(n/b) ≤ c f(n) </a:t>
            </a:r>
            <a:r>
              <a:rPr lang="en-US" dirty="0"/>
              <a:t>for some </a:t>
            </a:r>
            <a:r>
              <a:rPr lang="en-US" i="1" dirty="0">
                <a:latin typeface="Times"/>
                <a:cs typeface="Times"/>
              </a:rPr>
              <a:t>c &lt; 1 </a:t>
            </a:r>
            <a:r>
              <a:rPr lang="en-US" dirty="0"/>
              <a:t>and sufficiently large </a:t>
            </a:r>
            <a:r>
              <a:rPr lang="en-US" i="1" dirty="0"/>
              <a:t>n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  then T(n) </a:t>
            </a:r>
            <a:r>
              <a:rPr lang="en-US" dirty="0">
                <a:sym typeface="Symbol" charset="2"/>
              </a:rPr>
              <a:t>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</a:t>
            </a:r>
            <a:r>
              <a:rPr lang="en-US" dirty="0"/>
              <a:t>(f(n))</a:t>
            </a:r>
          </a:p>
          <a:p>
            <a:pPr lvl="1"/>
            <a:endParaRPr lang="en-US" dirty="0"/>
          </a:p>
          <a:p>
            <a:r>
              <a:rPr lang="en-US" dirty="0"/>
              <a:t>Note: none of these cases may apply</a:t>
            </a:r>
          </a:p>
        </p:txBody>
      </p:sp>
    </p:spTree>
    <p:extLst>
      <p:ext uri="{BB962C8B-B14F-4D97-AF65-F5344CB8AC3E}">
        <p14:creationId xmlns:p14="http://schemas.microsoft.com/office/powerpoint/2010/main" val="27346179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Using the Master Theorem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T(n) = 9T(n/3) + n</a:t>
            </a:r>
          </a:p>
          <a:p>
            <a:pPr lvl="1"/>
            <a:r>
              <a:rPr lang="en-US" dirty="0"/>
              <a:t>A = 9, b = 3, f(n) = n</a:t>
            </a:r>
          </a:p>
          <a:p>
            <a:pPr lvl="1"/>
            <a:endParaRPr lang="en-US" dirty="0"/>
          </a:p>
          <a:p>
            <a:r>
              <a:rPr lang="en-US" dirty="0"/>
              <a:t>Master Theorem</a:t>
            </a:r>
          </a:p>
          <a:p>
            <a:pPr lvl="1"/>
            <a:r>
              <a:rPr lang="en-US" dirty="0"/>
              <a:t>k = </a:t>
            </a:r>
            <a:r>
              <a:rPr lang="en-US" dirty="0" err="1"/>
              <a:t>lg</a:t>
            </a:r>
            <a:r>
              <a:rPr lang="en-US" dirty="0"/>
              <a:t> 9 / </a:t>
            </a:r>
            <a:r>
              <a:rPr lang="en-US" dirty="0" err="1"/>
              <a:t>lg</a:t>
            </a:r>
            <a:r>
              <a:rPr lang="en-US" dirty="0"/>
              <a:t> 3 = log</a:t>
            </a:r>
            <a:r>
              <a:rPr lang="en-US" sz="1400" dirty="0"/>
              <a:t>3</a:t>
            </a:r>
            <a:r>
              <a:rPr lang="en-US" dirty="0"/>
              <a:t> 9 = 2</a:t>
            </a:r>
          </a:p>
          <a:p>
            <a:pPr lvl="1" algn="l"/>
            <a:r>
              <a:rPr lang="en-US" dirty="0">
                <a:sym typeface="Symbol" charset="2"/>
              </a:rPr>
              <a:t>Since f(n) = O(</a:t>
            </a:r>
            <a:r>
              <a:rPr lang="en-US" dirty="0"/>
              <a:t>n</a:t>
            </a:r>
            <a:r>
              <a:rPr lang="en-US" baseline="30000" dirty="0"/>
              <a:t>log</a:t>
            </a:r>
            <a:r>
              <a:rPr lang="en-US" sz="1400" baseline="30000" dirty="0"/>
              <a:t>3</a:t>
            </a:r>
            <a:r>
              <a:rPr lang="en-US" baseline="30000" dirty="0"/>
              <a:t> 9 - </a:t>
            </a:r>
            <a:r>
              <a:rPr lang="en-US" baseline="30000" dirty="0">
                <a:sym typeface="Symbol" charset="2"/>
              </a:rPr>
              <a:t></a:t>
            </a:r>
            <a:r>
              <a:rPr lang="en-US" dirty="0">
                <a:sym typeface="Symbol" charset="2"/>
              </a:rPr>
              <a:t>), where =1, case 1 applies:</a:t>
            </a:r>
            <a:br>
              <a:rPr lang="en-US" dirty="0">
                <a:sym typeface="Symbol" charset="2"/>
              </a:rPr>
            </a:br>
            <a:r>
              <a:rPr lang="en-US" dirty="0">
                <a:sym typeface="Symbol" charset="2"/>
              </a:rPr>
              <a:t>           </a:t>
            </a:r>
            <a:r>
              <a:rPr lang="en-US" sz="2800" dirty="0"/>
              <a:t>T(n) </a:t>
            </a:r>
            <a:r>
              <a:rPr lang="en-US" sz="2800" dirty="0">
                <a:sym typeface="Symbol" charset="2"/>
              </a:rPr>
              <a:t></a:t>
            </a:r>
            <a:r>
              <a:rPr lang="en-US" sz="2800" dirty="0"/>
              <a:t> </a:t>
            </a:r>
            <a:r>
              <a:rPr lang="en-US" sz="2800" dirty="0">
                <a:sym typeface="Symbol" charset="2"/>
              </a:rPr>
              <a:t></a:t>
            </a:r>
            <a:r>
              <a:rPr lang="en-US" sz="2800" dirty="0"/>
              <a:t>(</a:t>
            </a:r>
            <a:r>
              <a:rPr lang="en-US" sz="2800" dirty="0" err="1"/>
              <a:t>n</a:t>
            </a:r>
            <a:r>
              <a:rPr lang="en-US" sz="2800" baseline="30000" dirty="0" err="1"/>
              <a:t>k</a:t>
            </a:r>
            <a:r>
              <a:rPr lang="en-US" sz="2800" dirty="0"/>
              <a:t>)</a:t>
            </a:r>
            <a:endParaRPr lang="en-US" dirty="0">
              <a:sym typeface="Symbol" charset="2"/>
            </a:endParaRPr>
          </a:p>
          <a:p>
            <a:pPr lvl="1"/>
            <a:r>
              <a:rPr lang="en-US" dirty="0">
                <a:sym typeface="Symbol" charset="2"/>
              </a:rPr>
              <a:t>Thus the solution is T(n) = (n</a:t>
            </a:r>
            <a:r>
              <a:rPr lang="en-US" baseline="30000" dirty="0">
                <a:sym typeface="Symbol" charset="2"/>
              </a:rPr>
              <a:t>2</a:t>
            </a:r>
            <a:r>
              <a:rPr lang="en-US" dirty="0">
                <a:sym typeface="Symbol" charset="2"/>
              </a:rPr>
              <a:t>) since k=2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sym typeface="Symbol" charset="2"/>
              </a:rPr>
              <a:t>Problems to 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Symbol" charset="2"/>
              </a:rPr>
              <a:t>Can you use a theorem on these?</a:t>
            </a:r>
          </a:p>
          <a:p>
            <a:r>
              <a:rPr lang="en-US" dirty="0">
                <a:sym typeface="Symbol" charset="2"/>
              </a:rPr>
              <a:t>Assume T(1) = 1</a:t>
            </a:r>
          </a:p>
          <a:p>
            <a:endParaRPr lang="en-US" dirty="0">
              <a:sym typeface="Symbol" charset="2"/>
            </a:endParaRPr>
          </a:p>
          <a:p>
            <a:r>
              <a:rPr lang="en-US" dirty="0">
                <a:sym typeface="Symbol" charset="2"/>
              </a:rPr>
              <a:t>T(n) = T(n/2) + </a:t>
            </a:r>
            <a:r>
              <a:rPr lang="en-US" dirty="0" err="1">
                <a:sym typeface="Symbol" charset="2"/>
              </a:rPr>
              <a:t>lg</a:t>
            </a:r>
            <a:r>
              <a:rPr lang="en-US" dirty="0">
                <a:sym typeface="Symbol" charset="2"/>
              </a:rPr>
              <a:t> n</a:t>
            </a:r>
          </a:p>
          <a:p>
            <a:r>
              <a:rPr lang="en-US" dirty="0">
                <a:sym typeface="Symbol" charset="2"/>
              </a:rPr>
              <a:t>T(n) = T(n/2) + n</a:t>
            </a:r>
          </a:p>
          <a:p>
            <a:r>
              <a:rPr lang="en-US" dirty="0">
                <a:sym typeface="Symbol" charset="2"/>
              </a:rPr>
              <a:t>T(n) = 2T(n/2) + n  (like </a:t>
            </a:r>
            <a:r>
              <a:rPr lang="en-US" dirty="0" err="1">
                <a:sym typeface="Symbol" charset="2"/>
              </a:rPr>
              <a:t>Mergesort</a:t>
            </a:r>
            <a:r>
              <a:rPr lang="en-US" dirty="0">
                <a:sym typeface="Symbol" charset="2"/>
              </a:rPr>
              <a:t>)</a:t>
            </a:r>
          </a:p>
          <a:p>
            <a:r>
              <a:rPr lang="en-US" dirty="0">
                <a:sym typeface="Symbol" charset="2"/>
              </a:rPr>
              <a:t>T(n) = 2T(n/2) + n </a:t>
            </a:r>
            <a:r>
              <a:rPr lang="en-US" dirty="0" err="1">
                <a:sym typeface="Symbol" charset="2"/>
              </a:rPr>
              <a:t>lg</a:t>
            </a:r>
            <a:r>
              <a:rPr lang="en-US" dirty="0">
                <a:sym typeface="Symbol" charset="2"/>
              </a:rPr>
              <a:t> 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Master Theorem Examples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4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Solving Recurrence Relations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Several (four) methods for solving:</a:t>
            </a:r>
          </a:p>
          <a:p>
            <a:pPr lvl="1"/>
            <a:r>
              <a:rPr lang="en-US" dirty="0"/>
              <a:t>Directly Solve</a:t>
            </a:r>
          </a:p>
          <a:p>
            <a:pPr lvl="1"/>
            <a:r>
              <a:rPr lang="en-US" dirty="0"/>
              <a:t>Substitution method</a:t>
            </a:r>
          </a:p>
          <a:p>
            <a:pPr lvl="2"/>
            <a:r>
              <a:rPr lang="en-US" dirty="0"/>
              <a:t>In short, guess the runtime and solve by induction</a:t>
            </a:r>
          </a:p>
          <a:p>
            <a:pPr lvl="1"/>
            <a:r>
              <a:rPr lang="en-US" dirty="0"/>
              <a:t>Recurrence trees</a:t>
            </a:r>
          </a:p>
          <a:p>
            <a:pPr lvl="2"/>
            <a:r>
              <a:rPr lang="en-US" dirty="0"/>
              <a:t>We won’t see this in great detail, but a graphical view of the recurrence</a:t>
            </a:r>
          </a:p>
          <a:p>
            <a:pPr lvl="2"/>
            <a:r>
              <a:rPr lang="en-US" dirty="0"/>
              <a:t>Sometimes a picture is worth 2</a:t>
            </a:r>
            <a:r>
              <a:rPr lang="en-US" baseline="30000" dirty="0"/>
              <a:t>10</a:t>
            </a:r>
            <a:r>
              <a:rPr lang="en-US" dirty="0"/>
              <a:t> words!</a:t>
            </a:r>
          </a:p>
          <a:p>
            <a:pPr lvl="1"/>
            <a:r>
              <a:rPr lang="en-US" dirty="0"/>
              <a:t>“Master” theorem</a:t>
            </a:r>
          </a:p>
          <a:p>
            <a:pPr lvl="2"/>
            <a:r>
              <a:rPr lang="en-US" dirty="0"/>
              <a:t>Easy to find Order-Class for a number of common cases</a:t>
            </a:r>
          </a:p>
          <a:p>
            <a:pPr lvl="2"/>
            <a:r>
              <a:rPr lang="en-US" dirty="0"/>
              <a:t>Different variations are called different things, depending on the source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sym typeface="Symbol" charset="2"/>
              </a:rPr>
              <a:t>Problems to 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Symbol" charset="2"/>
              </a:rPr>
              <a:t>Let’s try these?</a:t>
            </a:r>
          </a:p>
          <a:p>
            <a:endParaRPr lang="en-US" dirty="0">
              <a:sym typeface="Symbol" charset="2"/>
            </a:endParaRPr>
          </a:p>
          <a:p>
            <a:r>
              <a:rPr lang="en-US" dirty="0">
                <a:sym typeface="Symbol" charset="2"/>
              </a:rPr>
              <a:t>T(n) = 7T(n/3) + n^2</a:t>
            </a:r>
          </a:p>
          <a:p>
            <a:r>
              <a:rPr lang="en-US" dirty="0">
                <a:sym typeface="Symbol" charset="2"/>
              </a:rPr>
              <a:t>T(n) = 3T(n/3) + n/2</a:t>
            </a:r>
          </a:p>
          <a:p>
            <a:r>
              <a:rPr lang="en-US" dirty="0">
                <a:sym typeface="Symbol" charset="2"/>
              </a:rPr>
              <a:t>T(n) = 4T(n/2) + n / log(n)</a:t>
            </a:r>
          </a:p>
          <a:p>
            <a:r>
              <a:rPr lang="en-US" dirty="0">
                <a:sym typeface="Symbol" charset="2"/>
              </a:rPr>
              <a:t>T(n) = 3T(n/3) + n / log(n)</a:t>
            </a:r>
          </a:p>
          <a:p>
            <a:endParaRPr lang="en-US" dirty="0"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779595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sym typeface="Symbol" charset="2"/>
              </a:rPr>
              <a:t>Problems to Try: Solutions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endParaRPr lang="en-US" dirty="0">
              <a:sym typeface="Symbol" charset="2"/>
            </a:endParaRPr>
          </a:p>
          <a:p>
            <a:r>
              <a:rPr lang="en-US" dirty="0">
                <a:sym typeface="Symbol" charset="2"/>
              </a:rPr>
              <a:t>T(n) = 7T(n/3) + n^2</a:t>
            </a:r>
          </a:p>
          <a:p>
            <a:pPr lvl="1"/>
            <a:r>
              <a:rPr lang="en-US" dirty="0">
                <a:sym typeface="Symbol" charset="2"/>
              </a:rPr>
              <a:t>k = log3(7) = 1.77</a:t>
            </a:r>
          </a:p>
          <a:p>
            <a:pPr lvl="1"/>
            <a:r>
              <a:rPr lang="en-US" dirty="0" err="1">
                <a:sym typeface="Symbol" charset="2"/>
              </a:rPr>
              <a:t>n^k</a:t>
            </a:r>
            <a:r>
              <a:rPr lang="en-US" dirty="0">
                <a:sym typeface="Symbol" charset="2"/>
              </a:rPr>
              <a:t> = n^1.77		n^2</a:t>
            </a:r>
          </a:p>
          <a:p>
            <a:pPr lvl="1"/>
            <a:r>
              <a:rPr lang="en-US" dirty="0">
                <a:sym typeface="Symbol" charset="2"/>
              </a:rPr>
              <a:t>Case 3:   n^2</a:t>
            </a:r>
          </a:p>
          <a:p>
            <a:pPr marL="274320" lvl="1" indent="0">
              <a:buNone/>
            </a:pPr>
            <a:r>
              <a:rPr lang="en-US" dirty="0">
                <a:sym typeface="Symbol" charset="2"/>
              </a:rPr>
              <a:t>				</a:t>
            </a:r>
          </a:p>
          <a:p>
            <a:pPr marL="274320" lvl="1" indent="0">
              <a:buNone/>
            </a:pPr>
            <a:endParaRPr lang="en-US" dirty="0">
              <a:sym typeface="Symbol" charset="2"/>
            </a:endParaRPr>
          </a:p>
          <a:p>
            <a:pPr marL="274320" lvl="1" indent="0">
              <a:buNone/>
            </a:pPr>
            <a:r>
              <a:rPr lang="en-US" dirty="0">
                <a:sym typeface="Symbol" charset="2"/>
              </a:rPr>
              <a:t>				regularity: 7*f(n/3) &lt;= c*f(n)</a:t>
            </a:r>
          </a:p>
          <a:p>
            <a:pPr marL="274320" lvl="1" indent="0">
              <a:buNone/>
            </a:pPr>
            <a:r>
              <a:rPr lang="en-US" dirty="0">
                <a:sym typeface="Symbol" charset="2"/>
              </a:rPr>
              <a:t>				7*n^2/9 &lt;= c*n^2</a:t>
            </a:r>
          </a:p>
          <a:p>
            <a:pPr marL="274320" lvl="1" indent="0">
              <a:buNone/>
            </a:pPr>
            <a:r>
              <a:rPr lang="en-US" dirty="0">
                <a:sym typeface="Symbol" charset="2"/>
              </a:rPr>
              <a:t>				(7/9)n^2 &lt;= cn^2       //YES</a:t>
            </a:r>
          </a:p>
          <a:p>
            <a:endParaRPr lang="en-US" dirty="0">
              <a:sym typeface="Symbol" charset="2"/>
            </a:endParaRPr>
          </a:p>
          <a:p>
            <a:endParaRPr lang="en-US" dirty="0"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63298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sym typeface="Symbol" charset="2"/>
              </a:rPr>
              <a:t>Problems to Try: Solutions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endParaRPr lang="en-US" dirty="0">
              <a:sym typeface="Symbol" charset="2"/>
            </a:endParaRPr>
          </a:p>
          <a:p>
            <a:r>
              <a:rPr lang="en-US" dirty="0">
                <a:sym typeface="Symbol" charset="2"/>
              </a:rPr>
              <a:t>T(n) = 3T(n/3) + n/2</a:t>
            </a:r>
          </a:p>
          <a:p>
            <a:pPr lvl="1"/>
            <a:r>
              <a:rPr lang="en-US" dirty="0">
                <a:sym typeface="Symbol" charset="2"/>
              </a:rPr>
              <a:t>k = log3(3) = 1</a:t>
            </a:r>
          </a:p>
          <a:p>
            <a:pPr lvl="1"/>
            <a:endParaRPr lang="en-US" dirty="0">
              <a:sym typeface="Symbol" charset="2"/>
            </a:endParaRPr>
          </a:p>
          <a:p>
            <a:pPr lvl="1"/>
            <a:r>
              <a:rPr lang="en-US" dirty="0" err="1">
                <a:sym typeface="Symbol" charset="2"/>
              </a:rPr>
              <a:t>n^k</a:t>
            </a:r>
            <a:r>
              <a:rPr lang="en-US" dirty="0">
                <a:sym typeface="Symbol" charset="2"/>
              </a:rPr>
              <a:t> = n			n/2</a:t>
            </a:r>
          </a:p>
          <a:p>
            <a:pPr lvl="1"/>
            <a:endParaRPr lang="en-US" dirty="0">
              <a:sym typeface="Symbol" charset="2"/>
            </a:endParaRPr>
          </a:p>
          <a:p>
            <a:pPr lvl="1"/>
            <a:r>
              <a:rPr lang="en-US" dirty="0">
                <a:sym typeface="Symbol" charset="2"/>
              </a:rPr>
              <a:t>Case 2: </a:t>
            </a:r>
            <a:r>
              <a:rPr lang="en-US" dirty="0" err="1">
                <a:sym typeface="Symbol" charset="2"/>
              </a:rPr>
              <a:t>nlogn</a:t>
            </a:r>
            <a:endParaRPr lang="en-US" dirty="0">
              <a:sym typeface="Symbol" charset="2"/>
            </a:endParaRPr>
          </a:p>
          <a:p>
            <a:endParaRPr lang="en-US" dirty="0">
              <a:sym typeface="Symbol" charset="2"/>
            </a:endParaRPr>
          </a:p>
          <a:p>
            <a:endParaRPr lang="en-US" dirty="0"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710427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sym typeface="Symbol" charset="2"/>
              </a:rPr>
              <a:t>Problems to Try: Solutions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ym typeface="Symbol" charset="2"/>
            </a:endParaRPr>
          </a:p>
          <a:p>
            <a:r>
              <a:rPr lang="en-US" dirty="0">
                <a:sym typeface="Symbol" charset="2"/>
              </a:rPr>
              <a:t>T(n) = 4T(n/2) + n / log(n)</a:t>
            </a:r>
          </a:p>
          <a:p>
            <a:pPr lvl="1"/>
            <a:r>
              <a:rPr lang="en-US" dirty="0">
                <a:sym typeface="Symbol" charset="2"/>
              </a:rPr>
              <a:t>k = log2(4) = 2</a:t>
            </a:r>
          </a:p>
          <a:p>
            <a:pPr lvl="1"/>
            <a:endParaRPr lang="en-US" dirty="0">
              <a:sym typeface="Symbol" charset="2"/>
            </a:endParaRPr>
          </a:p>
          <a:p>
            <a:pPr lvl="1"/>
            <a:r>
              <a:rPr lang="en-US" dirty="0">
                <a:sym typeface="Symbol" charset="2"/>
              </a:rPr>
              <a:t>n^2		n / log(n)</a:t>
            </a:r>
          </a:p>
          <a:p>
            <a:pPr lvl="1"/>
            <a:endParaRPr lang="en-US" dirty="0">
              <a:sym typeface="Symbol" charset="2"/>
            </a:endParaRPr>
          </a:p>
          <a:p>
            <a:pPr lvl="1"/>
            <a:r>
              <a:rPr lang="en-US" dirty="0">
                <a:sym typeface="Symbol" charset="2"/>
              </a:rPr>
              <a:t>Case 1: n^2</a:t>
            </a:r>
          </a:p>
          <a:p>
            <a:pPr marL="0" indent="0">
              <a:buNone/>
            </a:pPr>
            <a:endParaRPr lang="en-US" dirty="0"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587069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sym typeface="Symbol" charset="2"/>
              </a:rPr>
              <a:t>Problems to Try: Solutions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ym typeface="Symbol" charset="2"/>
            </a:endParaRPr>
          </a:p>
          <a:p>
            <a:r>
              <a:rPr lang="en-US" dirty="0">
                <a:sym typeface="Symbol" charset="2"/>
              </a:rPr>
              <a:t>T(n) = 3T(n/3) + n / log(n)</a:t>
            </a:r>
          </a:p>
          <a:p>
            <a:pPr lvl="1"/>
            <a:r>
              <a:rPr lang="en-US" dirty="0">
                <a:sym typeface="Symbol" charset="2"/>
              </a:rPr>
              <a:t>k = log3(3) = 1</a:t>
            </a:r>
          </a:p>
          <a:p>
            <a:pPr lvl="1"/>
            <a:endParaRPr lang="en-US" dirty="0">
              <a:sym typeface="Symbol" charset="2"/>
            </a:endParaRPr>
          </a:p>
          <a:p>
            <a:pPr lvl="1"/>
            <a:r>
              <a:rPr lang="en-US" dirty="0">
                <a:sym typeface="Symbol" charset="2"/>
              </a:rPr>
              <a:t>n			n / log(n)</a:t>
            </a:r>
          </a:p>
          <a:p>
            <a:pPr lvl="1"/>
            <a:endParaRPr lang="en-US" dirty="0">
              <a:sym typeface="Symbol" charset="2"/>
            </a:endParaRPr>
          </a:p>
          <a:p>
            <a:pPr lvl="1"/>
            <a:r>
              <a:rPr lang="en-US" dirty="0">
                <a:sym typeface="Symbol" charset="2"/>
              </a:rPr>
              <a:t>Case 1 doesn’t apply because f(n) not </a:t>
            </a:r>
            <a:r>
              <a:rPr lang="en-US" dirty="0" err="1">
                <a:sym typeface="Symbol" charset="2"/>
              </a:rPr>
              <a:t>polynomially</a:t>
            </a:r>
            <a:r>
              <a:rPr lang="en-US" dirty="0">
                <a:sym typeface="Symbol" charset="2"/>
              </a:rPr>
              <a:t> smaller</a:t>
            </a:r>
          </a:p>
          <a:p>
            <a:pPr lvl="1"/>
            <a:r>
              <a:rPr lang="en-US" dirty="0">
                <a:sym typeface="Symbol" charset="2"/>
              </a:rPr>
              <a:t>e.g.,  n / log(n) !&lt;= n^0.99 for large n</a:t>
            </a:r>
          </a:p>
        </p:txBody>
      </p:sp>
    </p:spTree>
    <p:extLst>
      <p:ext uri="{BB962C8B-B14F-4D97-AF65-F5344CB8AC3E}">
        <p14:creationId xmlns:p14="http://schemas.microsoft.com/office/powerpoint/2010/main" val="39819365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Solutions to problems that aren’t directly in the slides above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395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Directly Solve (unrolling the recurrence)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Mergesort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T(n) = 2*T(n/2) + n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Do it on board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0613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Directly Solve (unrolling the recurrence)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dirty="0"/>
              <a:t>T(n) = 2*T(n/2) + n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T(n)	= 2*[2 * T(n/4) + n/2] + n	//unroll one level</a:t>
            </a:r>
          </a:p>
          <a:p>
            <a:pPr marL="274320" lvl="1" indent="0">
              <a:buNone/>
            </a:pPr>
            <a:r>
              <a:rPr lang="en-US" dirty="0"/>
              <a:t>	= 4*T(n/4) + 2n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	= 4*[2*T(n/8) + n/4] + 2n	//unroll another level</a:t>
            </a:r>
          </a:p>
          <a:p>
            <a:pPr marL="274320" lvl="1" indent="0">
              <a:buNone/>
            </a:pPr>
            <a:r>
              <a:rPr lang="en-US" dirty="0"/>
              <a:t>	= 8*T(n/8) + 3n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dirty="0"/>
              <a:t>	= 8*[2*T(n/16) + n/8] + 3n	//one more time</a:t>
            </a:r>
          </a:p>
          <a:p>
            <a:pPr marL="274320" lvl="1" indent="0">
              <a:buNone/>
            </a:pPr>
            <a:r>
              <a:rPr lang="en-US" dirty="0"/>
              <a:t>	= 16*T(n/16) + 4n</a:t>
            </a:r>
          </a:p>
        </p:txBody>
      </p:sp>
    </p:spTree>
    <p:extLst>
      <p:ext uri="{BB962C8B-B14F-4D97-AF65-F5344CB8AC3E}">
        <p14:creationId xmlns:p14="http://schemas.microsoft.com/office/powerpoint/2010/main" val="2530646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Directly Solve (unrolling the recurrence)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819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457200" y="1219200"/>
                <a:ext cx="8553450" cy="4937760"/>
              </a:xfrm>
            </p:spPr>
            <p:txBody>
              <a:bodyPr>
                <a:normAutofit/>
              </a:bodyPr>
              <a:lstStyle/>
              <a:p>
                <a:pPr marL="274320" lvl="1" indent="0">
                  <a:buNone/>
                </a:pPr>
                <a:r>
                  <a:rPr lang="en-US" dirty="0"/>
                  <a:t>T(n)	= 4*T(n/4) + 2n</a:t>
                </a:r>
              </a:p>
              <a:p>
                <a:pPr marL="274320" lvl="1" indent="0">
                  <a:buNone/>
                </a:pPr>
                <a:r>
                  <a:rPr lang="en-US" dirty="0"/>
                  <a:t>	= 8*T(n/8) + 3n</a:t>
                </a:r>
              </a:p>
              <a:p>
                <a:pPr marL="274320" lvl="1" indent="0">
                  <a:buNone/>
                </a:pPr>
                <a:r>
                  <a:rPr lang="en-US" dirty="0"/>
                  <a:t>	= 16*T(n/16) + 4n</a:t>
                </a:r>
              </a:p>
              <a:p>
                <a:pPr marL="274320" lvl="1" indent="0">
                  <a:buNone/>
                </a:pPr>
                <a:r>
                  <a:rPr lang="en-US" dirty="0"/>
                  <a:t>	= … 			//what is the general pattern??</a:t>
                </a:r>
              </a:p>
              <a:p>
                <a:pPr marL="274320" lvl="1" indent="0">
                  <a:buNone/>
                </a:pPr>
                <a:endParaRPr lang="en-US" dirty="0"/>
              </a:p>
              <a:p>
                <a:pPr marL="274320" lvl="1" indent="0">
                  <a:buNone/>
                </a:pPr>
                <a:r>
                  <a:rPr lang="en-US" dirty="0"/>
                  <a:t>	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𝑑𝑛</m:t>
                    </m:r>
                  </m:oMath>
                </a14:m>
                <a:r>
                  <a:rPr lang="en-US" b="0" dirty="0"/>
                  <a:t>	//where d is depth of recursion</a:t>
                </a:r>
              </a:p>
              <a:p>
                <a:pPr marL="274320" lvl="1" indent="0">
                  <a:buNone/>
                </a:pPr>
                <a:endParaRPr lang="en-US" b="0" dirty="0"/>
              </a:p>
              <a:p>
                <a:pPr marL="27432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48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457200" y="1219200"/>
                <a:ext cx="8553450" cy="4937760"/>
              </a:xfrm>
              <a:blipFill>
                <a:blip r:embed="rId4"/>
                <a:stretch>
                  <a:fillRect t="-10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860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Directly Solve (unrolling the recurrence)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39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819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457200" y="1219200"/>
                <a:ext cx="8553450" cy="5502910"/>
              </a:xfrm>
            </p:spPr>
            <p:txBody>
              <a:bodyPr>
                <a:normAutofit/>
              </a:bodyPr>
              <a:lstStyle/>
              <a:p>
                <a:pPr marL="274320" lvl="1" indent="0">
                  <a:buNone/>
                </a:pPr>
                <a:r>
                  <a:rPr lang="en-US" dirty="0"/>
                  <a:t>T(n)	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𝑑𝑛</m:t>
                    </m:r>
                  </m:oMath>
                </a14:m>
                <a:r>
                  <a:rPr lang="en-US" b="0" dirty="0"/>
                  <a:t>	//where d is depth of recursion</a:t>
                </a:r>
              </a:p>
              <a:p>
                <a:pPr marL="274320" lvl="1" indent="0">
                  <a:buNone/>
                </a:pPr>
                <a:endParaRPr lang="en-US" dirty="0"/>
              </a:p>
              <a:p>
                <a:pPr marL="274320" lvl="1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b="0" dirty="0"/>
                  <a:t>			//when do we hit T(1)</a:t>
                </a: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pPr marL="27432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b="0" dirty="0"/>
                  <a:t>			//recursion ends when d is log(n)</a:t>
                </a:r>
              </a:p>
              <a:p>
                <a:pPr marL="274320" lvl="1" indent="0">
                  <a:buNone/>
                </a:pPr>
                <a:endParaRPr lang="en-US" dirty="0"/>
              </a:p>
              <a:p>
                <a:pPr marL="274320" lvl="1" indent="0">
                  <a:buNone/>
                </a:pPr>
                <a:r>
                  <a:rPr lang="en-US" dirty="0"/>
                  <a:t>T(n)	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𝑑𝑛</m:t>
                    </m:r>
                  </m:oMath>
                </a14:m>
                <a:r>
                  <a:rPr lang="en-US" dirty="0"/>
                  <a:t>	//sub back in for d </a:t>
                </a:r>
              </a:p>
              <a:p>
                <a:pPr marL="274320" lvl="1" indent="0">
                  <a:buNone/>
                </a:pPr>
                <a:r>
                  <a:rPr lang="en-US" dirty="0"/>
                  <a:t>T(n)	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e>
                                </m:func>
                              </m:sup>
                            </m:sSup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marL="274320" lvl="1" indent="0">
                  <a:buNone/>
                </a:pPr>
                <a:r>
                  <a:rPr lang="en-US" dirty="0"/>
                  <a:t>T(n)	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274320" lvl="1" indent="0">
                  <a:buNone/>
                </a:pPr>
                <a:r>
                  <a:rPr lang="en-US" b="1" i="1" dirty="0"/>
                  <a:t>T(n)	=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d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func>
                    <m:r>
                      <a:rPr lang="en-US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𝜣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𝒏𝒍𝒐𝒈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i="1" dirty="0"/>
                  <a:t> </a:t>
                </a:r>
                <a:r>
                  <a:rPr lang="en-US" dirty="0"/>
                  <a:t>	</a:t>
                </a:r>
              </a:p>
              <a:p>
                <a:pPr marL="27432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48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xfrm>
                <a:off x="457200" y="1219200"/>
                <a:ext cx="8553450" cy="5502910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5080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Directly Solving (or Iteration Method)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673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Iteration or Substitution Method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40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819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T(n) = 2*T(n/2) + n</a:t>
                </a:r>
              </a:p>
              <a:p>
                <a:pPr lvl="1"/>
                <a:r>
                  <a:rPr lang="en-US" dirty="0"/>
                  <a:t>Guess n*log(n)</a:t>
                </a:r>
              </a:p>
              <a:p>
                <a:pPr lvl="1"/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Base case (n=2):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∗2∗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func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2*T(1)+2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∗2∗1</m:t>
                    </m:r>
                  </m:oMath>
                </a14:m>
                <a:r>
                  <a:rPr lang="en-US" dirty="0"/>
                  <a:t>	</a:t>
                </a:r>
              </a:p>
              <a:p>
                <a:pPr lvl="1"/>
                <a:r>
                  <a:rPr lang="en-US" dirty="0"/>
                  <a:t>4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			//true if c &gt;= 2</a:t>
                </a:r>
              </a:p>
            </p:txBody>
          </p:sp>
        </mc:Choice>
        <mc:Fallback>
          <p:sp>
            <p:nvSpPr>
              <p:cNvPr id="348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blipFill>
                <a:blip r:embed="rId4"/>
                <a:stretch>
                  <a:fillRect l="-772" t="-1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6134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Iteration or Substitution Method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41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819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T(n) = 2*T(n/2) + n</a:t>
                </a:r>
              </a:p>
              <a:p>
                <a:pPr lvl="1"/>
                <a:r>
                  <a:rPr lang="en-US" dirty="0"/>
                  <a:t>Guess n*log(n)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Inductive Hypothesis:</a:t>
                </a:r>
              </a:p>
              <a:p>
                <a:pPr lvl="1"/>
                <a:r>
                  <a:rPr lang="en-US" dirty="0"/>
                  <a:t>Assume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48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blipFill>
                <a:blip r:embed="rId4"/>
                <a:stretch>
                  <a:fillRect l="-772" t="-1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6094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Iteration or Substitution Method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42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819" name="Rectangle 3"/>
              <p:cNvSpPr>
                <a:spLocks noGrp="1" noChangeArrowheads="1"/>
              </p:cNvSpPr>
              <p:nvPr>
                <p:ph sz="quarter" idx="1"/>
                <p:custDataLst>
                  <p:tags r:id="rId2"/>
                </p:custDataLst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T(n) = 2*T(n/2) + n</a:t>
                </a:r>
              </a:p>
              <a:p>
                <a:pPr lvl="1"/>
                <a:r>
                  <a:rPr lang="en-US" dirty="0"/>
                  <a:t>Guess n*log(n)</a:t>
                </a:r>
              </a:p>
              <a:p>
                <a:endParaRPr lang="en-US" dirty="0"/>
              </a:p>
              <a:p>
                <a:r>
                  <a:rPr lang="en-US" dirty="0"/>
                  <a:t>Inductive Step: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e>
                            </m:func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fun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𝑙𝑜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𝐜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𝐧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en-US" b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𝐧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b="1" dirty="0"/>
              </a:p>
              <a:p>
                <a:pPr marL="274320" lvl="1" indent="0">
                  <a:buNone/>
                </a:pPr>
                <a:r>
                  <a:rPr lang="en-US" b="1" dirty="0"/>
                  <a:t>						//if c  &gt;= 1</a:t>
                </a:r>
              </a:p>
            </p:txBody>
          </p:sp>
        </mc:Choice>
        <mc:Fallback>
          <p:sp>
            <p:nvSpPr>
              <p:cNvPr id="348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2"/>
                </p:custDataLst>
              </p:nvPr>
            </p:nvSpPr>
            <p:spPr>
              <a:blipFill>
                <a:blip r:embed="rId4"/>
                <a:stretch>
                  <a:fillRect l="-772" t="-1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5164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Directly Solve (unrolling the recurrence)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Mergesort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T(n) = 2*T(n/2) + n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Do it on board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Another Example!!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Consider:</a:t>
            </a:r>
          </a:p>
          <a:p>
            <a:pPr lvl="1"/>
            <a:r>
              <a:rPr lang="en-US" dirty="0"/>
              <a:t>T(n) = 3*T(n/4) + n</a:t>
            </a:r>
          </a:p>
        </p:txBody>
      </p:sp>
    </p:spTree>
    <p:extLst>
      <p:ext uri="{BB962C8B-B14F-4D97-AF65-F5344CB8AC3E}">
        <p14:creationId xmlns:p14="http://schemas.microsoft.com/office/powerpoint/2010/main" val="3221947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Unroll the recurrence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199" y="1219200"/>
            <a:ext cx="8467969" cy="4937760"/>
          </a:xfrm>
        </p:spPr>
        <p:txBody>
          <a:bodyPr>
            <a:normAutofit/>
          </a:bodyPr>
          <a:lstStyle/>
          <a:p>
            <a:r>
              <a:rPr lang="en-US" dirty="0"/>
              <a:t>T(n) = 3*T(n/4) + n</a:t>
            </a:r>
          </a:p>
          <a:p>
            <a:r>
              <a:rPr lang="en-US" dirty="0"/>
              <a:t>T(n) = 3*[3*T(n/16)+n/4] + n</a:t>
            </a:r>
          </a:p>
          <a:p>
            <a:r>
              <a:rPr lang="en-US" dirty="0"/>
              <a:t>        = 9T(n/16) + (7/4)n</a:t>
            </a:r>
          </a:p>
          <a:p>
            <a:endParaRPr lang="en-US" dirty="0"/>
          </a:p>
          <a:p>
            <a:r>
              <a:rPr lang="en-US" dirty="0"/>
              <a:t>T(n) = 9T(n/16) + (7/4)n</a:t>
            </a:r>
          </a:p>
          <a:p>
            <a:r>
              <a:rPr lang="en-US" dirty="0"/>
              <a:t>T(n) = 9[3T(n/64) + n/16] + (7/4)n</a:t>
            </a:r>
          </a:p>
          <a:p>
            <a:r>
              <a:rPr lang="en-US" dirty="0"/>
              <a:t>T(n) = 27*T(n/64) + 9n/16 + 7n/4</a:t>
            </a:r>
          </a:p>
          <a:p>
            <a:r>
              <a:rPr lang="en-US" dirty="0"/>
              <a:t>T(n) = 27*T(n/64) + 37n/16		//Pattern??</a:t>
            </a:r>
          </a:p>
          <a:p>
            <a:endParaRPr lang="en-US" dirty="0"/>
          </a:p>
          <a:p>
            <a:r>
              <a:rPr lang="en-US" dirty="0"/>
              <a:t>T(n) = 3</a:t>
            </a:r>
            <a:r>
              <a:rPr lang="en-US" baseline="30000" dirty="0"/>
              <a:t>d</a:t>
            </a:r>
            <a:r>
              <a:rPr lang="en-US" dirty="0"/>
              <a:t> * T(n/4</a:t>
            </a:r>
            <a:r>
              <a:rPr lang="en-US" baseline="30000" dirty="0"/>
              <a:t>d</a:t>
            </a:r>
            <a:r>
              <a:rPr lang="en-US" dirty="0"/>
              <a:t>) + n * ∑(3/4)</a:t>
            </a:r>
            <a:r>
              <a:rPr lang="en-US" baseline="30000" dirty="0"/>
              <a:t>d-1</a:t>
            </a:r>
            <a:r>
              <a:rPr lang="en-US" dirty="0"/>
              <a:t>   </a:t>
            </a:r>
            <a:r>
              <a:rPr lang="en-US" i="1" u="sng" dirty="0">
                <a:sym typeface="Wingdings" pitchFamily="2" charset="2"/>
              </a:rPr>
              <a:t>sum from 1 to d</a:t>
            </a:r>
            <a:endParaRPr lang="en-US" i="1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42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Unroll the recurrence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199" y="1219200"/>
            <a:ext cx="8467969" cy="493776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T(n) = 3</a:t>
            </a:r>
            <a:r>
              <a:rPr lang="en-US" baseline="30000" dirty="0"/>
              <a:t>d</a:t>
            </a:r>
            <a:r>
              <a:rPr lang="en-US" dirty="0"/>
              <a:t> * T(n/4</a:t>
            </a:r>
            <a:r>
              <a:rPr lang="en-US" baseline="30000" dirty="0"/>
              <a:t>d</a:t>
            </a:r>
            <a:r>
              <a:rPr lang="en-US" dirty="0"/>
              <a:t>) + n * ∑(3/4)</a:t>
            </a:r>
            <a:r>
              <a:rPr lang="en-US" baseline="30000" dirty="0"/>
              <a:t>d-1</a:t>
            </a:r>
            <a:endParaRPr lang="en-US" dirty="0"/>
          </a:p>
          <a:p>
            <a:endParaRPr lang="en-US" dirty="0"/>
          </a:p>
          <a:p>
            <a:r>
              <a:rPr lang="en-US" dirty="0"/>
              <a:t>We hit base case when:</a:t>
            </a:r>
          </a:p>
          <a:p>
            <a:pPr lvl="1"/>
            <a:r>
              <a:rPr lang="en-US" dirty="0"/>
              <a:t>n/(4</a:t>
            </a:r>
            <a:r>
              <a:rPr lang="en-US" baseline="30000" dirty="0"/>
              <a:t>d</a:t>
            </a:r>
            <a:r>
              <a:rPr lang="en-US" dirty="0"/>
              <a:t>) = 1</a:t>
            </a:r>
          </a:p>
          <a:p>
            <a:pPr lvl="1"/>
            <a:r>
              <a:rPr lang="en-US" dirty="0"/>
              <a:t>n = 4</a:t>
            </a:r>
            <a:r>
              <a:rPr lang="en-US" baseline="30000" dirty="0"/>
              <a:t>d</a:t>
            </a:r>
          </a:p>
          <a:p>
            <a:pPr lvl="1"/>
            <a:r>
              <a:rPr lang="en-US" dirty="0"/>
              <a:t>d = log</a:t>
            </a:r>
            <a:r>
              <a:rPr lang="en-US" baseline="-25000" dirty="0"/>
              <a:t>4</a:t>
            </a:r>
            <a:r>
              <a:rPr lang="en-US" dirty="0"/>
              <a:t>(n)	                //seem familiar??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040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Unroll the recurrence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E5E1-73E6-4EC0-A549-568A23C8423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199" y="1219200"/>
            <a:ext cx="8467969" cy="493776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T(n) = </a:t>
            </a:r>
            <a:r>
              <a:rPr lang="en-US" b="1" dirty="0"/>
              <a:t>3</a:t>
            </a:r>
            <a:r>
              <a:rPr lang="en-US" b="1" baseline="30000" dirty="0"/>
              <a:t>d</a:t>
            </a:r>
            <a:r>
              <a:rPr lang="en-US" b="1" dirty="0"/>
              <a:t> * T(n/4</a:t>
            </a:r>
            <a:r>
              <a:rPr lang="en-US" b="1" baseline="30000" dirty="0"/>
              <a:t>d</a:t>
            </a:r>
            <a:r>
              <a:rPr lang="en-US" b="1" dirty="0"/>
              <a:t>) </a:t>
            </a:r>
            <a:r>
              <a:rPr lang="en-US" dirty="0"/>
              <a:t>+ n * ∑(3/4)</a:t>
            </a:r>
            <a:r>
              <a:rPr lang="en-US" baseline="30000" dirty="0"/>
              <a:t>d</a:t>
            </a:r>
            <a:endParaRPr lang="en-US" dirty="0"/>
          </a:p>
          <a:p>
            <a:endParaRPr lang="en-US" dirty="0"/>
          </a:p>
          <a:p>
            <a:r>
              <a:rPr lang="en-US" dirty="0"/>
              <a:t>Let’s do one term at a time.</a:t>
            </a:r>
          </a:p>
          <a:p>
            <a:r>
              <a:rPr lang="en-US" dirty="0"/>
              <a:t>3</a:t>
            </a:r>
            <a:r>
              <a:rPr lang="en-US" baseline="30000" dirty="0"/>
              <a:t>d</a:t>
            </a:r>
            <a:r>
              <a:rPr lang="en-US" dirty="0"/>
              <a:t> * T(n/4</a:t>
            </a:r>
            <a:r>
              <a:rPr lang="en-US" baseline="30000" dirty="0"/>
              <a:t>d</a:t>
            </a:r>
            <a:r>
              <a:rPr lang="en-US" dirty="0"/>
              <a:t>)</a:t>
            </a:r>
          </a:p>
          <a:p>
            <a:r>
              <a:rPr lang="en-US" dirty="0"/>
              <a:t>3</a:t>
            </a:r>
            <a:r>
              <a:rPr lang="en-US" baseline="30000" dirty="0"/>
              <a:t>log4(n)</a:t>
            </a:r>
            <a:r>
              <a:rPr lang="en-US" dirty="0"/>
              <a:t> * T(1)</a:t>
            </a:r>
          </a:p>
          <a:p>
            <a:r>
              <a:rPr lang="en-US" dirty="0"/>
              <a:t>3</a:t>
            </a:r>
            <a:r>
              <a:rPr lang="en-US" baseline="30000" dirty="0"/>
              <a:t>log4(n)</a:t>
            </a:r>
            <a:r>
              <a:rPr lang="en-US" dirty="0"/>
              <a:t> = n</a:t>
            </a:r>
            <a:r>
              <a:rPr lang="en-US" baseline="30000" dirty="0"/>
              <a:t>log4(3)</a:t>
            </a:r>
            <a:r>
              <a:rPr lang="en-US" dirty="0"/>
              <a:t>		//huh? this is a log rule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8924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02-greedy</Template>
  <TotalTime>31652</TotalTime>
  <Words>2733</Words>
  <Application>Microsoft Macintosh PowerPoint</Application>
  <PresentationFormat>On-screen Show (4:3)</PresentationFormat>
  <Paragraphs>344</Paragraphs>
  <Slides>42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4" baseType="lpstr">
      <vt:lpstr>ＭＳ Ｐゴシック</vt:lpstr>
      <vt:lpstr>Bookman Old Style</vt:lpstr>
      <vt:lpstr>Calibri</vt:lpstr>
      <vt:lpstr>Cambria Math</vt:lpstr>
      <vt:lpstr>Gill Sans MT</vt:lpstr>
      <vt:lpstr>Symbol</vt:lpstr>
      <vt:lpstr>Times</vt:lpstr>
      <vt:lpstr>Times New Roman</vt:lpstr>
      <vt:lpstr>Wingdings</vt:lpstr>
      <vt:lpstr>Wingdings 3</vt:lpstr>
      <vt:lpstr>Origin</vt:lpstr>
      <vt:lpstr>Photo Editor Photo</vt:lpstr>
      <vt:lpstr>Recurrence Relations</vt:lpstr>
      <vt:lpstr>Recurrence Relations</vt:lpstr>
      <vt:lpstr>Solving Recurrence Relations</vt:lpstr>
      <vt:lpstr>Directly Solving (or Iteration Method)</vt:lpstr>
      <vt:lpstr>Directly Solve (unrolling the recurrence)</vt:lpstr>
      <vt:lpstr>Another Example!!</vt:lpstr>
      <vt:lpstr>Unroll the recurrence</vt:lpstr>
      <vt:lpstr>Unroll the recurrence</vt:lpstr>
      <vt:lpstr>Unroll the recurrence</vt:lpstr>
      <vt:lpstr>Unroll the recurrence</vt:lpstr>
      <vt:lpstr>Unroll the recurrence</vt:lpstr>
      <vt:lpstr>Substitution Method</vt:lpstr>
      <vt:lpstr>Iteration or Substitution Method</vt:lpstr>
      <vt:lpstr>Substitution Method: Subtleties</vt:lpstr>
      <vt:lpstr>Substitution Method: Subtleties</vt:lpstr>
      <vt:lpstr>Substitution Method: Subtleties</vt:lpstr>
      <vt:lpstr>Substitution Method: Subtleties</vt:lpstr>
      <vt:lpstr>Substitution Method: Another Pitfall</vt:lpstr>
      <vt:lpstr>Substitution Method: Another Pitfall</vt:lpstr>
      <vt:lpstr>Substitution Method: Pitfall Example</vt:lpstr>
      <vt:lpstr>Recursion Tree Method</vt:lpstr>
      <vt:lpstr>Recursion Tree Method</vt:lpstr>
      <vt:lpstr>Recursion Tree: Total Cost</vt:lpstr>
      <vt:lpstr>The Master Theorem</vt:lpstr>
      <vt:lpstr>The Master Theorem</vt:lpstr>
      <vt:lpstr>The Master Theorem (from Cormen)</vt:lpstr>
      <vt:lpstr>Using the Master Theorem</vt:lpstr>
      <vt:lpstr>Problems to Try</vt:lpstr>
      <vt:lpstr>More Master Theorem Examples</vt:lpstr>
      <vt:lpstr>Problems to Try</vt:lpstr>
      <vt:lpstr>Problems to Try: Solutions</vt:lpstr>
      <vt:lpstr>Problems to Try: Solutions</vt:lpstr>
      <vt:lpstr>Problems to Try: Solutions</vt:lpstr>
      <vt:lpstr>Problems to Try: Solutions</vt:lpstr>
      <vt:lpstr>Solutions</vt:lpstr>
      <vt:lpstr>Directly Solve (unrolling the recurrence)</vt:lpstr>
      <vt:lpstr>Directly Solve (unrolling the recurrence)</vt:lpstr>
      <vt:lpstr>Directly Solve (unrolling the recurrence)</vt:lpstr>
      <vt:lpstr>Directly Solve (unrolling the recurrence)</vt:lpstr>
      <vt:lpstr>Iteration or Substitution Method</vt:lpstr>
      <vt:lpstr>Iteration or Substitution Method</vt:lpstr>
      <vt:lpstr>Iteration or Substitution Method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Microsoft Office User</cp:lastModifiedBy>
  <cp:revision>486</cp:revision>
  <cp:lastPrinted>2010-02-08T18:40:35Z</cp:lastPrinted>
  <dcterms:created xsi:type="dcterms:W3CDTF">2010-02-08T18:32:44Z</dcterms:created>
  <dcterms:modified xsi:type="dcterms:W3CDTF">2021-09-02T16:20:13Z</dcterms:modified>
</cp:coreProperties>
</file>