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74" r:id="rId2"/>
    <p:sldId id="371" r:id="rId3"/>
    <p:sldId id="375" r:id="rId4"/>
    <p:sldId id="373" r:id="rId5"/>
    <p:sldId id="376" r:id="rId6"/>
    <p:sldId id="377" r:id="rId7"/>
    <p:sldId id="1089" r:id="rId8"/>
    <p:sldId id="3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A4FC3-1048-6A40-88AA-1891C1E6AD5F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736F-2A19-0E4B-A32E-6AFDE8D3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502-505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BCFE-366E-FE46-8544-CCFF653E2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DAA07-582B-114A-876F-CD46CC0C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796C-422D-E64B-9D9C-58898E57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5C68-BAEE-0C43-A698-28EED22D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AB59-A4BE-FE48-9AF4-48465DF3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F03D-40AF-4446-9D40-98E396B4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D2EA-A8D0-3F42-A71C-9C66A2AE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3452-5E64-8D45-9362-987E8A31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49396-F10B-5B44-A1F5-E8175D44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0D18-402C-9B4E-911F-97595992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9E940-928D-3A4E-8424-5EB26BEF7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BBCD-D750-244A-B482-DC1D4D0F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EBC4A-8651-3744-82E2-71ACDF52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7C11-FED6-884E-8454-C16265C7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048A-BE23-1F47-ADD2-0FCBB15F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9118-E4DF-7740-94B3-C91BA8EE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B878-7943-C643-BE31-D1733853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5E37-A663-4940-ABA9-1766A57B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4D3-B7A4-684E-95B1-B0084B81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F527-6906-3948-A5AA-120C6A0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6A6E-1FBF-F34D-A49A-9D733ED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0322-5906-FF4F-B9DD-5AA51705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A643-C97E-1240-94EB-5E0EF305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645C-CA00-8349-A43E-FCFA641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BFCD-E692-3145-98C8-3658D4AF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7838-5B99-2948-8FC4-76C1E29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E609-3732-604A-A558-D7C72BF48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6E770-97E2-7949-AB53-648E5D6B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9C38-8D03-194D-A095-0357886F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6388-C957-0F49-87A9-4E92C40E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5C97-E03A-E44D-A0CD-B407CF3E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7E30-9DA1-1B41-8F39-F3D5FDC3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241F-E9E9-4E49-B5BB-799E12EE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C29B5-2ED6-4744-A8B6-E49D6B44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BCA81-0743-AE4D-B988-404DF55F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130D0-D691-8B4A-BBF3-B8A8DC68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8BEA-5A78-1244-94C8-18F40134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8069A-66A0-C443-932E-6C359243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27691-5422-2549-A8E9-69EAC04A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E638-8E1A-5747-A68C-80C22DCE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2FFCA-9626-6C40-A15A-0199E43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7B75C-9781-2946-AADD-B95DCC6B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47EBD-8C68-5548-AA4E-B5C8D375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B6F0E-B39B-C94A-BFAA-83717E77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86F9E-8751-8C49-81F0-D2784B4F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EFFA-9282-6849-A3C5-50487BC6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4750-4467-6449-BC5E-8D016681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4E51-1549-074B-9F26-CFACCC8B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599EF-3E20-F944-BF23-6B322EB0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AD75-E2FD-7F42-9650-DA0FF15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6AC91-A4A0-A841-AC9D-6275C29D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E85D-A3FA-764B-9661-A682A2F0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5DAB-86B4-AF44-AA23-45804D67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F9D1B-4B68-0845-878A-540827FE9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1749-DAEA-4545-A2E0-67208869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10C2-9283-0A4F-907A-2B33F271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288D-DA2A-0443-B9D0-AAE0AD63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BD37-06B6-2C44-A06D-9DB1DDC7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71E13-0289-5547-B999-A75B2CF0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EC8E2-56F4-BF4C-B8D1-E98950FE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FFC6-ACDF-D44C-945C-AD270856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42FD-7BFA-514A-972B-C8FE09F2FEDF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B61EF-66D2-E74D-96B8-07773CE32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57BB-923C-FB4E-B3F5-0FFB1FAA3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DC7C-6CE8-B34C-8F28-BF6F84FC6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.png"/><Relationship Id="rId9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FDD5-23F3-204A-9F64-ABCC23E4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823"/>
          </a:xfrm>
        </p:spPr>
        <p:txBody>
          <a:bodyPr>
            <a:normAutofit fontScale="90000"/>
          </a:bodyPr>
          <a:lstStyle/>
          <a:p>
            <a:r>
              <a:rPr lang="en-US" dirty="0"/>
              <a:t>Announcements: Monday, May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E5FC-CB09-3F42-A9B9-E64E6E1B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787"/>
            <a:ext cx="10515600" cy="5098176"/>
          </a:xfrm>
        </p:spPr>
        <p:txBody>
          <a:bodyPr/>
          <a:lstStyle/>
          <a:p>
            <a:r>
              <a:rPr lang="en-US" dirty="0"/>
              <a:t>Last week of classes!!!!</a:t>
            </a:r>
          </a:p>
          <a:p>
            <a:r>
              <a:rPr lang="en-US" dirty="0"/>
              <a:t>Quiz 3 (attempt 2) and Quiz 4 (attempt 1) are end of this week</a:t>
            </a:r>
          </a:p>
          <a:p>
            <a:pPr lvl="1"/>
            <a:r>
              <a:rPr lang="en-US" dirty="0"/>
              <a:t>See Piazza note about quiz-window</a:t>
            </a:r>
          </a:p>
          <a:p>
            <a:pPr lvl="1"/>
            <a:r>
              <a:rPr lang="en-US" dirty="0"/>
              <a:t>Yes, things are rushed….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r>
              <a:rPr lang="en-US" dirty="0">
                <a:sym typeface="Wingdings" pitchFamily="2" charset="2"/>
              </a:rPr>
              <a:t>Module 4 hard deadline is May 10</a:t>
            </a:r>
          </a:p>
          <a:p>
            <a:pPr lvl="1"/>
            <a:r>
              <a:rPr lang="en-US" dirty="0">
                <a:sym typeface="Wingdings" pitchFamily="2" charset="2"/>
              </a:rPr>
              <a:t>Yes, this is during exams.  See Piazza note.  You can think of this as you being meant to be done by Thursday night, but you can have extra time.</a:t>
            </a:r>
          </a:p>
          <a:p>
            <a:pPr lvl="1"/>
            <a:r>
              <a:rPr lang="en-US" dirty="0">
                <a:sym typeface="Wingdings" pitchFamily="2" charset="2"/>
              </a:rPr>
              <a:t>No Module 4 soft deadline really</a:t>
            </a:r>
          </a:p>
          <a:p>
            <a:r>
              <a:rPr lang="en-US" dirty="0">
                <a:sym typeface="Wingdings" pitchFamily="2" charset="2"/>
              </a:rPr>
              <a:t>Recommended: do whatever Module 4 HWs you need to meet your goal</a:t>
            </a:r>
          </a:p>
          <a:p>
            <a:r>
              <a:rPr lang="en-US" dirty="0">
                <a:sym typeface="Wingdings" pitchFamily="2" charset="2"/>
              </a:rPr>
              <a:t>Today: another reduction!</a:t>
            </a:r>
          </a:p>
        </p:txBody>
      </p:sp>
    </p:spTree>
    <p:extLst>
      <p:ext uri="{BB962C8B-B14F-4D97-AF65-F5344CB8AC3E}">
        <p14:creationId xmlns:p14="http://schemas.microsoft.com/office/powerpoint/2010/main" val="211247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total guest lectures that can be given</a:t>
            </a:r>
          </a:p>
          <a:p>
            <a:r>
              <a:rPr lang="en-US" dirty="0"/>
              <a:t>There are </a:t>
            </a:r>
            <a:r>
              <a:rPr lang="en-US" i="1" dirty="0"/>
              <a:t>l</a:t>
            </a:r>
            <a:r>
              <a:rPr lang="en-US" dirty="0"/>
              <a:t> guest lectures to be given (one per week) during the first “half” of the course</a:t>
            </a:r>
          </a:p>
          <a:p>
            <a:pPr lvl="1"/>
            <a:r>
              <a:rPr lang="en-US" dirty="0"/>
              <a:t>For each week, a different set of lectures are available</a:t>
            </a:r>
          </a:p>
          <a:p>
            <a:pPr lvl="1"/>
            <a:r>
              <a:rPr lang="en-US" dirty="0"/>
              <a:t>There may be more guest lectures than the </a:t>
            </a:r>
            <a:r>
              <a:rPr lang="en-US" i="1" dirty="0"/>
              <a:t>l </a:t>
            </a:r>
            <a:r>
              <a:rPr lang="en-US" dirty="0"/>
              <a:t>slots</a:t>
            </a:r>
          </a:p>
          <a:p>
            <a:r>
              <a:rPr lang="en-US" dirty="0"/>
              <a:t>During the second “half” of the course, there are </a:t>
            </a:r>
            <a:r>
              <a:rPr lang="en-US" i="1" dirty="0"/>
              <a:t>p</a:t>
            </a:r>
            <a:r>
              <a:rPr lang="en-US" dirty="0"/>
              <a:t> projects to be completed, one each week</a:t>
            </a:r>
          </a:p>
          <a:p>
            <a:pPr lvl="1"/>
            <a:r>
              <a:rPr lang="en-US" dirty="0"/>
              <a:t>Each project requires one of a set of guest lectures</a:t>
            </a:r>
          </a:p>
          <a:p>
            <a:r>
              <a:rPr lang="en-US" dirty="0"/>
              <a:t>Can you schedule </a:t>
            </a:r>
            <a:r>
              <a:rPr lang="en-US" i="1" dirty="0"/>
              <a:t>l</a:t>
            </a:r>
            <a:r>
              <a:rPr lang="en-US" dirty="0"/>
              <a:t> guest lecturers (one per week) such that all </a:t>
            </a:r>
            <a:r>
              <a:rPr lang="en-US" i="1" dirty="0"/>
              <a:t>p</a:t>
            </a:r>
            <a:r>
              <a:rPr lang="en-US" dirty="0"/>
              <a:t> the projects can be completed?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planning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</a:t>
            </a:r>
            <a:r>
              <a:rPr lang="en-US" dirty="0"/>
              <a:t> (the number of weeks of lectures)</a:t>
            </a:r>
          </a:p>
          <a:p>
            <a:r>
              <a:rPr lang="en-US" i="1" dirty="0"/>
              <a:t>p</a:t>
            </a:r>
            <a:r>
              <a:rPr lang="en-US" dirty="0"/>
              <a:t> (the number of projects)</a:t>
            </a:r>
          </a:p>
          <a:p>
            <a:r>
              <a:rPr lang="en-US" i="1" dirty="0"/>
              <a:t>n</a:t>
            </a:r>
            <a:r>
              <a:rPr lang="en-US" dirty="0"/>
              <a:t> (the number of possible guest lecturers)</a:t>
            </a:r>
          </a:p>
          <a:p>
            <a:r>
              <a:rPr lang="en-US" dirty="0"/>
              <a:t>Availability of lecturers for each week, L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{A, B, C}, L</a:t>
            </a:r>
            <a:r>
              <a:rPr lang="en-US" baseline="-25000" dirty="0"/>
              <a:t>2</a:t>
            </a:r>
            <a:r>
              <a:rPr lang="en-US" dirty="0"/>
              <a:t> = {A, D}, …</a:t>
            </a:r>
          </a:p>
          <a:p>
            <a:r>
              <a:rPr lang="en-US" dirty="0"/>
              <a:t>Which lectures/lecturers are needed for each of the projects, P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{B, C}, P</a:t>
            </a:r>
            <a:r>
              <a:rPr lang="en-US" baseline="-25000" dirty="0"/>
              <a:t>2</a:t>
            </a:r>
            <a:r>
              <a:rPr lang="en-US" dirty="0"/>
              <a:t> = {A, B, D}, P</a:t>
            </a:r>
            <a:r>
              <a:rPr lang="en-US" baseline="-25000" dirty="0"/>
              <a:t>3</a:t>
            </a:r>
            <a:r>
              <a:rPr lang="en-US" dirty="0"/>
              <a:t> = {C, D}, 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Remember: reduction means transforming one input to another…</a:t>
            </a:r>
          </a:p>
        </p:txBody>
      </p:sp>
    </p:spTree>
    <p:extLst>
      <p:ext uri="{BB962C8B-B14F-4D97-AF65-F5344CB8AC3E}">
        <p14:creationId xmlns:p14="http://schemas.microsoft.com/office/powerpoint/2010/main" val="15192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</p:spPr>
        <p:txBody>
          <a:bodyPr/>
          <a:lstStyle/>
          <a:p>
            <a:r>
              <a:rPr lang="en-US" dirty="0"/>
              <a:t>Lecture planning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32899"/>
            <a:ext cx="10515600" cy="4944064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</a:t>
            </a:r>
            <a:r>
              <a:rPr lang="en-US" dirty="0"/>
              <a:t> (the number of weeks of lectures) = 2</a:t>
            </a:r>
          </a:p>
          <a:p>
            <a:r>
              <a:rPr lang="en-US" i="1" dirty="0"/>
              <a:t>p</a:t>
            </a:r>
            <a:r>
              <a:rPr lang="en-US" dirty="0"/>
              <a:t> (the number of projects) = 3</a:t>
            </a:r>
          </a:p>
          <a:p>
            <a:r>
              <a:rPr lang="en-US" i="1" dirty="0"/>
              <a:t>n</a:t>
            </a:r>
            <a:r>
              <a:rPr lang="en-US" dirty="0"/>
              <a:t> (the number of possible guest lecturers) = 4</a:t>
            </a:r>
          </a:p>
          <a:p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, the availability for the two weeks: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{A, B, C}, L</a:t>
            </a:r>
            <a:r>
              <a:rPr lang="en-US" baseline="-25000" dirty="0"/>
              <a:t>2</a:t>
            </a:r>
            <a:r>
              <a:rPr lang="en-US" dirty="0"/>
              <a:t> = {A, D}</a:t>
            </a:r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which lectures/lecturers are needed for each of the 3 projects: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{B, C}, P</a:t>
            </a:r>
            <a:r>
              <a:rPr lang="en-US" baseline="-25000" dirty="0"/>
              <a:t>2</a:t>
            </a:r>
            <a:r>
              <a:rPr lang="en-US" dirty="0"/>
              <a:t> = {A, B, D}, P</a:t>
            </a:r>
            <a:r>
              <a:rPr lang="en-US" baseline="-25000" dirty="0"/>
              <a:t>3</a:t>
            </a:r>
            <a:r>
              <a:rPr lang="en-US" dirty="0"/>
              <a:t> = {C, D}</a:t>
            </a:r>
          </a:p>
          <a:p>
            <a:r>
              <a:rPr lang="en-US" dirty="0"/>
              <a:t>Of the 4 lecturers, can we schedule 2 of them such that all 3 of the projects can be completed?</a:t>
            </a:r>
          </a:p>
          <a:p>
            <a:pPr lvl="1"/>
            <a:r>
              <a:rPr lang="en-US" dirty="0"/>
              <a:t>Yes, we can schedule B in the first week and D in the second week</a:t>
            </a:r>
          </a:p>
          <a:p>
            <a:pPr lvl="1"/>
            <a:r>
              <a:rPr lang="en-US" dirty="0"/>
              <a:t>Solution for search-problem: </a:t>
            </a:r>
            <a:r>
              <a:rPr lang="en-US" i="1" dirty="0"/>
              <a:t>{ (</a:t>
            </a:r>
            <a:r>
              <a:rPr lang="en-US" i="1" dirty="0" err="1"/>
              <a:t>i,j</a:t>
            </a:r>
            <a:r>
              <a:rPr lang="en-US" i="1" dirty="0"/>
              <a:t>), … } </a:t>
            </a:r>
            <a:r>
              <a:rPr lang="en-US" dirty="0"/>
              <a:t>where lecturer </a:t>
            </a:r>
            <a:r>
              <a:rPr lang="en-US" i="1" dirty="0" err="1"/>
              <a:t>i</a:t>
            </a:r>
            <a:r>
              <a:rPr lang="en-US" dirty="0"/>
              <a:t> scheduled for week </a:t>
            </a:r>
            <a:r>
              <a:rPr lang="en-US" i="1" dirty="0"/>
              <a:t>j</a:t>
            </a:r>
            <a:r>
              <a:rPr lang="en-US" dirty="0"/>
              <a:t> for all </a:t>
            </a:r>
            <a:r>
              <a:rPr lang="en-US" i="1" dirty="0"/>
              <a:t>l</a:t>
            </a:r>
            <a:r>
              <a:rPr lang="en-US" dirty="0"/>
              <a:t> weeks.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B209-EC48-8B44-AD53-507D1067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F8E7-FD35-5549-9A6F-3BBB7098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C6A4-E4EF-4A48-AFD4-77AE1472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DDA2-F9D9-5B4D-8AA8-497ACAE2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𝑳𝒆𝒄𝒕𝒖𝒓𝒆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𝑷𝒍𝒂𝒏𝒏𝒊𝒏𝒈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25864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𝐿𝑒𝑐𝑡𝑢𝑟𝑒𝑃𝑙𝑎𝑛𝑛𝑖𝑛𝑔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2586414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B4064BE-2EEA-FE4F-BF94-DAA9563EACCE}"/>
              </a:ext>
            </a:extLst>
          </p:cNvPr>
          <p:cNvSpPr txBox="1"/>
          <p:nvPr/>
        </p:nvSpPr>
        <p:spPr>
          <a:xfrm>
            <a:off x="9503071" y="2468005"/>
            <a:ext cx="240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l, p, n, L</a:t>
            </a:r>
            <a:r>
              <a:rPr lang="en-US" sz="2400" i="1" baseline="-25000" dirty="0"/>
              <a:t>i</a:t>
            </a:r>
            <a:r>
              <a:rPr lang="en-US" sz="2400" i="1" dirty="0"/>
              <a:t>, P</a:t>
            </a:r>
            <a:r>
              <a:rPr lang="en-US" sz="2400" i="1" baseline="-25000" dirty="0"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AC88AB-1E66-964C-946F-B83066D1007E}"/>
                  </a:ext>
                </a:extLst>
              </p:cNvPr>
              <p:cNvSpPr txBox="1"/>
              <p:nvPr/>
            </p:nvSpPr>
            <p:spPr>
              <a:xfrm>
                <a:off x="9215394" y="4277176"/>
                <a:ext cx="2098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𝑳𝑷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AC88AB-1E66-964C-946F-B83066D1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394" y="4277176"/>
                <a:ext cx="2098588" cy="461665"/>
              </a:xfrm>
              <a:prstGeom prst="rect">
                <a:avLst/>
              </a:prstGeom>
              <a:blipFill>
                <a:blip r:embed="rId10"/>
                <a:stretch>
                  <a:fillRect l="-4217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utoShape 5">
            <a:extLst>
              <a:ext uri="{FF2B5EF4-FFF2-40B4-BE49-F238E27FC236}">
                <a16:creationId xmlns:a16="http://schemas.microsoft.com/office/drawing/2014/main" id="{17C7BD0D-9246-F743-93DB-8A77DBB04E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708456" y="3285482"/>
            <a:ext cx="1112464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3BA886-6432-2D4D-A747-5E3437AD1504}"/>
              </a:ext>
            </a:extLst>
          </p:cNvPr>
          <p:cNvSpPr txBox="1"/>
          <p:nvPr/>
        </p:nvSpPr>
        <p:spPr>
          <a:xfrm>
            <a:off x="9306350" y="5048624"/>
            <a:ext cx="2404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Mapping of lecturers to weeks</a:t>
            </a:r>
          </a:p>
        </p:txBody>
      </p:sp>
    </p:spTree>
    <p:extLst>
      <p:ext uri="{BB962C8B-B14F-4D97-AF65-F5344CB8AC3E}">
        <p14:creationId xmlns:p14="http://schemas.microsoft.com/office/powerpoint/2010/main" val="16278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Prove that Lecture Planning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reduce from 3-SAT</a:t>
            </a:r>
          </a:p>
          <a:p>
            <a:pPr lvl="1"/>
            <a:r>
              <a:rPr lang="en-US" dirty="0"/>
              <a:t>Can you do it?</a:t>
            </a:r>
          </a:p>
          <a:p>
            <a:pPr lvl="1"/>
            <a:r>
              <a:rPr lang="en-US" dirty="0"/>
              <a:t>Will you see this later on a quiz?</a:t>
            </a:r>
          </a:p>
          <a:p>
            <a:pPr lvl="1"/>
            <a:r>
              <a:rPr lang="en-US" dirty="0"/>
              <a:t>Maybe ;)</a:t>
            </a:r>
          </a:p>
          <a:p>
            <a:pPr lvl="1"/>
            <a:r>
              <a:rPr lang="en-US" dirty="0"/>
              <a:t>Actually…no you won’t</a:t>
            </a:r>
          </a:p>
          <a:p>
            <a:pPr lvl="1"/>
            <a:r>
              <a:rPr lang="en-US" dirty="0"/>
              <a:t>Is he lying?</a:t>
            </a:r>
          </a:p>
          <a:p>
            <a:pPr lvl="1"/>
            <a:r>
              <a:rPr lang="en-US" dirty="0"/>
              <a:t>I’m confused!</a:t>
            </a:r>
          </a:p>
          <a:p>
            <a:pPr lvl="1"/>
            <a:endParaRPr lang="en-US" dirty="0"/>
          </a:p>
          <a:p>
            <a:r>
              <a:rPr lang="en-US" dirty="0"/>
              <a:t>Seriously though…this is a really good example of how to approach a reduction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592</Words>
  <Application>Microsoft Macintosh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Announcements: Monday, May 3</vt:lpstr>
      <vt:lpstr>Lecture Planning</vt:lpstr>
      <vt:lpstr>Lecture planning Inputs</vt:lpstr>
      <vt:lpstr>Lecture planning example</vt:lpstr>
      <vt:lpstr>PowerPoint Presentation</vt:lpstr>
      <vt:lpstr>PowerPoint Presentation</vt:lpstr>
      <vt:lpstr>3-SAT ≤_p Lecture Planning</vt:lpstr>
      <vt:lpstr>Prove that Lecture Planning is NP-complete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Horton, Tom (tbh3f)</dc:creator>
  <cp:lastModifiedBy>Horton, Tom (tbh3f)</cp:lastModifiedBy>
  <cp:revision>4</cp:revision>
  <cp:lastPrinted>2021-05-03T19:35:10Z</cp:lastPrinted>
  <dcterms:created xsi:type="dcterms:W3CDTF">2021-05-03T16:42:19Z</dcterms:created>
  <dcterms:modified xsi:type="dcterms:W3CDTF">2021-05-03T19:50:07Z</dcterms:modified>
</cp:coreProperties>
</file>