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28"/>
  </p:notesMasterIdLst>
  <p:handoutMasterIdLst>
    <p:handoutMasterId r:id="rId29"/>
  </p:handoutMasterIdLst>
  <p:sldIdLst>
    <p:sldId id="377" r:id="rId2"/>
    <p:sldId id="544" r:id="rId3"/>
    <p:sldId id="445" r:id="rId4"/>
    <p:sldId id="450" r:id="rId5"/>
    <p:sldId id="548" r:id="rId6"/>
    <p:sldId id="451" r:id="rId7"/>
    <p:sldId id="478" r:id="rId8"/>
    <p:sldId id="475" r:id="rId9"/>
    <p:sldId id="489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549" r:id="rId18"/>
    <p:sldId id="343" r:id="rId19"/>
    <p:sldId id="345" r:id="rId20"/>
    <p:sldId id="512" r:id="rId21"/>
    <p:sldId id="473" r:id="rId22"/>
    <p:sldId id="550" r:id="rId23"/>
    <p:sldId id="551" r:id="rId24"/>
    <p:sldId id="439" r:id="rId25"/>
    <p:sldId id="472" r:id="rId26"/>
    <p:sldId id="552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FF48DA"/>
    <a:srgbClr val="0000FF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6"/>
    <p:restoredTop sz="94626"/>
  </p:normalViewPr>
  <p:slideViewPr>
    <p:cSldViewPr>
      <p:cViewPr>
        <p:scale>
          <a:sx n="110" d="100"/>
          <a:sy n="110" d="100"/>
        </p:scale>
        <p:origin x="232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505E223A-C5E3-6147-921C-199B71F1E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CA574881-95BB-DD48-AE02-3252FF8E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CE226F51-12D9-E343-95D0-0F2798E22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AC4DEDC-A1D3-7343-A919-3D72C34FB51B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873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D7816566-474B-034E-9341-AB94CEDBD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7FE2EB4C-771A-6D45-B16C-96E21EEF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5ED9D5CE-BFF5-314D-8952-0323BF5EE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79C996C-3828-AF4D-8FB5-B1065AE9CB7D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03809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C58FD8A6-D10B-2C43-BC92-FC0BFB836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0F12253F-8B53-D446-98E5-5AAA09AA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E6899FDE-03D3-D84E-B0A0-E67B4AE00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B3E34C6-48D8-FF4A-8AC7-AE8CD970780F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09217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2069F829-7EDC-BE40-A122-CA9D41074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33B48629-7E85-DE4E-898E-11140846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36DF259E-3D8E-7B46-ACA2-67439FD1C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46B85D-CA86-1D41-ABCD-81BB96B8919E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035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68C55472-F90E-BB44-B87E-ECF731AC2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C1CED961-BF32-4946-A9A8-B416B78C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7EF1FE09-25E5-2D40-95D0-E933544CB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1EAECC3-81C5-4E41-B0D7-F4138B99E327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190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4E6A2793-B96C-1F46-A894-EDA284E7F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BA549209-749C-C04B-8F00-164FE80D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70063C4F-482B-304A-8DF3-BC2162364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F41B570-A287-1E41-868C-AB4BAA529AF8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4666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5EEE5F8-17A4-2E4F-9903-02552196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3142EC6-CF03-C34C-9E76-EC75C52A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64B50EE5-DEE2-4B4F-B56A-E015239F1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99E124-4BEE-5647-8E9F-F3FF64CABA0A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7931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5EEE5F8-17A4-2E4F-9903-02552196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3142EC6-CF03-C34C-9E76-EC75C52A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64B50EE5-DEE2-4B4F-B56A-E015239F1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99E124-4BEE-5647-8E9F-F3FF64CABA0A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8462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D608FCCD-7070-334D-806E-2FC714F07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4C83F51E-D545-2D43-BF01-301FE168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2A6729AC-47E1-9A40-9C8F-A4F390F1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E992EB-2B7F-4F4E-B20E-365212BCCF8C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628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7670514C-0D56-044B-93CA-89A9CD6B3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8BB94BC4-6008-4942-82CA-0CE9F47A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532E6242-C36B-3541-9935-8397671ED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87386B6-1DE4-5E47-B8F6-610658CC2190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7245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8748F19-BD51-6A41-87D6-E0E110435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05485CB4-F225-9743-92C3-E65A0477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7BF09541-58D7-7642-A1A0-92B2B9C24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64A28B3-9422-E24B-8A62-7783590709B3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9941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665C00FF-1580-9546-B2BD-572548825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8268567A-C974-B64E-B467-2819EAC2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DD31E2AB-EA18-0844-82C6-792789468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71E076A-421D-E54A-9F37-652AA3D85F6A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430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3C42968B-35E1-044C-8131-5BBEF68C8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A3B1961A-B368-8343-9CF0-B3B86796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A79EB630-CB8F-1147-B706-AC85C8BFF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63AEB2-2DB6-6647-BFD5-26FED702CFBE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369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564A0A0C-DA08-9A4D-8B86-A40D66074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38970C90-7F2D-794C-8D2C-0D03648D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2FB6C125-4BE8-9849-8367-036C56745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77F0473-6EDF-414C-9FB6-C258920C612E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6544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4.emf"/><Relationship Id="rId2" Type="http://schemas.openxmlformats.org/officeDocument/2006/relationships/tags" Target="../tags/tag4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tags" Target="../tags/tag55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9.emf"/><Relationship Id="rId2" Type="http://schemas.openxmlformats.org/officeDocument/2006/relationships/tags" Target="../tags/tag5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8.e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hyperlink" Target="http://www.wikipedia.org/wiki/C._A._R._Hoare" TargetMode="Externa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tags" Target="../tags/tag70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Quicksort</a:t>
            </a:r>
            <a:br>
              <a:rPr lang="en-US" dirty="0"/>
            </a:br>
            <a:r>
              <a:rPr lang="en-US" dirty="0"/>
              <a:t>Lower Bounds for Comparison Sorts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4102, Algorithms</a:t>
            </a:r>
          </a:p>
          <a:p>
            <a:r>
              <a:rPr lang="en-US" dirty="0"/>
              <a:t>Prof. </a:t>
            </a:r>
            <a:r>
              <a:rPr lang="en-US" dirty="0" err="1"/>
              <a:t>Floryan</a:t>
            </a:r>
            <a:r>
              <a:rPr lang="en-US" dirty="0"/>
              <a:t> and Prof. Horton</a:t>
            </a:r>
          </a:p>
          <a:p>
            <a:r>
              <a:rPr lang="en-US" dirty="0"/>
              <a:t>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966C42-BF42-8E4E-87C4-EE792D7C46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Efficiency of Quicksort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610153A-D37C-904D-8F2B-C6FDBA661A7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 divides into two sub-lists, perhaps unequal size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Depends on value of pivot element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Recurrence for Quicksort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= partition-cost +</a:t>
            </a:r>
            <a:b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     T(size of 1st section) + T(size of 2nd section)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divides equally, T(n) = 2 T(n/2) +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Just like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Solve by substitution or master theorem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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 lg n )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This is the best-case.  But…</a:t>
            </a:r>
          </a:p>
        </p:txBody>
      </p:sp>
    </p:spTree>
    <p:extLst>
      <p:ext uri="{BB962C8B-B14F-4D97-AF65-F5344CB8AC3E}">
        <p14:creationId xmlns:p14="http://schemas.microsoft.com/office/powerpoint/2010/main" val="236664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64BFF6E-28A4-834F-AA25-3C4F4D7F106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Worst Case of Quicksort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7143BAB7-3AA8-9F48-9580-26758EBFB3B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 if divides in most unequal fashion possible?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One subsection has size 0, other has size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= T(0) + T(n-1) +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 if this happens every time we call partition recursively?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Uh oh.  Same as insertion sort.</a:t>
            </a:r>
          </a:p>
          <a:p>
            <a:pPr lvl="2"/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Sorry Prof. Hoare – we have to take back that Turing Award now!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endParaRPr lang="en-US" altLang="ja-JP" sz="24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aphicFrame>
        <p:nvGraphicFramePr>
          <p:cNvPr id="22531" name="Object 2">
            <a:extLst>
              <a:ext uri="{FF2B5EF4-FFF2-40B4-BE49-F238E27FC236}">
                <a16:creationId xmlns:a16="http://schemas.microsoft.com/office/drawing/2014/main" id="{8B0D8D9E-DFE4-1F42-906C-FE959D3F1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2020" y="2895600"/>
          <a:ext cx="37798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6" imgW="1574800" imgH="444500" progId="Equation.3">
                  <p:embed/>
                </p:oleObj>
              </mc:Choice>
              <mc:Fallback>
                <p:oleObj name="Equation" r:id="rId6" imgW="1574800" imgH="444500" progId="Equation.3">
                  <p:embed/>
                  <p:pic>
                    <p:nvPicPr>
                      <p:cNvPr id="22531" name="Object 2">
                        <a:extLst>
                          <a:ext uri="{FF2B5EF4-FFF2-40B4-BE49-F238E27FC236}">
                            <a16:creationId xmlns:a16="http://schemas.microsoft.com/office/drawing/2014/main" id="{8B0D8D9E-DFE4-1F42-906C-FE959D3F1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020" y="2895600"/>
                        <a:ext cx="37798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9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5D2F2AD-A15C-1947-8BED-28E0484CFAC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Average Case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AD7DE66-EC50-6140-919C-F554E1AECA8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Good if it divides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equally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bad if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most unequal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Remember: when subproblems size 0 and n-1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worst-case happen?</a:t>
            </a:r>
            <a:b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Sure!  Many cases. One is when elements already sorted.  Last element is max, pivot around that.  Next pivot is 2</a:t>
            </a:r>
            <a:r>
              <a:rPr lang="en-US" altLang="en-US" sz="2000" baseline="30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nd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max…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</a:t>
            </a:r>
            <a:r>
              <a:rPr lang="fr-FR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average?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Much closer to the best case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bad-split then a good-split is closer to best-case (pp. 176-178)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To prove A(n), fun with recurrences!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result:  If all permutations are equal, then</a:t>
            </a:r>
            <a:b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A(n) 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 1.386 n lg n (for large n)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 very fast on average. 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And, we can take simple steps to avoid the worst case!</a:t>
            </a:r>
          </a:p>
        </p:txBody>
      </p:sp>
    </p:spTree>
    <p:extLst>
      <p:ext uri="{BB962C8B-B14F-4D97-AF65-F5344CB8AC3E}">
        <p14:creationId xmlns:p14="http://schemas.microsoft.com/office/powerpoint/2010/main" val="266003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AE5B0F2-6341-9A41-9E37-5B4C01BAE18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Avoiding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Worst Case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76E15B6A-02D4-184E-8A5E-176247689FF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Make sure we don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 pivot around max or min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Find a better choice and swap it with last element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Then partition as before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Recall we get best case if divides equally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Could find median.  But this costs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(n).  Instead…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Choose a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random element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between first and last and swap it with the last element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Or, estimate the median by using the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median-of-three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method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Pick 3 elements (say, first, middle and last)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Choose median of these and swap with last. (Cost?)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sorted, then this chooses real median.  Best case!</a:t>
            </a:r>
          </a:p>
        </p:txBody>
      </p:sp>
    </p:spTree>
    <p:extLst>
      <p:ext uri="{BB962C8B-B14F-4D97-AF65-F5344CB8AC3E}">
        <p14:creationId xmlns:p14="http://schemas.microsoft.com/office/powerpoint/2010/main" val="294970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E4B2D94-41FC-0E40-B0A7-BB98A37F3D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Tuning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Performance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04FD359-C2B3-5342-B99C-0D1E8EF094A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practice quicksort runs fast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A(n) is log-linear, and the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constants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are smaller than </a:t>
            </a:r>
            <a:r>
              <a:rPr lang="en-US" altLang="ja-JP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and heapsort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Often used in software libraries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 worth tuning it to squeeze the most out of it</a:t>
            </a:r>
          </a:p>
          <a:p>
            <a:pPr marL="914400" lvl="1" indent="-457200"/>
            <a:r>
              <a:rPr lang="en-US" altLang="en-US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Always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do something to avoid worst-case</a:t>
            </a:r>
          </a:p>
          <a:p>
            <a:pPr marL="517525" indent="-517525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Sort small sub-lists with (say) insertion sort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For small inputs, insertion sort is fine</a:t>
            </a:r>
          </a:p>
          <a:p>
            <a:pPr marL="1295400" lvl="2" indent="-3810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recursion, function calls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Variation: don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 sort small sections at all.</a:t>
            </a:r>
            <a:b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After quicksort is done, sort entire array with </a:t>
            </a:r>
            <a:r>
              <a:rPr lang="en-US" altLang="ja-JP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insertion sort</a:t>
            </a:r>
          </a:p>
          <a:p>
            <a:pPr marL="1295400" lvl="2" indent="-3810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It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efficient on almost-sorted arrays!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7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D0BBC45-27C3-A64A-B252-BAD974C5B94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Space Complexity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FD0DF7A-3D8C-3645-914E-B5FB9D8B2AF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Looks like it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in-place, but there’s a </a:t>
            </a:r>
            <a:r>
              <a:rPr lang="en-US" altLang="ja-JP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recursion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Depends on your definition: some people define 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in-place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include stack space used by recursion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E.g. our CLRS algorithms textbook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Other books and people do “count” this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 much goes on the stack?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most uneven splits, then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(n).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splits evenly every time, then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(lg n).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Ways to reduce stack-space used due to recursion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Various books cover the details (not ours, though)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remove 2nd recursive call (tail-recursion)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Second, always do recursive call on smaller section</a:t>
            </a:r>
          </a:p>
        </p:txBody>
      </p:sp>
    </p:spTree>
    <p:extLst>
      <p:ext uri="{BB962C8B-B14F-4D97-AF65-F5344CB8AC3E}">
        <p14:creationId xmlns:p14="http://schemas.microsoft.com/office/powerpoint/2010/main" val="127682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42D66BAB-4BFC-194A-9EC9-AB652F4E20E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Quicksort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005473DA-F97F-BF42-AD36-DD217699639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Divide and conquer where divide does the heavy-lifting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worst-case, efficiency is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</a:t>
            </a:r>
            <a:r>
              <a:rPr lang="en-US" altLang="en-US" baseline="30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But it’s practical to avoid the worst-case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 average, efficiency is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 lg n)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Better space-complexity than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practice, runs fast and widely used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Many ways to tune its performance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Various strategies for Partition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Some work better if duplicate keys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More details? 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See Sedgewick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algorithms textbook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expert! PhD on this under Donald Knuth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6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Proof for Comparison Sorts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 CLRS Section 8.1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00225" y="762000"/>
                <a:ext cx="5543550" cy="32004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700" b="1" u="sng" dirty="0"/>
                  <a:t>Mental Stretch</a:t>
                </a:r>
                <a:endParaRPr lang="en-US" sz="2700" dirty="0"/>
              </a:p>
              <a:p>
                <a:pPr marL="0" indent="0" algn="ctr">
                  <a:buNone/>
                </a:pPr>
                <a:r>
                  <a:rPr lang="en-US" sz="2700" dirty="0"/>
                  <a:t>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700" i="1">
                                <a:latin typeface="Cambria Math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sz="2800" dirty="0">
                        <a:sym typeface="Symbol" charset="2"/>
                      </a:rPr>
                      <m:t>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sym typeface="Symbol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700">
                        <a:latin typeface="Cambria Math"/>
                      </a:rPr>
                      <m:t>Θ</m:t>
                    </m:r>
                    <m:r>
                      <a:rPr lang="en-US" sz="2700" i="1">
                        <a:latin typeface="Cambria Math"/>
                      </a:rPr>
                      <m:t>(</m:t>
                    </m:r>
                    <m:r>
                      <a:rPr lang="en-US" sz="27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7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700" i="1">
                        <a:latin typeface="Cambria Math"/>
                      </a:rPr>
                      <m:t>)</m:t>
                    </m:r>
                  </m:oMath>
                </a14:m>
                <a:endParaRPr lang="en-US" sz="2700" dirty="0"/>
              </a:p>
              <a:p>
                <a:pPr marL="0" indent="0" algn="ctr">
                  <a:buNone/>
                </a:pPr>
                <a:endParaRPr lang="en-US" sz="2700" dirty="0"/>
              </a:p>
              <a:p>
                <a:pPr marL="0" indent="0" algn="ctr">
                  <a:buNone/>
                </a:pPr>
                <a:r>
                  <a:rPr lang="en-US" sz="2700" dirty="0"/>
                  <a:t>Hint: show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𝑛</m:t>
                    </m:r>
                    <m:r>
                      <a:rPr lang="en-US" sz="2700" i="1">
                        <a:latin typeface="Cambria Math"/>
                      </a:rPr>
                      <m:t>!≤</m:t>
                    </m:r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7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700" dirty="0"/>
              </a:p>
              <a:p>
                <a:pPr marL="0" indent="0" algn="ctr">
                  <a:buNone/>
                </a:pPr>
                <a:r>
                  <a:rPr lang="en-US" sz="2700" dirty="0"/>
                  <a:t>Hint 2: show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𝑛</m:t>
                    </m:r>
                    <m:r>
                      <a:rPr lang="en-US" sz="2700" i="1">
                        <a:latin typeface="Cambria Math"/>
                      </a:rPr>
                      <m:t>!≥</m:t>
                    </m:r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7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7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700" dirty="0"/>
              </a:p>
              <a:p>
                <a:pPr marL="0" indent="0" algn="ctr">
                  <a:buNone/>
                </a:pPr>
                <a:endParaRPr lang="en-US" sz="2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0225" y="762000"/>
                <a:ext cx="5543550" cy="3200400"/>
              </a:xfrm>
              <a:blipFill>
                <a:blip r:embed="rId2"/>
                <a:stretch>
                  <a:fillRect t="-19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1769459" y="1007051"/>
                <a:ext cx="6172200" cy="85725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>
                          <a:sym typeface="Symbol" charset="2"/>
                        </a:rPr>
                        <m:t>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Symbol" charset="2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769459" y="1007051"/>
                <a:ext cx="6172200" cy="857250"/>
              </a:xfrm>
              <a:blipFill>
                <a:blip r:embed="rId2"/>
                <a:stretch>
                  <a:fillRect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885950" y="2228850"/>
                <a:ext cx="531495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r>
                        <a:rPr lang="en-US" sz="2100" i="1" dirty="0">
                          <a:latin typeface="Cambria Math"/>
                        </a:rPr>
                        <m:t>!=</m:t>
                      </m:r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r>
                        <a:rPr lang="en-US" sz="21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1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1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1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1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0" y="2228850"/>
                <a:ext cx="5314950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828800" y="2922285"/>
                <a:ext cx="531495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100" i="1" dirty="0">
                          <a:latin typeface="Cambria Math"/>
                        </a:rPr>
                        <m:t>=</m:t>
                      </m:r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r>
                        <a:rPr lang="en-US" sz="2100" i="1" dirty="0">
                          <a:latin typeface="Cambria Math"/>
                        </a:rPr>
                        <m:t>⋅      </m:t>
                      </m:r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r>
                        <a:rPr lang="en-US" sz="2100" i="1" dirty="0">
                          <a:latin typeface="Cambria Math"/>
                        </a:rPr>
                        <m:t>      ⋅      </m:t>
                      </m:r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r>
                        <a:rPr lang="en-US" sz="2100" i="1" dirty="0">
                          <a:latin typeface="Cambria Math"/>
                        </a:rPr>
                        <m:t>     ⋅…⋅</m:t>
                      </m:r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r>
                        <a:rPr lang="en-US" sz="2100" i="1" dirty="0">
                          <a:latin typeface="Cambria Math"/>
                        </a:rPr>
                        <m:t>⋅</m:t>
                      </m:r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922285"/>
                <a:ext cx="5314950" cy="415498"/>
              </a:xfrm>
              <a:prstGeom prst="rect">
                <a:avLst/>
              </a:prstGeom>
              <a:blipFill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 rot="5400000">
                <a:off x="2427191" y="2586692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27191" y="2586692"/>
                <a:ext cx="338635" cy="415498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 rot="5400000">
                <a:off x="3170141" y="2582834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70141" y="2582834"/>
                <a:ext cx="338635" cy="415498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 rot="5400000">
                <a:off x="4185620" y="2586693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85620" y="2586693"/>
                <a:ext cx="338635" cy="415498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 rot="5400000">
                <a:off x="5227541" y="2582834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27541" y="2582834"/>
                <a:ext cx="338635" cy="415498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 rot="5400000">
                <a:off x="5586732" y="2586693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586732" y="2586693"/>
                <a:ext cx="338635" cy="415498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851830" y="3543300"/>
                <a:ext cx="531495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r>
                        <a:rPr lang="en-US" sz="2100" i="1" dirty="0">
                          <a:latin typeface="Cambria Math"/>
                        </a:rPr>
                        <m:t>!≤</m:t>
                      </m:r>
                      <m:sSup>
                        <m:sSup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1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100" i="1" dirty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100" i="1" dirty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30" y="3543300"/>
                <a:ext cx="5314950" cy="738664"/>
              </a:xfrm>
              <a:prstGeom prst="rect">
                <a:avLst/>
              </a:prstGeom>
              <a:blipFill>
                <a:blip r:embed="rId7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314450" y="3429000"/>
            <a:ext cx="64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/>
              <p:nvPr/>
            </p:nvSpPr>
            <p:spPr>
              <a:xfrm>
                <a:off x="1857375" y="4229100"/>
                <a:ext cx="5314950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100" i="1" dirty="0">
                          <a:latin typeface="Cambria Math"/>
                        </a:rPr>
                        <m:t>≤</m:t>
                      </m:r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1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m:rPr>
                          <m:nor/>
                        </m:rPr>
                        <a:rPr lang="en-US" sz="2000" dirty="0">
                          <a:sym typeface="Symbol" charset="2"/>
                        </a:rPr>
                        <m:t>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sym typeface="Symbol" charset="2"/>
                        </a:rPr>
                        <m:t> </m:t>
                      </m:r>
                      <m:r>
                        <a:rPr lang="en-US" sz="2100" i="1" dirty="0">
                          <a:latin typeface="Cambria Math"/>
                        </a:rPr>
                        <m:t>𝑂</m:t>
                      </m:r>
                      <m:r>
                        <a:rPr lang="en-US" sz="2100" i="1" dirty="0">
                          <a:latin typeface="Cambria Math"/>
                        </a:rPr>
                        <m:t>(</m:t>
                      </m:r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1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5" y="4229100"/>
                <a:ext cx="5314950" cy="10618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8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and Partition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CLRS Chapter 7 (not 7.4.2)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1485900" y="868300"/>
                <a:ext cx="6172200" cy="85725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>
                          <a:sym typeface="Symbol" charset="2"/>
                        </a:rPr>
                        <m:t>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sym typeface="Symbol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485900" y="868300"/>
                <a:ext cx="6172200" cy="857250"/>
              </a:xfrm>
              <a:blipFill>
                <a:blip r:embed="rId2"/>
                <a:stretch>
                  <a:fillRect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600200" y="1714501"/>
                <a:ext cx="6457950" cy="643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r>
                        <a:rPr lang="en-US" sz="2100" i="1" dirty="0">
                          <a:latin typeface="Cambria Math"/>
                        </a:rPr>
                        <m:t>!=</m:t>
                      </m:r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r>
                        <a:rPr lang="en-US" sz="21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1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1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1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100" i="1" dirty="0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1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1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1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1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1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714501"/>
                <a:ext cx="6457950" cy="643702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257300" y="2598755"/>
                <a:ext cx="6515100" cy="796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1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1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1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1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100" i="1" dirty="0">
                          <a:latin typeface="Cambria Math"/>
                        </a:rPr>
                        <m:t>⋅     </m:t>
                      </m:r>
                      <m:f>
                        <m:f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1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100" i="1" dirty="0">
                          <a:latin typeface="Cambria Math"/>
                        </a:rPr>
                        <m:t>      ⋅     </m:t>
                      </m:r>
                      <m:f>
                        <m:f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1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100" i="1" dirty="0">
                          <a:latin typeface="Cambria Math"/>
                        </a:rPr>
                        <m:t>        ⋅…⋅</m:t>
                      </m:r>
                      <m:f>
                        <m:f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1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100" i="1" dirty="0">
                          <a:latin typeface="Cambria Math"/>
                        </a:rPr>
                        <m:t>⋅     1        ⋅…⋅1⋅1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2598755"/>
                <a:ext cx="6515100" cy="796244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 rot="5400000">
                <a:off x="2141442" y="2247569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41442" y="2247569"/>
                <a:ext cx="338635" cy="415498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 rot="5400000">
                <a:off x="2770092" y="2247569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770092" y="2247569"/>
                <a:ext cx="338635" cy="415498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 rot="5400000">
                <a:off x="3798792" y="2247569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98792" y="2247569"/>
                <a:ext cx="338635" cy="415498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 rot="5400000">
                <a:off x="5627591" y="2296672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627591" y="2296672"/>
                <a:ext cx="338635" cy="415498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 rot="5400000">
                <a:off x="4941791" y="2247570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41791" y="2247570"/>
                <a:ext cx="338635" cy="415498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771650" y="3429001"/>
                <a:ext cx="5314950" cy="2506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latin typeface="Cambria Math"/>
                        </a:rPr>
                        <m:t>𝑛</m:t>
                      </m:r>
                      <m:r>
                        <a:rPr lang="en-US" sz="2100" i="1" dirty="0" smtClean="0">
                          <a:latin typeface="Cambria Math"/>
                        </a:rPr>
                        <m:t>!≥</m:t>
                      </m:r>
                      <m:sSup>
                        <m:sSup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1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1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1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100" i="1" dirty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100" i="1" dirty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100" i="1" dirty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2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100" i="1" dirty="0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100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1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1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1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1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1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1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m:rPr>
                          <m:nor/>
                        </m:rPr>
                        <a:rPr lang="en-US" sz="2000" dirty="0">
                          <a:sym typeface="Symbol" charset="2"/>
                        </a:rPr>
                        <m:t>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sym typeface="Symbol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100" dirty="0">
                          <a:latin typeface="Cambria Math"/>
                        </a:rPr>
                        <m:t>Ω</m:t>
                      </m:r>
                      <m:r>
                        <a:rPr lang="en-US" sz="2100" i="1" dirty="0">
                          <a:latin typeface="Cambria Math"/>
                        </a:rPr>
                        <m:t>(</m:t>
                      </m:r>
                      <m:r>
                        <a:rPr lang="en-US" sz="21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1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1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3429001"/>
                <a:ext cx="5314950" cy="2506007"/>
              </a:xfrm>
              <a:prstGeom prst="rect">
                <a:avLst/>
              </a:prstGeom>
              <a:blipFill>
                <a:blip r:embed="rId9"/>
                <a:stretch>
                  <a:fillRect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 rot="5400000">
                <a:off x="6789356" y="2296672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89356" y="2296672"/>
                <a:ext cx="338635" cy="415498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 rot="5400000">
                <a:off x="7113492" y="2296673"/>
                <a:ext cx="3386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1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13492" y="2296673"/>
                <a:ext cx="338635" cy="415498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1314450" y="3429000"/>
            <a:ext cx="64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Lower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there is no algorithm which can sort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Non-existence proof!</a:t>
                </a:r>
              </a:p>
              <a:p>
                <a:pPr lvl="1"/>
                <a:r>
                  <a:rPr lang="en-US" dirty="0"/>
                  <a:t>Seems like maybe it would be very hard to do… (?)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972353" y="2819400"/>
            <a:ext cx="6599674" cy="2920472"/>
            <a:chOff x="0" y="1371600"/>
            <a:chExt cx="9144000" cy="4046381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cxnSpLocks/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cxnSpLocks/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cxnSpLocks/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cxnSpLocks/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cxnSpLocks/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/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cxnSpLocks/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cxnSpLocks/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cxnSpLocks/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9" y="4724400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79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79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1" y="4121542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50" y="4121542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156653" y="3375279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28113" y="2790674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56448" y="3322509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26448" y="2774937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99064" y="3338185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61648" y="2142446"/>
            <a:ext cx="191710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66370" y="2396017"/>
            <a:ext cx="160492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72027" y="5111941"/>
            <a:ext cx="1515404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707303" y="1138395"/>
            <a:ext cx="6893077" cy="117818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Sorting algorithms use comparisons to determine the order of input elements</a:t>
            </a:r>
          </a:p>
          <a:p>
            <a:r>
              <a:rPr lang="en-US" sz="1800" dirty="0"/>
              <a:t>Conceptually possible to draw a tree to illustrate all possible execution paths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3973420" y="2286187"/>
            <a:ext cx="293561" cy="674413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>
          <a:xfrm>
            <a:off x="4842040" y="2811489"/>
            <a:ext cx="251290" cy="2686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2708935" y="3136189"/>
            <a:ext cx="1550364" cy="2204057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8" name="TextBox 77"/>
          <p:cNvSpPr txBox="1"/>
          <p:nvPr/>
        </p:nvSpPr>
        <p:spPr>
          <a:xfrm>
            <a:off x="1376252" y="2481555"/>
            <a:ext cx="168594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84EE1-403A-204E-A78F-B638F2BBA9C1}"/>
              </a:ext>
            </a:extLst>
          </p:cNvPr>
          <p:cNvSpPr txBox="1"/>
          <p:nvPr/>
        </p:nvSpPr>
        <p:spPr>
          <a:xfrm>
            <a:off x="6418346" y="3334540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03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160310" y="2821646"/>
            <a:ext cx="6599674" cy="2920472"/>
            <a:chOff x="0" y="1371600"/>
            <a:chExt cx="9144000" cy="4046381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cxnSpLocks/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cxnSpLocks/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cxnSpLocks/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cxnSpLocks/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cxnSpLocks/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/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cxnSpLocks/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cxnSpLocks/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cxnSpLocks/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9" y="4724400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79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79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1" y="4121542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50" y="4121542"/>
              <a:ext cx="780278" cy="69358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44610" y="3377525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16070" y="2792920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44405" y="3324755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14405" y="2777183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87021" y="3340431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49605" y="2144692"/>
            <a:ext cx="191710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54327" y="2398263"/>
            <a:ext cx="160492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95462" y="5183188"/>
            <a:ext cx="127773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707303" y="1138395"/>
            <a:ext cx="6893077" cy="1178184"/>
          </a:xfrm>
        </p:spPr>
        <p:txBody>
          <a:bodyPr>
            <a:normAutofit/>
          </a:bodyPr>
          <a:lstStyle/>
          <a:p>
            <a:r>
              <a:rPr lang="en-US" sz="2000" dirty="0"/>
              <a:t>Worst case run time is the longest execution path</a:t>
            </a:r>
          </a:p>
          <a:p>
            <a:r>
              <a:rPr lang="en-US" sz="2000" dirty="0"/>
              <a:t>i.e., “height” of the decision tree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4161377" y="2288433"/>
            <a:ext cx="293561" cy="674413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>
          <a:xfrm>
            <a:off x="5029997" y="2813735"/>
            <a:ext cx="251290" cy="2686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2896892" y="3138435"/>
            <a:ext cx="1550364" cy="2204057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8" name="TextBox 77"/>
          <p:cNvSpPr txBox="1"/>
          <p:nvPr/>
        </p:nvSpPr>
        <p:spPr>
          <a:xfrm>
            <a:off x="1564209" y="2483801"/>
            <a:ext cx="168594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84EE1-403A-204E-A78F-B638F2BBA9C1}"/>
              </a:ext>
            </a:extLst>
          </p:cNvPr>
          <p:cNvSpPr txBox="1"/>
          <p:nvPr/>
        </p:nvSpPr>
        <p:spPr>
          <a:xfrm>
            <a:off x="6606303" y="3336786"/>
            <a:ext cx="3986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&gt;</a:t>
            </a: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F6B659F6-87D8-0940-82EB-4C442A2F1621}"/>
              </a:ext>
            </a:extLst>
          </p:cNvPr>
          <p:cNvSpPr/>
          <p:nvPr/>
        </p:nvSpPr>
        <p:spPr>
          <a:xfrm rot="5400000">
            <a:off x="4218695" y="3180364"/>
            <a:ext cx="269506" cy="56007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3AB117-835A-3549-BEB3-5D0AFA1473B4}"/>
                  </a:ext>
                </a:extLst>
              </p:cNvPr>
              <p:cNvSpPr txBox="1"/>
              <p:nvPr/>
            </p:nvSpPr>
            <p:spPr>
              <a:xfrm>
                <a:off x="3152260" y="6111864"/>
                <a:ext cx="252252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 smtClean="0">
                        <a:solidFill>
                          <a:srgbClr val="FF33CC"/>
                        </a:solidFill>
                        <a:latin typeface="Cambria Math"/>
                      </a:rPr>
                      <m:t>!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800" dirty="0">
                    <a:solidFill>
                      <a:srgbClr val="FF33CC"/>
                    </a:solidFill>
                  </a:rPr>
                  <a:t>ossible permutations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3AB117-835A-3549-BEB3-5D0AFA147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60" y="6111864"/>
                <a:ext cx="2522523" cy="369332"/>
              </a:xfrm>
              <a:prstGeom prst="rect">
                <a:avLst/>
              </a:prstGeom>
              <a:blipFill>
                <a:blip r:embed="rId2"/>
                <a:stretch>
                  <a:fillRect t="-6667" r="-503" b="-20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Brace 63">
            <a:extLst>
              <a:ext uri="{FF2B5EF4-FFF2-40B4-BE49-F238E27FC236}">
                <a16:creationId xmlns:a16="http://schemas.microsoft.com/office/drawing/2014/main" id="{65440ADB-FB40-194E-A16C-F5C1745F805B}"/>
              </a:ext>
            </a:extLst>
          </p:cNvPr>
          <p:cNvSpPr/>
          <p:nvPr/>
        </p:nvSpPr>
        <p:spPr>
          <a:xfrm rot="10800000">
            <a:off x="914237" y="2772420"/>
            <a:ext cx="298713" cy="2811436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18D863-45E4-F942-9FD9-D6BC00CAC7CD}"/>
                  </a:ext>
                </a:extLst>
              </p:cNvPr>
              <p:cNvSpPr txBox="1"/>
              <p:nvPr/>
            </p:nvSpPr>
            <p:spPr>
              <a:xfrm>
                <a:off x="231543" y="3391993"/>
                <a:ext cx="850625" cy="83099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FF33CC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srgbClr val="FF48DA"/>
                        </a:solidFill>
                        <a:sym typeface="Symbol" charset="2"/>
                      </a:rPr>
                      <m:t></m:t>
                    </m:r>
                  </m:oMath>
                </a14:m>
                <a:br>
                  <a:rPr lang="en-US" sz="1600" i="1" dirty="0">
                    <a:solidFill>
                      <a:srgbClr val="FF33CC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16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16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18D863-45E4-F942-9FD9-D6BC00CA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43" y="3391993"/>
                <a:ext cx="850625" cy="830997"/>
              </a:xfrm>
              <a:prstGeom prst="rect">
                <a:avLst/>
              </a:prstGeom>
              <a:blipFill>
                <a:blip r:embed="rId3"/>
                <a:stretch>
                  <a:fillRect l="-13235" r="-10294" b="-597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7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3" grpId="0"/>
      <p:bldP spid="64" grpId="0" animBg="1"/>
      <p:bldP spid="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4CAAC92A-386D-BE40-BA6D-D9C27C1CE8E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Lower Bound for Worst Case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6A487A1F-2F3D-8144-B33D-AA64BBC6667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300" dirty="0">
                <a:ea typeface="ＭＳ Ｐゴシック" panose="020B0600070205080204" pitchFamily="34" charset="-128"/>
              </a:rPr>
              <a:t>Binary tree property:  </a:t>
            </a:r>
            <a:r>
              <a:rPr lang="en-US" altLang="en-US" sz="2400" dirty="0">
                <a:ea typeface="ＭＳ Ｐゴシック" panose="020B0600070205080204" pitchFamily="34" charset="-128"/>
              </a:rPr>
              <a:t>At level d in a binary tree, there are at most 2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d</a:t>
            </a:r>
            <a:r>
              <a:rPr lang="en-US" altLang="en-US" sz="2400" dirty="0">
                <a:ea typeface="ＭＳ Ｐゴシック" panose="020B0600070205080204" pitchFamily="34" charset="-128"/>
              </a:rPr>
              <a:t> nodes (where level of root is 0) </a:t>
            </a:r>
            <a:endParaRPr lang="en-US" altLang="en-US" sz="23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Also, let’s say a </a:t>
            </a:r>
            <a:r>
              <a:rPr lang="en-US" altLang="en-US" sz="2400" dirty="0">
                <a:ea typeface="ＭＳ Ｐゴシック" panose="020B0600070205080204" pitchFamily="34" charset="-128"/>
              </a:rPr>
              <a:t>tree</a:t>
            </a:r>
            <a:r>
              <a:rPr lang="fr-FR" altLang="ja-JP" sz="2400" dirty="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height is number of levels minus one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Height of our decision tree is the W(n) number of comparisons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Theorem 8.1 (p. 193):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Let L be the number of leaves in a binary tree and let h be its height.  (Book uses lower-case l, not L like we do here.)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Then              .  (Number of leaves is no more than 2</a:t>
            </a:r>
            <a:r>
              <a:rPr lang="en-US" altLang="en-US" sz="2000" baseline="30000" dirty="0">
                <a:ea typeface="ＭＳ Ｐゴシック" panose="020B0600070205080204" pitchFamily="34" charset="-128"/>
                <a:sym typeface="Symbol" pitchFamily="2" charset="2"/>
              </a:rPr>
              <a:t>h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.)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Therefore                      (Height is not less than…)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For a correct sorting algorithm, L &gt;= n!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Therefore</a:t>
            </a:r>
            <a:b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</a:br>
            <a:endParaRPr lang="en-US" altLang="en-US" sz="2000" dirty="0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Thus, for any algorithm that sorts by comparison of keys </a:t>
            </a:r>
            <a:b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      W(n) is at least</a:t>
            </a:r>
          </a:p>
        </p:txBody>
      </p:sp>
      <p:graphicFrame>
        <p:nvGraphicFramePr>
          <p:cNvPr id="34819" name="Object 2">
            <a:extLst>
              <a:ext uri="{FF2B5EF4-FFF2-40B4-BE49-F238E27FC236}">
                <a16:creationId xmlns:a16="http://schemas.microsoft.com/office/drawing/2014/main" id="{C98BBB39-51D0-2F4D-9113-4DB3DD5D5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386286"/>
              </p:ext>
            </p:extLst>
          </p:nvPr>
        </p:nvGraphicFramePr>
        <p:xfrm>
          <a:off x="2220912" y="4056697"/>
          <a:ext cx="1295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571500" imgH="177800" progId="Equation.3">
                  <p:embed/>
                </p:oleObj>
              </mc:Choice>
              <mc:Fallback>
                <p:oleObj name="Equation" r:id="rId5" imgW="571500" imgH="177800" progId="Equation.3">
                  <p:embed/>
                  <p:pic>
                    <p:nvPicPr>
                      <p:cNvPr id="34819" name="Object 2">
                        <a:extLst>
                          <a:ext uri="{FF2B5EF4-FFF2-40B4-BE49-F238E27FC236}">
                            <a16:creationId xmlns:a16="http://schemas.microsoft.com/office/drawing/2014/main" id="{C98BBB39-51D0-2F4D-9113-4DB3DD5D5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2" y="4056697"/>
                        <a:ext cx="1295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3">
            <a:extLst>
              <a:ext uri="{FF2B5EF4-FFF2-40B4-BE49-F238E27FC236}">
                <a16:creationId xmlns:a16="http://schemas.microsoft.com/office/drawing/2014/main" id="{9A5EB684-1122-0840-8097-7BC411D34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187185"/>
              </p:ext>
            </p:extLst>
          </p:nvPr>
        </p:nvGraphicFramePr>
        <p:xfrm>
          <a:off x="1752600" y="3599497"/>
          <a:ext cx="936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7" imgW="406400" imgH="165100" progId="Equation.3">
                  <p:embed/>
                </p:oleObj>
              </mc:Choice>
              <mc:Fallback>
                <p:oleObj name="Equation" r:id="rId7" imgW="406400" imgH="165100" progId="Equation.3">
                  <p:embed/>
                  <p:pic>
                    <p:nvPicPr>
                      <p:cNvPr id="34820" name="Object 3">
                        <a:extLst>
                          <a:ext uri="{FF2B5EF4-FFF2-40B4-BE49-F238E27FC236}">
                            <a16:creationId xmlns:a16="http://schemas.microsoft.com/office/drawing/2014/main" id="{9A5EB684-1122-0840-8097-7BC411D34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99497"/>
                        <a:ext cx="936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">
            <a:extLst>
              <a:ext uri="{FF2B5EF4-FFF2-40B4-BE49-F238E27FC236}">
                <a16:creationId xmlns:a16="http://schemas.microsoft.com/office/drawing/2014/main" id="{C20A2844-AA6B-204E-869D-A1E4F7AE2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87889"/>
              </p:ext>
            </p:extLst>
          </p:nvPr>
        </p:nvGraphicFramePr>
        <p:xfrm>
          <a:off x="2478088" y="4910772"/>
          <a:ext cx="23606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9" imgW="1041400" imgH="177800" progId="Equation.3">
                  <p:embed/>
                </p:oleObj>
              </mc:Choice>
              <mc:Fallback>
                <p:oleObj name="Equation" r:id="rId9" imgW="1041400" imgH="177800" progId="Equation.3">
                  <p:embed/>
                  <p:pic>
                    <p:nvPicPr>
                      <p:cNvPr id="34821" name="Object 4">
                        <a:extLst>
                          <a:ext uri="{FF2B5EF4-FFF2-40B4-BE49-F238E27FC236}">
                            <a16:creationId xmlns:a16="http://schemas.microsoft.com/office/drawing/2014/main" id="{C20A2844-AA6B-204E-869D-A1E4F7AE2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4910772"/>
                        <a:ext cx="23606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5">
            <a:extLst>
              <a:ext uri="{FF2B5EF4-FFF2-40B4-BE49-F238E27FC236}">
                <a16:creationId xmlns:a16="http://schemas.microsoft.com/office/drawing/2014/main" id="{E0C81F13-1AFA-774B-A17B-AE13D8D8B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733720"/>
              </p:ext>
            </p:extLst>
          </p:nvPr>
        </p:nvGraphicFramePr>
        <p:xfrm>
          <a:off x="3352800" y="5747948"/>
          <a:ext cx="8334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11" imgW="368300" imgH="177800" progId="Equation.3">
                  <p:embed/>
                </p:oleObj>
              </mc:Choice>
              <mc:Fallback>
                <p:oleObj name="Equation" r:id="rId11" imgW="368300" imgH="177800" progId="Equation.3">
                  <p:embed/>
                  <p:pic>
                    <p:nvPicPr>
                      <p:cNvPr id="34822" name="Object 5">
                        <a:extLst>
                          <a:ext uri="{FF2B5EF4-FFF2-40B4-BE49-F238E27FC236}">
                            <a16:creationId xmlns:a16="http://schemas.microsoft.com/office/drawing/2014/main" id="{E0C81F13-1AFA-774B-A17B-AE13D8D8B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47948"/>
                        <a:ext cx="8334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B00EB41-4A4C-5B47-82CB-AA85E55B3F1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Formula for the Lower Bound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72B12109-D267-1048-8ECA-F8C1DC94AAF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219200"/>
            <a:ext cx="7620000" cy="4937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Earlier we showed this was </a:t>
            </a:r>
            <a:r>
              <a:rPr lang="en-US" altLang="en-US" dirty="0">
                <a:ea typeface="ＭＳ Ｐゴシック" panose="020B0600070205080204" pitchFamily="34" charset="-128"/>
              </a:rPr>
              <a:t>(n lg n)</a:t>
            </a: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Or, we can we lose that factorial in other ways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Stirling</a:t>
            </a:r>
            <a:r>
              <a:rPr lang="fr-FR" altLang="ja-JP" dirty="0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s formula: (n/e)</a:t>
            </a:r>
            <a:r>
              <a:rPr lang="en-US" altLang="ja-JP" baseline="30000" dirty="0">
                <a:ea typeface="ＭＳ Ｐゴシック" panose="020B0600070205080204" pitchFamily="34" charset="-128"/>
                <a:sym typeface="Symbol" pitchFamily="2" charset="2"/>
              </a:rPr>
              <a:t>n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sqrt(2</a:t>
            </a:r>
            <a:r>
              <a:rPr lang="en-US" altLang="ja-JP" sz="2600" dirty="0">
                <a:ea typeface="ＭＳ Ｐゴシック" panose="020B0600070205080204" pitchFamily="34" charset="-128"/>
                <a:sym typeface="Symbol" pitchFamily="2" charset="2"/>
              </a:rPr>
              <a:t>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n)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Take the log of this approximation of n! and you</a:t>
            </a:r>
            <a:r>
              <a:rPr lang="fr-FR" altLang="ja-JP" dirty="0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 err="1">
                <a:ea typeface="ＭＳ Ｐゴシック" panose="020B0600070205080204" pitchFamily="34" charset="-128"/>
                <a:sym typeface="Symbol" pitchFamily="2" charset="2"/>
              </a:rPr>
              <a:t>ll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see that it</a:t>
            </a:r>
            <a:r>
              <a:rPr lang="fr-FR" altLang="ja-JP" dirty="0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s </a:t>
            </a:r>
            <a:r>
              <a:rPr lang="en-US" altLang="ja-JP" dirty="0">
                <a:ea typeface="ＭＳ Ｐゴシック" panose="020B0600070205080204" pitchFamily="34" charset="-128"/>
              </a:rPr>
              <a:t>(n lg n)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Better to re-write, use integrals, and…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See a textbook for details (but not ours)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If you were to do all this, you’d see:</a:t>
            </a:r>
          </a:p>
          <a:p>
            <a:pPr lvl="1">
              <a:lnSpc>
                <a:spcPct val="90000"/>
              </a:lnSpc>
              <a:buFontTx/>
              <a:buNone/>
            </a:pP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which is of course </a:t>
            </a:r>
            <a:r>
              <a:rPr lang="en-US" altLang="en-US" dirty="0">
                <a:ea typeface="ＭＳ Ｐゴシック" panose="020B0600070205080204" pitchFamily="34" charset="-128"/>
              </a:rPr>
              <a:t>(n lg n)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FYI </a:t>
            </a:r>
            <a:r>
              <a:rPr lang="en-US" altLang="en-US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dirty="0">
                <a:ea typeface="ＭＳ Ｐゴシック" panose="020B0600070205080204" pitchFamily="34" charset="-128"/>
              </a:rPr>
              <a:t> is very close to optimal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But not for all values of n</a:t>
            </a:r>
          </a:p>
        </p:txBody>
      </p:sp>
      <p:graphicFrame>
        <p:nvGraphicFramePr>
          <p:cNvPr id="35843" name="Object 2">
            <a:extLst>
              <a:ext uri="{FF2B5EF4-FFF2-40B4-BE49-F238E27FC236}">
                <a16:creationId xmlns:a16="http://schemas.microsoft.com/office/drawing/2014/main" id="{B63CABCB-55A7-BB49-A3DD-3AF1A89C0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186835"/>
              </p:ext>
            </p:extLst>
          </p:nvPr>
        </p:nvGraphicFramePr>
        <p:xfrm>
          <a:off x="1600200" y="4343400"/>
          <a:ext cx="43957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943100" imgH="177800" progId="Equation.3">
                  <p:embed/>
                </p:oleObj>
              </mc:Choice>
              <mc:Fallback>
                <p:oleObj name="Equation" r:id="rId5" imgW="1943100" imgH="177800" progId="Equation.3">
                  <p:embed/>
                  <p:pic>
                    <p:nvPicPr>
                      <p:cNvPr id="35843" name="Object 2">
                        <a:extLst>
                          <a:ext uri="{FF2B5EF4-FFF2-40B4-BE49-F238E27FC236}">
                            <a16:creationId xmlns:a16="http://schemas.microsoft.com/office/drawing/2014/main" id="{B63CABCB-55A7-BB49-A3DD-3AF1A89C0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3400"/>
                        <a:ext cx="43957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3418-C604-C54A-8866-1CE5966A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60EFC-7ABF-F94E-BE23-3260BEAB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FD0ED-9A08-8C46-9157-2482FA2FA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Our lower-bound proof shows any algorithm must be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l-GR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Ω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 lg n) in the worst-case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it works by comparing keys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Algorithms that only do key-comparisons can sort any data type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Algorithms that can calculate on their keys can do better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E.g. counting sort and radix sort for numbers (Ch. 8 of CLRS)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In the same way that binary search is optimal, but hashing can be faster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Mergesort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 and Quicksort are in this order-class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Mergesort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 is very close to the L.B. (but not in-place)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But quicksort will run faster generally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Why?  Constants and lower-order terms are smaller.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In other words, the overhead per comparison is less.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But Quicksort really could be 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</a:t>
            </a:r>
            <a:r>
              <a:rPr lang="en-US" altLang="en-US" baseline="30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 at its worst</a:t>
            </a:r>
          </a:p>
        </p:txBody>
      </p:sp>
    </p:spTree>
    <p:extLst>
      <p:ext uri="{BB962C8B-B14F-4D97-AF65-F5344CB8AC3E}">
        <p14:creationId xmlns:p14="http://schemas.microsoft.com/office/powerpoint/2010/main" val="48300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78368CD9-75DE-EC41-82CF-DD6C8864DB1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Quicksort: Introduction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29E40AF-B3B8-E946-B9CE-D43902C86B3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371600"/>
            <a:ext cx="8458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Developed by C.A.R. (Tony) Hoare (a Turing Award winner)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5"/>
              </a:rPr>
              <a:t>http://www.wikipedia.org/wiki/C._A._R._Hoare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Published in 1962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Classic divide and conquer, but…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does no comparisons to divide, but a lot to combine results (i.e. the merge) at each step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Quicksort does a lot of work to divide, but has nothing to do after the recursive calls.  No work to combine.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we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 using arrays. Linked lists? Interesting to think about this!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Dividing done with algorithm often called </a:t>
            </a:r>
            <a:r>
              <a:rPr lang="en-US" altLang="en-US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Sometimes called 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split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  Several variations.</a:t>
            </a:r>
          </a:p>
        </p:txBody>
      </p:sp>
    </p:spTree>
    <p:extLst>
      <p:ext uri="{BB962C8B-B14F-4D97-AF65-F5344CB8AC3E}">
        <p14:creationId xmlns:p14="http://schemas.microsoft.com/office/powerpoint/2010/main" val="61983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C2D1634-5B07-B740-81D5-90946F1D81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243FAB42-1B31-1846-AA42-0D44BAE53C2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371600"/>
            <a:ext cx="8255000" cy="49530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Called on subsection of array from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last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Like </a:t>
            </a:r>
            <a:r>
              <a:rPr lang="en-US" altLang="en-US" sz="20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endParaRPr lang="en-US" alt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choose some element in the array to be the </a:t>
            </a:r>
            <a:r>
              <a:rPr lang="en-US" altLang="en-US" sz="24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pivot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element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Any element!  Doesn't</a:t>
            </a:r>
            <a:r>
              <a:rPr lang="en-US" altLang="ja-JP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matter for </a:t>
            </a:r>
            <a:r>
              <a:rPr lang="en-US" altLang="ja-JP" sz="20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correctness.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Often the first item. For us, the last.  Or, we often move some element into the last position (to get better </a:t>
            </a:r>
            <a:r>
              <a:rPr lang="en-US" altLang="en-US" sz="20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efficiency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Second, call </a:t>
            </a:r>
            <a:r>
              <a:rPr lang="en-US" altLang="en-US" sz="24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which does two things: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Puts the pivot in its proper place, i.e. where it will be in the correctly sorted sequence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 elements below the pivot are less-than the pivot, and all elements above the pivot are greater-than 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Third, use quicksort recursively on both sub-lists</a:t>
            </a:r>
          </a:p>
        </p:txBody>
      </p:sp>
    </p:spTree>
    <p:extLst>
      <p:ext uri="{BB962C8B-B14F-4D97-AF65-F5344CB8AC3E}">
        <p14:creationId xmlns:p14="http://schemas.microsoft.com/office/powerpoint/2010/main" val="10736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C2D1634-5B07-B740-81D5-90946F1D81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Quicksort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is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Divide</a:t>
            </a:r>
            <a:r>
              <a:rPr lang="fr-FR" altLang="en-US" dirty="0">
                <a:ea typeface="ＭＳ Ｐゴシック" panose="020B0600070205080204" pitchFamily="34" charset="-128"/>
              </a:rPr>
              <a:t> and </a:t>
            </a:r>
            <a:r>
              <a:rPr lang="fr-FR" altLang="en-US" dirty="0" err="1">
                <a:ea typeface="ＭＳ Ｐゴシック" panose="020B0600070205080204" pitchFamily="34" charset="-128"/>
              </a:rPr>
              <a:t>Conquer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ctangle 3">
                <a:extLst>
                  <a:ext uri="{FF2B5EF4-FFF2-40B4-BE49-F238E27FC236}">
                    <a16:creationId xmlns:a16="http://schemas.microsoft.com/office/drawing/2014/main" id="{243FAB42-1B31-1846-AA42-0D44BAE53C2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381000" y="1371600"/>
                <a:ext cx="8255000" cy="4953000"/>
              </a:xfrm>
            </p:spPr>
            <p:txBody>
              <a:bodyPr/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3200" dirty="0"/>
                  <a:t>select </a:t>
                </a:r>
                <a:r>
                  <a:rPr lang="en-US" sz="3200" dirty="0">
                    <a:solidFill>
                      <a:srgbClr val="FF33CC"/>
                    </a:solidFill>
                  </a:rPr>
                  <a:t>pivot </a:t>
                </a:r>
                <a:r>
                  <a:rPr lang="en-US" sz="3200" dirty="0"/>
                  <a:t>element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3200" dirty="0"/>
                  <a:t>recursively sort left and right </a:t>
                </a:r>
                <a:r>
                  <a:rPr lang="en-US" sz="3200" dirty="0" err="1"/>
                  <a:t>sublists</a:t>
                </a:r>
                <a:endParaRPr lang="en-US" sz="3200" dirty="0"/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3200" dirty="0"/>
                  <a:t>Nothing</a:t>
                </a:r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800" dirty="0"/>
                  <a:t>Contrast to </a:t>
                </a:r>
                <a:r>
                  <a:rPr lang="en-US" sz="2800" dirty="0" err="1"/>
                  <a:t>mergesort</a:t>
                </a:r>
                <a:r>
                  <a:rPr lang="en-US" sz="2800" dirty="0"/>
                  <a:t>,</a:t>
                </a:r>
                <a:br>
                  <a:rPr lang="en-US" sz="2800" dirty="0"/>
                </a:br>
                <a:r>
                  <a:rPr lang="en-US" sz="2800" dirty="0"/>
                  <a:t>   where divide is simple and combine is work</a:t>
                </a:r>
              </a:p>
            </p:txBody>
          </p:sp>
        </mc:Choice>
        <mc:Fallback xmlns="">
          <p:sp>
            <p:nvSpPr>
              <p:cNvPr id="8194" name="Rectangle 3">
                <a:extLst>
                  <a:ext uri="{FF2B5EF4-FFF2-40B4-BE49-F238E27FC236}">
                    <a16:creationId xmlns:a16="http://schemas.microsoft.com/office/drawing/2014/main" id="{243FAB42-1B31-1846-AA42-0D44BAE53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5"/>
                </p:custDataLst>
              </p:nvPr>
            </p:nvSpPr>
            <p:spPr>
              <a:xfrm>
                <a:off x="381000" y="1371600"/>
                <a:ext cx="8255000" cy="4953000"/>
              </a:xfrm>
              <a:blipFill>
                <a:blip r:embed="rId6"/>
                <a:stretch>
                  <a:fillRect l="-1536" t="-1790" r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6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>
            <a:extLst>
              <a:ext uri="{FF2B5EF4-FFF2-40B4-BE49-F238E27FC236}">
                <a16:creationId xmlns:a16="http://schemas.microsoft.com/office/drawing/2014/main" id="{08AD30C6-35A1-9446-B1E6-1EBE23AB29B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81000" y="1371600"/>
            <a:ext cx="8458200" cy="54864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Use last element as pivot (or pick one and move it there)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After call to partition…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spcAft>
                <a:spcPct val="25000"/>
              </a:spcAft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Now sort two parts recursively and we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 done!</a:t>
            </a:r>
          </a:p>
          <a:p>
            <a:pPr lvl="1">
              <a:spcAft>
                <a:spcPct val="20000"/>
              </a:spcAft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Note that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splitPoint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may be anywhere in </a:t>
            </a:r>
            <a:r>
              <a:rPr lang="en-US" altLang="en-US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first..last</a:t>
            </a:r>
            <a:endParaRPr lang="en-US" altLang="en-US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Note our assumption that all keys are distinct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D01D2F2-25D8-F144-ADCE-583FEE0CCD9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Strategy (a picture)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53D67D9F-00D7-FF43-BFFC-06E05A472C5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198120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0" name="Group 5">
            <a:extLst>
              <a:ext uri="{FF2B5EF4-FFF2-40B4-BE49-F238E27FC236}">
                <a16:creationId xmlns:a16="http://schemas.microsoft.com/office/drawing/2014/main" id="{55546506-298E-AC48-84CB-8EDEE3763F1A}"/>
              </a:ext>
            </a:extLst>
          </p:cNvPr>
          <p:cNvGrpSpPr>
            <a:grpSpLocks/>
          </p:cNvGrpSpPr>
          <p:nvPr/>
        </p:nvGrpSpPr>
        <p:grpSpPr bwMode="auto">
          <a:xfrm>
            <a:off x="7435850" y="1958975"/>
            <a:ext cx="1106488" cy="336550"/>
            <a:chOff x="5068" y="3922"/>
            <a:chExt cx="697" cy="212"/>
          </a:xfrm>
        </p:grpSpPr>
        <p:sp>
          <p:nvSpPr>
            <p:cNvPr id="9241" name="Rectangle 7">
              <a:extLst>
                <a:ext uri="{FF2B5EF4-FFF2-40B4-BE49-F238E27FC236}">
                  <a16:creationId xmlns:a16="http://schemas.microsoft.com/office/drawing/2014/main" id="{ED2D1AE0-4CB4-054A-B431-CB7793FFBADB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083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2" name="Text Box 6">
              <a:extLst>
                <a:ext uri="{FF2B5EF4-FFF2-40B4-BE49-F238E27FC236}">
                  <a16:creationId xmlns:a16="http://schemas.microsoft.com/office/drawing/2014/main" id="{D0C33A18-DF48-7342-93CE-6FC4D9709745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68" y="3922"/>
              <a:ext cx="6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</p:grpSp>
      <p:sp>
        <p:nvSpPr>
          <p:cNvPr id="9221" name="Text Box 21">
            <a:extLst>
              <a:ext uri="{FF2B5EF4-FFF2-40B4-BE49-F238E27FC236}">
                <a16:creationId xmlns:a16="http://schemas.microsoft.com/office/drawing/2014/main" id="{E3C2E8E2-38A8-9A4E-A6B5-10890E9A8A2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22860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22" name="Text Box 23">
            <a:extLst>
              <a:ext uri="{FF2B5EF4-FFF2-40B4-BE49-F238E27FC236}">
                <a16:creationId xmlns:a16="http://schemas.microsoft.com/office/drawing/2014/main" id="{25D336B4-3F37-D545-B563-CCC88F5EC4A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43800" y="2330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6DB83F9E-4973-8348-9404-38F5BCC6EAF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85888" y="3144838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4" name="Group 9">
            <a:extLst>
              <a:ext uri="{FF2B5EF4-FFF2-40B4-BE49-F238E27FC236}">
                <a16:creationId xmlns:a16="http://schemas.microsoft.com/office/drawing/2014/main" id="{D9DF5405-49E6-8C49-B355-55AE51D2E5BE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195888" y="3144838"/>
            <a:ext cx="914400" cy="336550"/>
            <a:chOff x="1296" y="3936"/>
            <a:chExt cx="576" cy="212"/>
          </a:xfrm>
        </p:grpSpPr>
        <p:sp>
          <p:nvSpPr>
            <p:cNvPr id="9239" name="Text Box 10">
              <a:extLst>
                <a:ext uri="{FF2B5EF4-FFF2-40B4-BE49-F238E27FC236}">
                  <a16:creationId xmlns:a16="http://schemas.microsoft.com/office/drawing/2014/main" id="{31C98DAF-02E6-A646-9117-568434E17ADB}"/>
                </a:ext>
              </a:extLst>
            </p:cNvPr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  <p:sp>
          <p:nvSpPr>
            <p:cNvPr id="9240" name="Rectangle 11">
              <a:extLst>
                <a:ext uri="{FF2B5EF4-FFF2-40B4-BE49-F238E27FC236}">
                  <a16:creationId xmlns:a16="http://schemas.microsoft.com/office/drawing/2014/main" id="{3872D217-08D3-8C41-9EF5-AB66AB28625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25" name="Text Box 12">
            <a:extLst>
              <a:ext uri="{FF2B5EF4-FFF2-40B4-BE49-F238E27FC236}">
                <a16:creationId xmlns:a16="http://schemas.microsoft.com/office/drawing/2014/main" id="{28E67741-10E8-7846-A0DC-D8D5E0C58592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00200" y="3124200"/>
            <a:ext cx="22653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&lt;= pivot (unsorted)</a:t>
            </a:r>
          </a:p>
        </p:txBody>
      </p:sp>
      <p:sp>
        <p:nvSpPr>
          <p:cNvPr id="9226" name="Text Box 17">
            <a:extLst>
              <a:ext uri="{FF2B5EF4-FFF2-40B4-BE49-F238E27FC236}">
                <a16:creationId xmlns:a16="http://schemas.microsoft.com/office/drawing/2014/main" id="{61319303-2004-B444-9C3D-D063EA5C092E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34088" y="3144838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&gt; pivot (unsorted)</a:t>
            </a:r>
          </a:p>
        </p:txBody>
      </p:sp>
      <p:sp>
        <p:nvSpPr>
          <p:cNvPr id="9227" name="Text Box 24">
            <a:extLst>
              <a:ext uri="{FF2B5EF4-FFF2-40B4-BE49-F238E27FC236}">
                <a16:creationId xmlns:a16="http://schemas.microsoft.com/office/drawing/2014/main" id="{CCF5AEA1-2FAE-BA46-93C3-3D2A2F288134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47800" y="3513138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28" name="Text Box 25">
            <a:extLst>
              <a:ext uri="{FF2B5EF4-FFF2-40B4-BE49-F238E27FC236}">
                <a16:creationId xmlns:a16="http://schemas.microsoft.com/office/drawing/2014/main" id="{54FE26A6-E706-3C4B-B16B-5DAA26648804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43800" y="3557588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29" name="Text Box 26">
            <a:extLst>
              <a:ext uri="{FF2B5EF4-FFF2-40B4-BE49-F238E27FC236}">
                <a16:creationId xmlns:a16="http://schemas.microsoft.com/office/drawing/2014/main" id="{0BADC1D9-8DF8-5446-9F97-B70D62BD56C6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5888" y="3481388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split point</a:t>
            </a:r>
          </a:p>
        </p:txBody>
      </p:sp>
      <p:sp>
        <p:nvSpPr>
          <p:cNvPr id="9230" name="Rectangle 30">
            <a:extLst>
              <a:ext uri="{FF2B5EF4-FFF2-40B4-BE49-F238E27FC236}">
                <a16:creationId xmlns:a16="http://schemas.microsoft.com/office/drawing/2014/main" id="{AED0E4AA-C98B-DD42-868B-5C43EFA90863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08059" y="447675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31" name="Group 31">
            <a:extLst>
              <a:ext uri="{FF2B5EF4-FFF2-40B4-BE49-F238E27FC236}">
                <a16:creationId xmlns:a16="http://schemas.microsoft.com/office/drawing/2014/main" id="{AF6EDC08-B048-D048-998E-FCD0257C3E9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218059" y="4476750"/>
            <a:ext cx="914400" cy="336550"/>
            <a:chOff x="1296" y="3936"/>
            <a:chExt cx="576" cy="212"/>
          </a:xfrm>
        </p:grpSpPr>
        <p:sp>
          <p:nvSpPr>
            <p:cNvPr id="9237" name="Text Box 32">
              <a:extLst>
                <a:ext uri="{FF2B5EF4-FFF2-40B4-BE49-F238E27FC236}">
                  <a16:creationId xmlns:a16="http://schemas.microsoft.com/office/drawing/2014/main" id="{FE05F654-616D-1D4D-9C51-1519EAFDEB7D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  <p:sp>
          <p:nvSpPr>
            <p:cNvPr id="9238" name="Rectangle 33">
              <a:extLst>
                <a:ext uri="{FF2B5EF4-FFF2-40B4-BE49-F238E27FC236}">
                  <a16:creationId xmlns:a16="http://schemas.microsoft.com/office/drawing/2014/main" id="{EB4D70B5-10DE-8441-BC22-16C158516B6C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32" name="Text Box 34">
            <a:extLst>
              <a:ext uri="{FF2B5EF4-FFF2-40B4-BE49-F238E27FC236}">
                <a16:creationId xmlns:a16="http://schemas.microsoft.com/office/drawing/2014/main" id="{7CAF77D0-8EBF-8146-86D5-9A429FB67CD5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22372" y="4456113"/>
            <a:ext cx="20034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&lt;= pivot (sorted)</a:t>
            </a:r>
          </a:p>
        </p:txBody>
      </p:sp>
      <p:sp>
        <p:nvSpPr>
          <p:cNvPr id="9233" name="Text Box 35">
            <a:extLst>
              <a:ext uri="{FF2B5EF4-FFF2-40B4-BE49-F238E27FC236}">
                <a16:creationId xmlns:a16="http://schemas.microsoft.com/office/drawing/2014/main" id="{CAE1281B-2293-FF40-8EEF-2F82AED86DA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10288" y="4466076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&gt; pivot (sorted)</a:t>
            </a:r>
          </a:p>
        </p:txBody>
      </p:sp>
      <p:sp>
        <p:nvSpPr>
          <p:cNvPr id="9234" name="Text Box 36">
            <a:extLst>
              <a:ext uri="{FF2B5EF4-FFF2-40B4-BE49-F238E27FC236}">
                <a16:creationId xmlns:a16="http://schemas.microsoft.com/office/drawing/2014/main" id="{F5EECDCC-31A7-A341-8A0A-7160B4DA5E3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69972" y="48450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 dirty="0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35" name="Text Box 37">
            <a:extLst>
              <a:ext uri="{FF2B5EF4-FFF2-40B4-BE49-F238E27FC236}">
                <a16:creationId xmlns:a16="http://schemas.microsoft.com/office/drawing/2014/main" id="{657B7450-AF7F-F54A-AFAC-1DF52529BC5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65972" y="48895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36" name="Text Box 38">
            <a:extLst>
              <a:ext uri="{FF2B5EF4-FFF2-40B4-BE49-F238E27FC236}">
                <a16:creationId xmlns:a16="http://schemas.microsoft.com/office/drawing/2014/main" id="{E3BF8835-DA25-064F-A2BE-1F615DC108E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18059" y="4784725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split point</a:t>
            </a:r>
          </a:p>
        </p:txBody>
      </p:sp>
    </p:spTree>
    <p:extLst>
      <p:ext uri="{BB962C8B-B14F-4D97-AF65-F5344CB8AC3E}">
        <p14:creationId xmlns:p14="http://schemas.microsoft.com/office/powerpoint/2010/main" val="253653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5F224A9B-CA5C-F045-B0E6-027F9DF5E1C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 Code</a:t>
            </a:r>
          </a:p>
        </p:txBody>
      </p:sp>
      <p:sp>
        <p:nvSpPr>
          <p:cNvPr id="10242" name="Text Box 3">
            <a:extLst>
              <a:ext uri="{FF2B5EF4-FFF2-40B4-BE49-F238E27FC236}">
                <a16:creationId xmlns:a16="http://schemas.microsoft.com/office/drawing/2014/main" id="{229650FE-BAAD-BF40-A402-4C386221ED7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524000"/>
            <a:ext cx="8255000" cy="4724400"/>
          </a:xfrm>
          <a:noFill/>
        </p:spPr>
        <p:txBody>
          <a:bodyPr/>
          <a:lstStyle/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Input Parameters: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</a:t>
            </a: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last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Output Parameters: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</a:t>
            </a:r>
          </a:p>
          <a:p>
            <a:pPr defTabSz="457200">
              <a:lnSpc>
                <a:spcPct val="90000"/>
              </a:lnSpc>
              <a:buFontTx/>
              <a:buNone/>
            </a:pPr>
            <a:endParaRPr kumimoji="0" lang="en-US" altLang="en-US" dirty="0">
              <a:ea typeface="ＭＳ Ｐゴシック" panose="020B0600070205080204" pitchFamily="34" charset="-128"/>
            </a:endParaRP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def quicksort(list, first, last):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if first &lt; last: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 = partition(list, first,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quicksort(list, first, q-1)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quicksort(list, q+1,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27243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2B0037C-0A22-EB42-927E-9BE7A7D3CBB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Partition Does the Dirty Work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1A3E817-D5A7-B04C-B6E6-FAACB60D15F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 rearranges elements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How?  How many comparisons?  How many swaps?</a:t>
            </a:r>
          </a:p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How? Two well-known algorithms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this chapter of CLRS, </a:t>
            </a:r>
            <a:r>
              <a:rPr lang="en-US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Lomuto</a:t>
            </a:r>
            <a:r>
              <a:rPr lang="fr-FR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the exercises, the original: Hoare</a:t>
            </a:r>
            <a:r>
              <a:rPr lang="fr-FR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algorithm.  (Page 185. Look at on your own.)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Important: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Both are in-place!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Both are linear.</a:t>
            </a:r>
          </a:p>
        </p:txBody>
      </p:sp>
    </p:spTree>
    <p:extLst>
      <p:ext uri="{BB962C8B-B14F-4D97-AF65-F5344CB8AC3E}">
        <p14:creationId xmlns:p14="http://schemas.microsoft.com/office/powerpoint/2010/main" val="413350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D75C3A0-8434-1E48-98A2-9907AC42DD1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12629"/>
            <a:ext cx="8229600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Strategy for </a:t>
            </a:r>
            <a:r>
              <a:rPr lang="en-US" altLang="en-US" dirty="0" err="1">
                <a:ea typeface="ＭＳ Ｐゴシック" panose="020B0600070205080204" pitchFamily="34" charset="-128"/>
              </a:rPr>
              <a:t>Lomuto</a:t>
            </a:r>
            <a:r>
              <a:rPr lang="fr-FR" altLang="ja-JP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Partition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7C471A22-F8A2-5645-AF5C-4DEF871CF08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44500" y="3761575"/>
            <a:ext cx="8255000" cy="22884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Strategy: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Look at next item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a[j]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&gt; pivot, all is well!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&lt; pivot, increment </a:t>
            </a:r>
            <a:r>
              <a:rPr lang="en-US" alt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 then swap items at positions </a:t>
            </a:r>
            <a:r>
              <a:rPr lang="en-US" alt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and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done, swap pivot with item at position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i+1</a:t>
            </a:r>
          </a:p>
          <a:p>
            <a:pPr>
              <a:lnSpc>
                <a:spcPct val="80000"/>
              </a:lnSpc>
            </a:pPr>
            <a:r>
              <a:rPr lang="en-US" altLang="en-US" sz="27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Number of comparisons:   n-1</a:t>
            </a:r>
          </a:p>
        </p:txBody>
      </p:sp>
      <p:sp>
        <p:nvSpPr>
          <p:cNvPr id="12291" name="Rectangle 18">
            <a:extLst>
              <a:ext uri="{FF2B5EF4-FFF2-40B4-BE49-F238E27FC236}">
                <a16:creationId xmlns:a16="http://schemas.microsoft.com/office/drawing/2014/main" id="{FF04CAE8-5E9B-704A-B6BE-1036410BA3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339850"/>
            <a:ext cx="8255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Invariant:  At any point: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i</a:t>
            </a:r>
            <a:r>
              <a:rPr kumimoji="1"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  indexes the right-most element &lt;= </a:t>
            </a: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pivot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j-1 </a:t>
            </a:r>
            <a:r>
              <a:rPr kumimoji="1"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 indexes the right-most element &gt; </a:t>
            </a: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pivot</a:t>
            </a:r>
            <a:endParaRPr kumimoji="1"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2" name="Picture 18" descr="Preview.png">
            <a:extLst>
              <a:ext uri="{FF2B5EF4-FFF2-40B4-BE49-F238E27FC236}">
                <a16:creationId xmlns:a16="http://schemas.microsoft.com/office/drawing/2014/main" id="{3FC76C95-9709-F049-9060-E178434B9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516975"/>
            <a:ext cx="5791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1E9D18-E6DC-E645-BE5A-C3D2CD4990C1}"/>
              </a:ext>
            </a:extLst>
          </p:cNvPr>
          <p:cNvSpPr txBox="1"/>
          <p:nvPr/>
        </p:nvSpPr>
        <p:spPr>
          <a:xfrm>
            <a:off x="5943600" y="1346200"/>
            <a:ext cx="31242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 uses </a:t>
            </a:r>
            <a:r>
              <a:rPr lang="en-US" sz="18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what we called </a:t>
            </a:r>
            <a:r>
              <a:rPr lang="en-US" sz="18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earlier slides</a:t>
            </a:r>
          </a:p>
        </p:txBody>
      </p:sp>
    </p:spTree>
    <p:extLst>
      <p:ext uri="{BB962C8B-B14F-4D97-AF65-F5344CB8AC3E}">
        <p14:creationId xmlns:p14="http://schemas.microsoft.com/office/powerpoint/2010/main" val="2151735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42295</TotalTime>
  <Words>2226</Words>
  <Application>Microsoft Macintosh PowerPoint</Application>
  <PresentationFormat>On-screen Show (4:3)</PresentationFormat>
  <Paragraphs>333</Paragraphs>
  <Slides>26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Bookman Old Style</vt:lpstr>
      <vt:lpstr>Calibri</vt:lpstr>
      <vt:lpstr>Cambria Math</vt:lpstr>
      <vt:lpstr>Gill Sans MT</vt:lpstr>
      <vt:lpstr>Tahoma</vt:lpstr>
      <vt:lpstr>Times New Roman</vt:lpstr>
      <vt:lpstr>Wingdings</vt:lpstr>
      <vt:lpstr>Wingdings 3</vt:lpstr>
      <vt:lpstr>Origin</vt:lpstr>
      <vt:lpstr>Equation</vt:lpstr>
      <vt:lpstr>Microsoft Equation</vt:lpstr>
      <vt:lpstr>Quicksort Lower Bounds for Comparison Sorts</vt:lpstr>
      <vt:lpstr>Quicksort and Partition</vt:lpstr>
      <vt:lpstr>Quicksort: Introduction</vt:lpstr>
      <vt:lpstr>Quicksort’s Strategy</vt:lpstr>
      <vt:lpstr>Quicksort is Divide and Conquer</vt:lpstr>
      <vt:lpstr> Quicksort’s Strategy (a picture)</vt:lpstr>
      <vt:lpstr>Quicksort Code</vt:lpstr>
      <vt:lpstr>Partition Does the Dirty Work</vt:lpstr>
      <vt:lpstr>Strategy for Lomuto’s Partition</vt:lpstr>
      <vt:lpstr>Efficiency of Quicksort</vt:lpstr>
      <vt:lpstr>Worst Case of Quicksort</vt:lpstr>
      <vt:lpstr>Quicksort’s Average Case</vt:lpstr>
      <vt:lpstr>Avoiding Quicksort’s Worst Case</vt:lpstr>
      <vt:lpstr>Tuning Quicksort’s Performance</vt:lpstr>
      <vt:lpstr>Quicksort’s Space Complexity</vt:lpstr>
      <vt:lpstr>Summary: Quicksort</vt:lpstr>
      <vt:lpstr>Lower Bounds Proof for Comparison Sorts</vt:lpstr>
      <vt:lpstr>PowerPoint Presentation</vt:lpstr>
      <vt:lpstr>log⁡n! "" O(n log⁡n )</vt:lpstr>
      <vt:lpstr>log⁡n! "" Ω(n log⁡n )</vt:lpstr>
      <vt:lpstr>Worst Case Lower Bounds</vt:lpstr>
      <vt:lpstr>Strategy: Decision Tree</vt:lpstr>
      <vt:lpstr>Strategy: Decision Tree</vt:lpstr>
      <vt:lpstr>Lower Bound for Worst Case</vt:lpstr>
      <vt:lpstr>Formula for the Lower Bound</vt:lpstr>
      <vt:lpstr>Summary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947</cp:revision>
  <cp:lastPrinted>2010-03-04T14:04:20Z</cp:lastPrinted>
  <dcterms:created xsi:type="dcterms:W3CDTF">2010-03-16T00:09:25Z</dcterms:created>
  <dcterms:modified xsi:type="dcterms:W3CDTF">2021-08-25T20:05:06Z</dcterms:modified>
</cp:coreProperties>
</file>