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77" r:id="rId2"/>
    <p:sldId id="379" r:id="rId3"/>
    <p:sldId id="278" r:id="rId4"/>
    <p:sldId id="427" r:id="rId5"/>
    <p:sldId id="424" r:id="rId6"/>
    <p:sldId id="425" r:id="rId7"/>
    <p:sldId id="426" r:id="rId8"/>
    <p:sldId id="430" r:id="rId9"/>
    <p:sldId id="428" r:id="rId10"/>
    <p:sldId id="429" r:id="rId11"/>
    <p:sldId id="528" r:id="rId12"/>
    <p:sldId id="529" r:id="rId13"/>
    <p:sldId id="522" r:id="rId14"/>
    <p:sldId id="523" r:id="rId15"/>
    <p:sldId id="530" r:id="rId16"/>
    <p:sldId id="524" r:id="rId17"/>
    <p:sldId id="525" r:id="rId18"/>
    <p:sldId id="526" r:id="rId19"/>
    <p:sldId id="532" r:id="rId20"/>
    <p:sldId id="531" r:id="rId21"/>
    <p:sldId id="535" r:id="rId22"/>
    <p:sldId id="536" r:id="rId23"/>
    <p:sldId id="538" r:id="rId24"/>
    <p:sldId id="539" r:id="rId25"/>
    <p:sldId id="540" r:id="rId26"/>
    <p:sldId id="541" r:id="rId27"/>
    <p:sldId id="534" r:id="rId28"/>
    <p:sldId id="542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94626"/>
  </p:normalViewPr>
  <p:slideViewPr>
    <p:cSldViewPr>
      <p:cViewPr varScale="1">
        <p:scale>
          <a:sx n="116" d="100"/>
          <a:sy n="116" d="100"/>
        </p:scale>
        <p:origin x="9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Sorting and Some Algorithm Principles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4102, Algorithms</a:t>
            </a:r>
          </a:p>
          <a:p>
            <a:r>
              <a:rPr lang="en-US" dirty="0"/>
              <a:t>Prof. </a:t>
            </a:r>
            <a:r>
              <a:rPr lang="en-US" dirty="0" err="1"/>
              <a:t>Floryan</a:t>
            </a:r>
            <a:r>
              <a:rPr lang="en-US" dirty="0"/>
              <a:t> and Prof. Horton</a:t>
            </a:r>
          </a:p>
          <a:p>
            <a:r>
              <a:rPr lang="en-US" dirty="0"/>
              <a:t>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strategy: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First section of list is sorted (say i-1 items)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Increase this partial solution by…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Shifting down next item beyond sorted section (i.e.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item) down to its proper place in sorted section.  (Must shift items up to make room.)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Since one item alone is already sorted, we can put steps 1-3 in a loop going from the 2nd to the last item.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Note: Example of general strategy: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Extend a partial solution by increasing its size by one.  Some call this: </a:t>
            </a:r>
            <a:r>
              <a:rPr lang="en-US" altLang="en-US" i="1" dirty="0">
                <a:ea typeface="ＭＳ Ｐゴシック" panose="020B0600070205080204" pitchFamily="34" charset="-128"/>
              </a:rPr>
              <a:t>decrease and conquer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D93C2AB-CDE2-374D-A996-95223A14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57200"/>
            <a:ext cx="4432300" cy="17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F0F98C17-2B7D-BC40-91E4-9E6BDEE2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Pseudocode</a:t>
            </a:r>
          </a:p>
        </p:txBody>
      </p:sp>
      <p:pic>
        <p:nvPicPr>
          <p:cNvPr id="9218" name="Picture 5" descr="Preview.png">
            <a:extLst>
              <a:ext uri="{FF2B5EF4-FFF2-40B4-BE49-F238E27FC236}">
                <a16:creationId xmlns:a16="http://schemas.microsoft.com/office/drawing/2014/main" id="{D7B53A20-FFBB-E94C-B5E9-B26BC9A9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3" y="1600200"/>
            <a:ext cx="849383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2A3D4FE-CDB2-D340-B6EF-8FA627DE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Aside: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Proving it right with Loop Invariants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594C52E9-A3AF-5441-AD9A-5AAF5B1B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technique to prove algorithm correctness.  (See CLRS or even Wikipedia.)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 that hold true at these points: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Prior to first iteration (initialization)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true before an iteration, then true after that iteration (maintenance)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loop ends, properties still hold and tell us something useful about correctness (termination)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Loop invariant for Insertion Sort: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the for-loop governed by index j, the values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A[0..j-1] are the elements originally stored in the sub-list but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390858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1249FD5-5CF0-7141-A978-8127E37099C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Insertion Sort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4E56689-5268-C74C-B239-70532B6958E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could have talked about bubble sort, selection sort,…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Insertion Sort here?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Easy to code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In-place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What’s it like if the list is sorted?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Or almost sorted?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Fine for small inputs.   Why?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stable?  Why?</a:t>
            </a:r>
          </a:p>
        </p:txBody>
      </p:sp>
    </p:spTree>
    <p:extLst>
      <p:ext uri="{BB962C8B-B14F-4D97-AF65-F5344CB8AC3E}">
        <p14:creationId xmlns:p14="http://schemas.microsoft.com/office/powerpoint/2010/main" val="407054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75B596B6-8AF8-8D4B-BD05-B36426FE440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Analysis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966DD7B-59FC-C245-AF32-2957EE1CF7D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55600" y="1371600"/>
            <a:ext cx="8255000" cy="5257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Worst-Case: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Average Behavior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Average number of comparisons in inner-loop?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So for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j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element, we do roughly j/2 comparisons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calculate A(n), we note j goes from 2 to 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Best-case behavior?  One comparison each time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40C225DF-B105-2C46-AD29-20D857F63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89605"/>
              </p:ext>
            </p:extLst>
          </p:nvPr>
        </p:nvGraphicFramePr>
        <p:xfrm>
          <a:off x="3124200" y="1143000"/>
          <a:ext cx="5022850" cy="105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5" imgW="2286000" imgH="482600" progId="Equation.3">
                  <p:embed/>
                </p:oleObj>
              </mc:Choice>
              <mc:Fallback>
                <p:oleObj name="Equation" r:id="rId5" imgW="2286000" imgH="482600" progId="Equation.3">
                  <p:embed/>
                  <p:pic>
                    <p:nvPicPr>
                      <p:cNvPr id="13315" name="Object 2">
                        <a:extLst>
                          <a:ext uri="{FF2B5EF4-FFF2-40B4-BE49-F238E27FC236}">
                            <a16:creationId xmlns:a16="http://schemas.microsoft.com/office/drawing/2014/main" id="{40C225DF-B105-2C46-AD29-20D857F63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5022850" cy="105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9EBC955C-DF9B-174A-B9FE-319823212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24201"/>
              </p:ext>
            </p:extLst>
          </p:nvPr>
        </p:nvGraphicFramePr>
        <p:xfrm>
          <a:off x="1473270" y="2668445"/>
          <a:ext cx="3062287" cy="84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7" imgW="1663700" imgH="457200" progId="Equation.3">
                  <p:embed/>
                </p:oleObj>
              </mc:Choice>
              <mc:Fallback>
                <p:oleObj name="Equation" r:id="rId7" imgW="1663700" imgH="457200" progId="Equation.3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9EBC955C-DF9B-174A-B9FE-319823212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70" y="2668445"/>
                        <a:ext cx="3062287" cy="84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DF89B9E4-91D2-5B46-BE5A-684E0CC2A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2017"/>
              </p:ext>
            </p:extLst>
          </p:nvPr>
        </p:nvGraphicFramePr>
        <p:xfrm>
          <a:off x="1470991" y="5298419"/>
          <a:ext cx="23066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9" imgW="1130300" imgH="482600" progId="Equation.3">
                  <p:embed/>
                </p:oleObj>
              </mc:Choice>
              <mc:Fallback>
                <p:oleObj name="Equation" r:id="rId9" imgW="1130300" imgH="482600" progId="Equation.3">
                  <p:embed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DF89B9E4-91D2-5B46-BE5A-684E0CC2A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991" y="5298419"/>
                        <a:ext cx="23066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FB40EEDF-D044-334A-9E41-831194D35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127998"/>
              </p:ext>
            </p:extLst>
          </p:nvPr>
        </p:nvGraphicFramePr>
        <p:xfrm>
          <a:off x="1447800" y="4083981"/>
          <a:ext cx="5753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1" imgW="2819400" imgH="482600" progId="Equation.3">
                  <p:embed/>
                </p:oleObj>
              </mc:Choice>
              <mc:Fallback>
                <p:oleObj name="Equation" r:id="rId11" imgW="2819400" imgH="482600" progId="Equation.3">
                  <p:embed/>
                  <p:pic>
                    <p:nvPicPr>
                      <p:cNvPr id="13318" name="Object 5">
                        <a:extLst>
                          <a:ext uri="{FF2B5EF4-FFF2-40B4-BE49-F238E27FC236}">
                            <a16:creationId xmlns:a16="http://schemas.microsoft.com/office/drawing/2014/main" id="{FB40EEDF-D044-334A-9E41-831194D35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83981"/>
                        <a:ext cx="57531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3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Proof for</a:t>
            </a:r>
            <a:br>
              <a:rPr lang="en-US" dirty="0"/>
            </a:br>
            <a:r>
              <a:rPr lang="en-US" dirty="0"/>
              <a:t>Adjacent Sorts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E4F6D23-B1C5-2F4A-96C8-EB9D3F46014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Insertion Sort: Best of a breed?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1A72ADA8-57E8-0246-987B-C217F4EEFD2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We know that I.S. is one of many quadratic sort algorithms, and that log-linear sorts (i.e. </a:t>
            </a:r>
            <a:r>
              <a:rPr lang="en-US" altLang="en-US" dirty="0">
                <a:ea typeface="ＭＳ Ｐゴシック" panose="020B0600070205080204" pitchFamily="34" charset="-128"/>
              </a:rPr>
              <a:t>(n lg n )) do exist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But, can we learn something about I.S. that tells us what it is about I.S. that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keeps it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in the slower class?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Yes, by a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for adjacent sort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This is our first example about you how to make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arguments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about a problem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E.g. “it’s impossible for any algorithm to solve this problem in better than….”</a:t>
            </a:r>
          </a:p>
          <a:p>
            <a:pPr lvl="1"/>
            <a:r>
              <a:rPr lang="en-US" dirty="0"/>
              <a:t>We’ll show that sorting a list by only swapping adjacent elements is </a:t>
            </a:r>
            <a:r>
              <a:rPr lang="el-GR" b="1" dirty="0"/>
              <a:t>Ω(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b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and can never be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lvl="1"/>
            <a:r>
              <a:rPr lang="en-US" b="1" dirty="0">
                <a:ea typeface="ＭＳ Ｐゴシック" panose="020B0600070205080204" pitchFamily="34" charset="-128"/>
                <a:sym typeface="Symbol" pitchFamily="2" charset="2"/>
              </a:rPr>
              <a:t>We’ll do this proof  “live” session” in lecture!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21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40283E9-973B-C940-B813-DD17CA88AF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Removing Inversions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72649CB4-8CAB-1C4B-B288-38CEFDE358B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Define an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inversion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in a sequence: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A pair of elements that are out of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E.g. [ 2, 4, 1, 5, 3 ] not sorted and has 4 inversions: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   pairs (2,1)  (4,1)  (4,3)  (5,3)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To sort, we must fix each of these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s the maximum possible number of inversions?</a:t>
            </a:r>
            <a:b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   n(n-1)/2     all possible pairs</a:t>
            </a:r>
            <a:b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This really can occur, e.g.   [ 5, 4, 3, 2, 1 ]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Insertion sort only swaps adjacent elements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This can only remove at most one inversion!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Therefore insertion sort only removes at most one inversion for each key comparison</a:t>
            </a:r>
          </a:p>
        </p:txBody>
      </p:sp>
    </p:spTree>
    <p:extLst>
      <p:ext uri="{BB962C8B-B14F-4D97-AF65-F5344CB8AC3E}">
        <p14:creationId xmlns:p14="http://schemas.microsoft.com/office/powerpoint/2010/main" val="302146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2196BD9-39F1-3343-B42F-E2DD142815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Lower-bounds and Insertion Sort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D9085171-5816-1246-A1F4-963D2B42D05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Theorem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Any algorithm that sorts by comparison of keys and removes at most one inversion after each comparison must do at least n(n-1)/2 comparisons in the worst case.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Important: we just proved a time-complexity result about 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the problem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that applies to </a:t>
            </a:r>
            <a:r>
              <a:rPr lang="en-US" altLang="en-US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algorithm that solves it!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Lower bounds proofs are about the problem, and can be used to show an algorithm is optimal (or close to optimal)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Conclusion:  Insertion Sort is optimal for the set of algorithms that only swap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adjacent elements.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I.e. adjacent sorts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And, for any algorithm to be o(n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), it must swap elements that are not adjacent!  </a:t>
            </a:r>
          </a:p>
        </p:txBody>
      </p:sp>
    </p:spTree>
    <p:extLst>
      <p:ext uri="{BB962C8B-B14F-4D97-AF65-F5344CB8AC3E}">
        <p14:creationId xmlns:p14="http://schemas.microsoft.com/office/powerpoint/2010/main" val="350319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Divide and Conquer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998-B24E-FE4A-8666-F4B09450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967D8-82EA-EB4D-8442-CAC9831E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4CC26-B170-0F42-9EAF-112FF6CBE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and practical sorting algorithm</a:t>
            </a:r>
          </a:p>
          <a:p>
            <a:r>
              <a:rPr lang="en-US" dirty="0"/>
              <a:t>Good example of a </a:t>
            </a:r>
            <a:r>
              <a:rPr lang="en-US" b="1" dirty="0"/>
              <a:t>divide-and-conquer</a:t>
            </a:r>
            <a:r>
              <a:rPr lang="en-US" dirty="0"/>
              <a:t> algorithm</a:t>
            </a:r>
          </a:p>
          <a:p>
            <a:pPr lvl="1"/>
            <a:r>
              <a:rPr lang="en-US" dirty="0"/>
              <a:t>More on what that means next</a:t>
            </a:r>
          </a:p>
          <a:p>
            <a:pPr lvl="1"/>
            <a:r>
              <a:rPr lang="en-US" dirty="0"/>
              <a:t>Recursion leads to a more efficient solution in the worst-case than adjacent sorts</a:t>
            </a:r>
          </a:p>
          <a:p>
            <a:pPr lvl="1"/>
            <a:r>
              <a:rPr lang="en-US" dirty="0"/>
              <a:t>It’s o(n</a:t>
            </a:r>
            <a:r>
              <a:rPr lang="en-US" baseline="30000" dirty="0"/>
              <a:t>2</a:t>
            </a:r>
            <a:r>
              <a:rPr lang="en-US" dirty="0"/>
              <a:t>) 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 lg n)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more 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80C-43BC-9E4A-86A2-5571DF18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E6BE8-6CB9-5243-A499-C4E2E7F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6012-F611-3B40-805D-8EE6FBA93F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divide-and conquer algorithm usually has the following structure: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 is small,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solve directly (brute-force?)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if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is big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divide problem into 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recursively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combine solutions to small problems into bigger solution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bigger solution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Note:  maybe solve all the smaller problem, or maybe just some of them.</a:t>
            </a:r>
          </a:p>
          <a:p>
            <a:r>
              <a:rPr lang="en-US" dirty="0"/>
              <a:t>Runtime is sum of the times to divide, recursively solve, and combine</a:t>
            </a:r>
          </a:p>
        </p:txBody>
      </p:sp>
    </p:spTree>
    <p:extLst>
      <p:ext uri="{BB962C8B-B14F-4D97-AF65-F5344CB8AC3E}">
        <p14:creationId xmlns:p14="http://schemas.microsoft.com/office/powerpoint/2010/main" val="200895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C17-B382-C94E-A80A-489238C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Divide and Conquer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5E42-5139-484B-80D1-86D0F375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DC51-AB8A-3E4D-A9CA-8E59CA9FF6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case:</a:t>
            </a:r>
          </a:p>
          <a:p>
            <a:pPr lvl="1"/>
            <a:r>
              <a:rPr lang="en-US" dirty="0" err="1"/>
              <a:t>Sublist</a:t>
            </a:r>
            <a:r>
              <a:rPr lang="en-US" dirty="0"/>
              <a:t> is size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/>
              <a:t>.  Already sorted!</a:t>
            </a:r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Divide list into two </a:t>
            </a:r>
            <a:r>
              <a:rPr lang="en-US" dirty="0" err="1"/>
              <a:t>sublists</a:t>
            </a:r>
            <a:r>
              <a:rPr lang="en-US" dirty="0"/>
              <a:t> of equal size.</a:t>
            </a:r>
          </a:p>
          <a:p>
            <a:r>
              <a:rPr lang="en-US" dirty="0"/>
              <a:t>Conquer: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mergesort</a:t>
            </a:r>
            <a:r>
              <a:rPr lang="en-US" dirty="0"/>
              <a:t> recursively on each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Gives us a sorted left and right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Merge the sorted left and right </a:t>
            </a:r>
            <a:r>
              <a:rPr lang="en-US" dirty="0" err="1"/>
              <a:t>sublists</a:t>
            </a:r>
            <a:r>
              <a:rPr lang="en-US" dirty="0"/>
              <a:t> to get one larger sorted list.</a:t>
            </a:r>
          </a:p>
        </p:txBody>
      </p:sp>
    </p:spTree>
    <p:extLst>
      <p:ext uri="{BB962C8B-B14F-4D97-AF65-F5344CB8AC3E}">
        <p14:creationId xmlns:p14="http://schemas.microsoft.com/office/powerpoint/2010/main" val="117258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4B5-1C30-A542-B203-F8AC78B2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69F16-7235-C140-BC82-2C7852E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56BF-1455-2146-9A24-B334082A4F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Note: in this diagram, think of the colored regions being small values that should get sorted to the front.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0D9265A-A9EC-A548-977C-B599B72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25980"/>
            <a:ext cx="5716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0346-98E1-E547-A182-02BD768C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C9B8C-3337-3D44-A0DF-F21B1CE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539B-0344-DF44-83B4-A6A6E3D0A8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Input:  List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 and indexes </a:t>
            </a:r>
            <a:r>
              <a:rPr lang="en-US" altLang="en-US" i="1" dirty="0">
                <a:ea typeface="ＭＳ Ｐゴシック" panose="020B0600070205080204" pitchFamily="34" charset="-128"/>
              </a:rPr>
              <a:t>first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ea typeface="ＭＳ Ｐゴシック" panose="020B0600070205080204" pitchFamily="34" charset="-128"/>
              </a:rPr>
              <a:t>last</a:t>
            </a:r>
            <a:r>
              <a:rPr lang="en-US" altLang="en-US" dirty="0">
                <a:ea typeface="ＭＳ Ｐゴシック" panose="020B0600070205080204" pitchFamily="34" charset="-128"/>
              </a:rPr>
              <a:t>, such that all elements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are defined for first &lt;=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Output: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[first], …,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[last] is sorted rearrangement of the same elements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def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last):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mid =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first+last</a:t>
            </a:r>
            <a:r>
              <a:rPr lang="en-US" altLang="en-US" b="1" dirty="0">
                <a:ea typeface="ＭＳ Ｐゴシック" panose="020B0600070205080204" pitchFamily="34" charset="-128"/>
              </a:rPr>
              <a:t>) //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merge(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return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Wait, where’s the actual work happening?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Why do we need the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and 3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en-US" dirty="0">
                <a:ea typeface="ＭＳ Ｐゴシック" panose="020B0600070205080204" pitchFamily="34" charset="-128"/>
              </a:rPr>
              <a:t> parameters?  Wait for live session!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900F-8CD1-3141-A2DC-5964F68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Merge: Pseudocode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7D761-CD1E-4F49-A0FF-5DB3A1E7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60DC-1850-1B4E-92BA-646C06BC01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of the work done in merge</a:t>
            </a:r>
          </a:p>
          <a:p>
            <a:pPr lvl="1"/>
            <a:r>
              <a:rPr lang="en-US" dirty="0"/>
              <a:t>Comparisons, moves</a:t>
            </a:r>
          </a:p>
          <a:p>
            <a:pPr lvl="1"/>
            <a:r>
              <a:rPr lang="en-US" dirty="0"/>
              <a:t>Most implementations use a "scratch array”</a:t>
            </a:r>
          </a:p>
          <a:p>
            <a:pPr lvl="2"/>
            <a:r>
              <a:rPr lang="en-US" dirty="0"/>
              <a:t>An extra array of size n which is then copied back into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Problem: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Given two sorted sequences A and B, merge them to create one sorted sequence C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Strategy: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 is initially empty.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Look at the first (current) items in A and B.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The smallest of these should become the first (next) item in 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Move that item to the end of C.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You need to now compare the next item in that list to the current item in the other.  Essentially, go to Step 2.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When you’ve moved all items in one list, move the items in the other to the end.</a:t>
            </a:r>
          </a:p>
          <a:p>
            <a:r>
              <a:rPr lang="en-US" dirty="0"/>
              <a:t>Time complexity of merge is linear, </a:t>
            </a:r>
            <a:r>
              <a:rPr lang="el-GR" dirty="0"/>
              <a:t>Θ(</a:t>
            </a:r>
            <a:r>
              <a:rPr lang="en-US" dirty="0"/>
              <a:t>n)</a:t>
            </a:r>
          </a:p>
          <a:p>
            <a:pPr marL="731520" lvl="1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1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663B-8FD2-9943-B4EA-9930980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28DC8-90F7-0242-AEEF-E18FBBCD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4EACCD7-C05D-124A-805B-361451367A1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What is the runtime T(n)?  Add up the costs!</a:t>
                </a:r>
              </a:p>
              <a:p>
                <a:pPr lvl="1" fontAlgn="base"/>
                <a:r>
                  <a:rPr lang="en-US" dirty="0"/>
                  <a:t>Divide the list:  constant, </a:t>
                </a:r>
                <a:r>
                  <a:rPr lang="el-GR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Θ(</a:t>
                </a:r>
                <a:r>
                  <a:rPr lang="en-US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1)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fontAlgn="base"/>
                <a:r>
                  <a:rPr lang="en-US" dirty="0"/>
                  <a:t>Two recursive sorts: each costs </a:t>
                </a:r>
                <a:r>
                  <a:rPr lang="en-US" b="1" dirty="0"/>
                  <a:t>T(n/2)</a:t>
                </a:r>
              </a:p>
              <a:p>
                <a:pPr lvl="1" fontAlgn="base"/>
                <a:r>
                  <a:rPr lang="en-US" dirty="0"/>
                  <a:t>Merge: linear, </a:t>
                </a:r>
                <a:r>
                  <a:rPr lang="en-US" b="1" dirty="0"/>
                  <a:t>n</a:t>
                </a:r>
                <a:r>
                  <a:rPr lang="en-US" dirty="0"/>
                  <a:t> or close to it, so </a:t>
                </a:r>
                <a:r>
                  <a:rPr lang="el-GR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Θ(</a:t>
                </a:r>
                <a:r>
                  <a:rPr lang="en-US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n)</a:t>
                </a:r>
                <a:endParaRPr lang="en-US" sz="2000" dirty="0"/>
              </a:p>
              <a:p>
                <a:pPr fontAlgn="base"/>
                <a:r>
                  <a:rPr lang="en-US" dirty="0"/>
                  <a:t>Overall it’s better than adjacent sorts!</a:t>
                </a:r>
                <a:br>
                  <a:rPr lang="en-US" b="1" dirty="0"/>
                </a:br>
                <a:r>
                  <a:rPr lang="en-US" b="1" dirty="0"/>
                  <a:t>               </a:t>
                </a:r>
                <a:r>
                  <a:rPr lang="en-US" dirty="0"/>
                  <a:t>T(n) = 2T(n/2) + 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ym typeface="Symbol" charset="2"/>
                      </a:rPr>
                      <m:t>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Θ(</a:t>
                </a:r>
                <a:r>
                  <a:rPr lang="en-US" dirty="0"/>
                  <a:t>n log(n))</a:t>
                </a:r>
              </a:p>
              <a:p>
                <a:pPr lvl="1" fontAlgn="base"/>
                <a:r>
                  <a:rPr lang="en-US" dirty="0" err="1"/>
                  <a:t>Uhhhhh</a:t>
                </a:r>
                <a:r>
                  <a:rPr lang="en-US" dirty="0"/>
                  <a:t>...why is it that </a:t>
                </a:r>
                <a:r>
                  <a:rPr lang="en-US"/>
                  <a:t>order class?</a:t>
                </a:r>
                <a:endParaRPr lang="en-US" dirty="0"/>
              </a:p>
              <a:p>
                <a:pPr fontAlgn="base"/>
                <a:r>
                  <a:rPr lang="en-US" dirty="0"/>
                  <a:t>Upcoming lectures and Chapter 4 of CLRS is all about “solving” </a:t>
                </a:r>
                <a:r>
                  <a:rPr lang="en-US" i="1" dirty="0"/>
                  <a:t>recurrence relations</a:t>
                </a:r>
              </a:p>
              <a:p>
                <a:pPr lvl="1" fontAlgn="base"/>
                <a:r>
                  <a:rPr lang="en-US" dirty="0"/>
                  <a:t>Getting a closed-form solution to a recursive formula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4EACCD7-C05D-124A-805B-361451367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6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0DB7B32-D8BF-B94A-A652-7F631F9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Where we are:  We’ve used sorting to…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0B92F15-7693-DA4F-A620-B900E9E3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See again how to apply ideas of counting operations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Including: worst, average, best case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See two different strategies for the same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Insertion sort: “decrease and conquer”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divide and conquer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Introduced some new concepts: in-place, stable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Prove a lower-bound that shows (well, in the live session)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One class of algorithms has a lower bound of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</a:t>
            </a:r>
            <a:r>
              <a:rPr lang="en-US" altLang="en-US" sz="2000" dirty="0">
                <a:ea typeface="ＭＳ Ｐゴシック" panose="020B0600070205080204" pitchFamily="34" charset="-128"/>
              </a:rPr>
              <a:t>(n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To do better, must remove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&gt;1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inversion for each comparison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Reason about algorithms and problems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Cost measures for an algorithm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Correctness: loop invariants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Lower-bound proof for a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problem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algorithms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06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 in first part of this slide-deck: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Readings:  CLRS, Chapter 2</a:t>
            </a:r>
          </a:p>
          <a:p>
            <a:r>
              <a:rPr lang="en-US" dirty="0"/>
              <a:t>Goals for this lecture:</a:t>
            </a:r>
          </a:p>
          <a:p>
            <a:pPr lvl="1"/>
            <a:r>
              <a:rPr lang="en-US" dirty="0"/>
              <a:t>Review the sorting problem and some “basic” algorithms,</a:t>
            </a:r>
            <a:br>
              <a:rPr lang="en-US" dirty="0"/>
            </a:br>
            <a:r>
              <a:rPr lang="en-US" dirty="0"/>
              <a:t>while using this to review (or introduce) some principles of algorithm analysis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The sorting problem</a:t>
            </a:r>
          </a:p>
          <a:p>
            <a:pPr lvl="1"/>
            <a:r>
              <a:rPr lang="en-US" dirty="0"/>
              <a:t>Insertion Sort</a:t>
            </a:r>
          </a:p>
          <a:p>
            <a:pPr lvl="2"/>
            <a:r>
              <a:rPr lang="en-US" dirty="0"/>
              <a:t>Including a lower-bounds proof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2"/>
            <a:r>
              <a:rPr lang="en-US" dirty="0"/>
              <a:t>Including an overview of Divide and Conquer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3F9F-DE04-9D4A-84AE-5D58001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a Sequence: Defining 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A7228-E8BC-774F-BB48-BF4F750C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EEFD3-AE69-0E49-B177-BDC6B907A4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The problem:</a:t>
            </a:r>
          </a:p>
          <a:p>
            <a:pPr lvl="1">
              <a:lnSpc>
                <a:spcPct val="135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sequence of items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… 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reorder it into a permutation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0</a:t>
            </a:r>
            <a:r>
              <a:rPr lang="en-US" altLang="ja-JP" sz="2000" b="1" dirty="0"/>
              <a:t> …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n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such that </a:t>
            </a:r>
            <a:r>
              <a:rPr lang="en-US" altLang="ja-JP" sz="2000" b="1" dirty="0"/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 err="1"/>
              <a:t>i</a:t>
            </a:r>
            <a:r>
              <a:rPr lang="en-US" altLang="ja-JP" sz="2000" b="1" dirty="0"/>
              <a:t> &lt;=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i+1</a:t>
            </a:r>
            <a:r>
              <a:rPr lang="en-US" altLang="ja-JP" sz="2000" dirty="0"/>
              <a:t> for all pairs</a:t>
            </a:r>
          </a:p>
          <a:p>
            <a:pPr lvl="2">
              <a:lnSpc>
                <a:spcPct val="13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Specifically, this is sorting in non-descending order…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We’ll mostly focus on a restricted form of this problem: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Sorting using comparison of keys” 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basic operation </a:t>
            </a:r>
            <a:r>
              <a:rPr lang="en-US" altLang="en-US" sz="2100" dirty="0">
                <a:ea typeface="ＭＳ Ｐゴシック" panose="020B0600070205080204" pitchFamily="34" charset="-128"/>
              </a:rPr>
              <a:t>we’ll count in our analysis will be a c</a:t>
            </a:r>
            <a:r>
              <a:rPr lang="en-US" altLang="en-US" sz="2000" dirty="0">
                <a:ea typeface="ＭＳ Ｐゴシック" panose="020B0600070205080204" pitchFamily="34" charset="-128"/>
              </a:rPr>
              <a:t>omparison of two items’ key-values.  Why?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General: can sort anything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Controls decisions, so total operations often proportional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Can be an expensive operation (e.g. when keys are large strings)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EF1-EEBE-4C4E-BECA-16AB585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C3931-56BF-3D48-93D4-546A1173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9F2D-3B0B-7D40-BFF1-1E437627FE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We assume non-descending order for simplicity</a:t>
            </a:r>
          </a:p>
          <a:p>
            <a:pPr lvl="1"/>
            <a:r>
              <a:rPr lang="en-US" sz="2400" dirty="0"/>
              <a:t>Our analysis results apply for other orderings</a:t>
            </a:r>
          </a:p>
          <a:p>
            <a:pPr lvl="1"/>
            <a:r>
              <a:rPr lang="en-US" sz="2400" dirty="0"/>
              <a:t>You know a comparison-function can be used in practice (e.g. Java’s Comparable interface)</a:t>
            </a:r>
          </a:p>
          <a:p>
            <a:r>
              <a:rPr lang="en-US" sz="2400" dirty="0"/>
              <a:t>In analyzing a problem and algorithms that solve it, sometimes it’s important to define constraints like the basic operation</a:t>
            </a:r>
          </a:p>
          <a:p>
            <a:pPr lvl="1"/>
            <a:r>
              <a:rPr lang="en-US" sz="2400" dirty="0"/>
              <a:t>Example: </a:t>
            </a:r>
            <a:r>
              <a:rPr lang="en-US" sz="2400" i="1" dirty="0"/>
              <a:t>binary search </a:t>
            </a:r>
            <a:r>
              <a:rPr lang="en-US" sz="2400" dirty="0"/>
              <a:t>is an </a:t>
            </a:r>
            <a:r>
              <a:rPr lang="en-US" sz="2400" u="sng" dirty="0"/>
              <a:t>optimal algorithm </a:t>
            </a:r>
            <a:r>
              <a:rPr lang="en-US" sz="2400" dirty="0"/>
              <a:t>for searching using key comparisons, but </a:t>
            </a:r>
            <a:r>
              <a:rPr lang="en-US" sz="2400" i="1" dirty="0"/>
              <a:t>hashing</a:t>
            </a:r>
            <a:r>
              <a:rPr lang="en-US" sz="2400" dirty="0"/>
              <a:t> can be faster in practice.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Swapping items is often expensive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We can apply same techniques to count swapping, as a separate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More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Comparison Sorts: </a:t>
            </a:r>
            <a:r>
              <a:rPr lang="en-US" dirty="0"/>
              <a:t>only compare keys and move items</a:t>
            </a:r>
          </a:p>
          <a:p>
            <a:r>
              <a:rPr lang="en-US" b="1" dirty="0"/>
              <a:t>Adjacent Sort:  </a:t>
            </a:r>
            <a:r>
              <a:rPr lang="en-US" dirty="0"/>
              <a:t>Algorithms that sort by only swapping adjacent elements</a:t>
            </a:r>
          </a:p>
          <a:p>
            <a:pPr lvl="1"/>
            <a:r>
              <a:rPr lang="en-US" dirty="0"/>
              <a:t>e.g., bubble sort and insertion sort</a:t>
            </a:r>
          </a:p>
          <a:p>
            <a:pPr lvl="1"/>
            <a:r>
              <a:rPr lang="en-US" dirty="0"/>
              <a:t>...these are a subset of comparison sorts.</a:t>
            </a:r>
          </a:p>
          <a:p>
            <a:r>
              <a:rPr lang="en-US" b="1" dirty="0"/>
              <a:t>Stable Sort:  </a:t>
            </a:r>
            <a:r>
              <a:rPr lang="en-US" dirty="0"/>
              <a:t>A sorting algorithm is stable</a:t>
            </a:r>
          </a:p>
          <a:p>
            <a:pPr lvl="1"/>
            <a:r>
              <a:rPr lang="en-US" dirty="0"/>
              <a:t>when two items x and y occur in the relative order </a:t>
            </a:r>
            <a:r>
              <a:rPr lang="en-US" dirty="0" err="1"/>
              <a:t>x,y</a:t>
            </a:r>
            <a:r>
              <a:rPr lang="en-US" dirty="0"/>
              <a:t> in the original list AND x==y, then x and y appear in the same relative order </a:t>
            </a:r>
            <a:r>
              <a:rPr lang="en-US" dirty="0" err="1"/>
              <a:t>x,y</a:t>
            </a:r>
            <a:r>
              <a:rPr lang="en-US" dirty="0"/>
              <a:t> in the final sorted list.</a:t>
            </a:r>
          </a:p>
          <a:p>
            <a:pPr lvl="1"/>
            <a:r>
              <a:rPr lang="en-US" dirty="0"/>
              <a:t>Why would we want this?</a:t>
            </a:r>
          </a:p>
          <a:p>
            <a:r>
              <a:rPr lang="en-US" b="1" dirty="0"/>
              <a:t>In-Place Sort: </a:t>
            </a:r>
            <a:r>
              <a:rPr lang="en-US" dirty="0"/>
              <a:t>the algorithm uses at most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</a:t>
            </a:r>
            <a:r>
              <a:rPr lang="en-US" dirty="0"/>
              <a:t>extra space</a:t>
            </a:r>
          </a:p>
          <a:p>
            <a:pPr lvl="1"/>
            <a:r>
              <a:rPr lang="en-US" dirty="0"/>
              <a:t>e.g., allocating another array of size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</a:t>
            </a:r>
            <a:r>
              <a:rPr lang="en-US" dirty="0"/>
              <a:t> is NOT allowed.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054D-22A8-A642-908A-327B663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Study Sorting?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ED2AB-4C94-C749-B355-D1ABE00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71C19-20A0-F543-A612-8DD31FFE1C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problem, often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Often users want items in some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Required to make many other algorithms work well.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Example: To use binary search, sequence must be sorted first. The search algorithm is optimal and requires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dirty="0">
                <a:ea typeface="ＭＳ Ｐゴシック" panose="020B0600070205080204" pitchFamily="34" charset="-128"/>
              </a:rPr>
              <a:t>(log n) comparisons.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And, for the study of algorithms…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history of solutions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various design strategies and data structures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analysis methods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how we prove something about optimality for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8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40873</TotalTime>
  <Words>2027</Words>
  <Application>Microsoft Macintosh PowerPoint</Application>
  <PresentationFormat>On-screen Show (4:3)</PresentationFormat>
  <Paragraphs>210</Paragraphs>
  <Slides>28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Bookman Old Style</vt:lpstr>
      <vt:lpstr>Calibri</vt:lpstr>
      <vt:lpstr>Gill Sans MT</vt:lpstr>
      <vt:lpstr>Tahoma</vt:lpstr>
      <vt:lpstr>Times New Roman</vt:lpstr>
      <vt:lpstr>Wingdings</vt:lpstr>
      <vt:lpstr>Wingdings 3</vt:lpstr>
      <vt:lpstr>Origin</vt:lpstr>
      <vt:lpstr>Equation</vt:lpstr>
      <vt:lpstr>Sorting and Some Algorithm Principles</vt:lpstr>
      <vt:lpstr>Topics</vt:lpstr>
      <vt:lpstr>Topics in first part of this slide-deck:</vt:lpstr>
      <vt:lpstr>Sorting Introduction</vt:lpstr>
      <vt:lpstr>Sorting a Sequence: Defining the Problem</vt:lpstr>
      <vt:lpstr>Some Observations</vt:lpstr>
      <vt:lpstr>Sorting: More Terminology</vt:lpstr>
      <vt:lpstr>Why Do We Study Sorting?</vt:lpstr>
      <vt:lpstr>Insertion Sort</vt:lpstr>
      <vt:lpstr>Insertion Sort</vt:lpstr>
      <vt:lpstr>Insertion Sort: Pseudocode</vt:lpstr>
      <vt:lpstr>An Aside:      Proving it right with Loop Invariants</vt:lpstr>
      <vt:lpstr>Properties of Insertion Sort</vt:lpstr>
      <vt:lpstr>Insertion Sort: Analysis</vt:lpstr>
      <vt:lpstr>Lower Bounds Proof for Adjacent Sorts</vt:lpstr>
      <vt:lpstr>Insertion Sort: Best of a breed?</vt:lpstr>
      <vt:lpstr>Removing Inversions</vt:lpstr>
      <vt:lpstr>Lower-bounds and Insertion Sort</vt:lpstr>
      <vt:lpstr>Mergesort and  Divide and Conquer</vt:lpstr>
      <vt:lpstr>Mergesort Overview</vt:lpstr>
      <vt:lpstr>Divide and Conquer Strategy</vt:lpstr>
      <vt:lpstr>Mergesort and Divide and Conquer</vt:lpstr>
      <vt:lpstr>Picture</vt:lpstr>
      <vt:lpstr>Mergesort code</vt:lpstr>
      <vt:lpstr>Merge: Pseudocode</vt:lpstr>
      <vt:lpstr>Mergesort Analysis</vt:lpstr>
      <vt:lpstr>Summary</vt:lpstr>
      <vt:lpstr>Where we are:  We’ve used sorting to…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946</cp:revision>
  <cp:lastPrinted>2010-03-04T14:04:20Z</cp:lastPrinted>
  <dcterms:created xsi:type="dcterms:W3CDTF">2010-03-16T00:09:25Z</dcterms:created>
  <dcterms:modified xsi:type="dcterms:W3CDTF">2021-08-25T20:04:30Z</dcterms:modified>
</cp:coreProperties>
</file>