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642" r:id="rId2"/>
    <p:sldId id="489" r:id="rId3"/>
    <p:sldId id="510" r:id="rId4"/>
    <p:sldId id="511" r:id="rId5"/>
    <p:sldId id="644" r:id="rId6"/>
    <p:sldId id="512" r:id="rId7"/>
    <p:sldId id="514" r:id="rId8"/>
    <p:sldId id="519" r:id="rId9"/>
    <p:sldId id="491" r:id="rId10"/>
    <p:sldId id="449" r:id="rId11"/>
    <p:sldId id="645" r:id="rId12"/>
    <p:sldId id="646" r:id="rId13"/>
    <p:sldId id="492" r:id="rId14"/>
    <p:sldId id="647" r:id="rId15"/>
    <p:sldId id="648" r:id="rId16"/>
    <p:sldId id="649" r:id="rId17"/>
    <p:sldId id="451" r:id="rId18"/>
    <p:sldId id="650" r:id="rId19"/>
    <p:sldId id="643" r:id="rId20"/>
    <p:sldId id="362" r:id="rId21"/>
    <p:sldId id="363" r:id="rId22"/>
    <p:sldId id="364" r:id="rId23"/>
    <p:sldId id="401" r:id="rId24"/>
    <p:sldId id="366" r:id="rId25"/>
    <p:sldId id="368" r:id="rId26"/>
    <p:sldId id="384" r:id="rId27"/>
    <p:sldId id="369" r:id="rId28"/>
    <p:sldId id="371" r:id="rId29"/>
    <p:sldId id="370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489"/>
            <p14:sldId id="510"/>
            <p14:sldId id="511"/>
            <p14:sldId id="644"/>
            <p14:sldId id="512"/>
            <p14:sldId id="514"/>
            <p14:sldId id="519"/>
            <p14:sldId id="491"/>
            <p14:sldId id="449"/>
            <p14:sldId id="645"/>
            <p14:sldId id="646"/>
            <p14:sldId id="492"/>
            <p14:sldId id="647"/>
            <p14:sldId id="648"/>
            <p14:sldId id="649"/>
            <p14:sldId id="451"/>
            <p14:sldId id="650"/>
            <p14:sldId id="643"/>
            <p14:sldId id="362"/>
            <p14:sldId id="363"/>
            <p14:sldId id="364"/>
            <p14:sldId id="401"/>
            <p14:sldId id="366"/>
            <p14:sldId id="368"/>
            <p14:sldId id="384"/>
            <p14:sldId id="369"/>
            <p14:sldId id="371"/>
            <p14:sldId id="370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"/>
    <p:restoredTop sz="92920" autoAdjust="0"/>
  </p:normalViewPr>
  <p:slideViewPr>
    <p:cSldViewPr>
      <p:cViewPr varScale="1">
        <p:scale>
          <a:sx n="105" d="100"/>
          <a:sy n="105" d="100"/>
        </p:scale>
        <p:origin x="109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2E47-C92D-4534-9BB8-6325B253624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400800" cy="360045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915" y="4558927"/>
            <a:ext cx="5363372" cy="4323828"/>
          </a:xfrm>
          <a:noFill/>
          <a:ln/>
        </p:spPr>
        <p:txBody>
          <a:bodyPr/>
          <a:lstStyle/>
          <a:p>
            <a:r>
              <a:rPr lang="en-US"/>
              <a:t>Will this always finish?  Yes, because we have pennies!</a:t>
            </a:r>
          </a:p>
        </p:txBody>
      </p:sp>
    </p:spTree>
    <p:extLst>
      <p:ext uri="{BB962C8B-B14F-4D97-AF65-F5344CB8AC3E}">
        <p14:creationId xmlns:p14="http://schemas.microsoft.com/office/powerpoint/2010/main" val="364297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5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png"/><Relationship Id="rId4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4</a:t>
            </a:r>
          </a:p>
          <a:p>
            <a:pPr lvl="1" algn="l"/>
            <a:r>
              <a:rPr lang="en-US" dirty="0"/>
              <a:t>Proof of correctness for greedy coin change</a:t>
            </a:r>
          </a:p>
          <a:p>
            <a:pPr lvl="2" algn="l"/>
            <a:r>
              <a:rPr lang="en-US" dirty="0"/>
              <a:t>(Solution not in textbook, is exercise in textbook)</a:t>
            </a:r>
          </a:p>
          <a:p>
            <a:pPr lvl="1" algn="l"/>
            <a:r>
              <a:rPr lang="en-US" dirty="0"/>
              <a:t>DP Solution to the Coin Change Problem</a:t>
            </a:r>
          </a:p>
          <a:p>
            <a:pPr lvl="2" algn="l"/>
            <a:r>
              <a:rPr lang="en-US" dirty="0"/>
              <a:t>(Also given as an exercise in the textbook)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methodology for proving correctness of greedy algorithms:</a:t>
            </a:r>
          </a:p>
          <a:p>
            <a:endParaRPr lang="en-US" dirty="0"/>
          </a:p>
          <a:p>
            <a:r>
              <a:rPr lang="en-US" dirty="0"/>
              <a:t>A greedy algorithm is correct if the following hold:</a:t>
            </a:r>
          </a:p>
          <a:p>
            <a:pPr lvl="1"/>
            <a:r>
              <a:rPr lang="en-US" dirty="0"/>
              <a:t>The problem has </a:t>
            </a:r>
            <a:r>
              <a:rPr lang="en-US" b="1" i="1" u="sng" dirty="0"/>
              <a:t>optimal substructure</a:t>
            </a:r>
          </a:p>
          <a:p>
            <a:pPr lvl="1"/>
            <a:r>
              <a:rPr lang="en-US" dirty="0"/>
              <a:t>The algorithm has the </a:t>
            </a:r>
            <a:r>
              <a:rPr lang="en-US" b="1" i="1" u="sng" dirty="0"/>
              <a:t>greedy choice property</a:t>
            </a:r>
            <a:r>
              <a:rPr lang="en-US" dirty="0"/>
              <a:t> (see next slide)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14523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b="1" i="1" u="sng" dirty="0"/>
              <a:t>greedy choice property</a:t>
            </a:r>
            <a:r>
              <a:rPr lang="en-US" dirty="0"/>
              <a:t>?</a:t>
            </a:r>
          </a:p>
          <a:p>
            <a:endParaRPr lang="en-US" b="1" i="1" u="sng" dirty="0"/>
          </a:p>
          <a:p>
            <a:r>
              <a:rPr lang="en-US" dirty="0"/>
              <a:t>Your algorithm makes some greedy choice and then continues</a:t>
            </a:r>
          </a:p>
          <a:p>
            <a:pPr lvl="1"/>
            <a:r>
              <a:rPr lang="en-US" dirty="0"/>
              <a:t>e.g., choose largest coin, then continue</a:t>
            </a:r>
          </a:p>
          <a:p>
            <a:pPr lvl="1"/>
            <a:endParaRPr lang="en-US" dirty="0"/>
          </a:p>
          <a:p>
            <a:r>
              <a:rPr lang="en-US" dirty="0"/>
              <a:t>Prove that the </a:t>
            </a:r>
            <a:r>
              <a:rPr lang="en-US" b="1" i="1" u="sng" dirty="0"/>
              <a:t>one thing</a:t>
            </a:r>
            <a:r>
              <a:rPr lang="en-US" dirty="0"/>
              <a:t> the greedy algorithm selects MUST be in some optimal solution to the problem.</a:t>
            </a:r>
          </a:p>
        </p:txBody>
      </p:sp>
    </p:spTree>
    <p:extLst>
      <p:ext uri="{BB962C8B-B14F-4D97-AF65-F5344CB8AC3E}">
        <p14:creationId xmlns:p14="http://schemas.microsoft.com/office/powerpoint/2010/main" val="638694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proof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Proving the  </a:t>
                </a:r>
                <a:r>
                  <a:rPr lang="en-US" b="1" i="1" u="sng" dirty="0"/>
                  <a:t>greedy choice property</a:t>
                </a:r>
                <a:r>
                  <a:rPr lang="en-US" dirty="0"/>
                  <a:t>?</a:t>
                </a:r>
              </a:p>
              <a:p>
                <a:endParaRPr lang="en-US" b="1" i="1" u="sng" dirty="0"/>
              </a:p>
              <a:p>
                <a:r>
                  <a:rPr lang="en-US" dirty="0"/>
                  <a:t>Claim: For making </a:t>
                </a:r>
                <a:r>
                  <a:rPr lang="en-US" i="1" dirty="0"/>
                  <a:t>A</a:t>
                </a:r>
                <a:r>
                  <a:rPr lang="en-US" dirty="0"/>
                  <a:t> cents of change, some optimal solution MUST contain the largest coin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02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/>
          <a:lstStyle/>
          <a:p>
            <a:pPr algn="l"/>
            <a:r>
              <a:rPr lang="en-US" dirty="0"/>
              <a:t>Overview of proof:</a:t>
            </a:r>
          </a:p>
          <a:p>
            <a:pPr lvl="1"/>
            <a:r>
              <a:rPr lang="en-US" dirty="0"/>
              <a:t>Assume largest coin NOT in some optimal solution</a:t>
            </a:r>
          </a:p>
          <a:p>
            <a:pPr lvl="1"/>
            <a:r>
              <a:rPr lang="en-US" dirty="0"/>
              <a:t>Ok, some other coins must be in there instead.</a:t>
            </a:r>
          </a:p>
          <a:p>
            <a:pPr lvl="1"/>
            <a:r>
              <a:rPr lang="en-US" dirty="0"/>
              <a:t>4 Cases:</a:t>
            </a:r>
          </a:p>
          <a:p>
            <a:pPr lvl="2"/>
            <a:r>
              <a:rPr lang="en-US" dirty="0"/>
              <a:t>Largest coin that fits is penny (1 cent)	//this one is trivial though!</a:t>
            </a:r>
          </a:p>
          <a:p>
            <a:pPr lvl="2"/>
            <a:r>
              <a:rPr lang="en-US" dirty="0"/>
              <a:t>Largest coin that fits is nickel (5 cent)</a:t>
            </a:r>
          </a:p>
          <a:p>
            <a:pPr lvl="2"/>
            <a:r>
              <a:rPr lang="en-US" dirty="0"/>
              <a:t>Largest coin that fits is dime (10 cent)</a:t>
            </a:r>
          </a:p>
          <a:p>
            <a:pPr lvl="2"/>
            <a:r>
              <a:rPr lang="en-US" dirty="0"/>
              <a:t>Largest coin that fits is quarter (25 cent)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64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343400"/>
          </a:xfrm>
        </p:spPr>
        <p:txBody>
          <a:bodyPr>
            <a:normAutofit/>
          </a:bodyPr>
          <a:lstStyle/>
          <a:p>
            <a:r>
              <a:rPr lang="en-US" dirty="0"/>
              <a:t>Largest coin that fits is penny (1 cent)	//this one is trivial though!</a:t>
            </a:r>
          </a:p>
          <a:p>
            <a:pPr lvl="1"/>
            <a:r>
              <a:rPr lang="en-US" dirty="0"/>
              <a:t>means A &lt; 5</a:t>
            </a:r>
          </a:p>
          <a:p>
            <a:pPr lvl="1"/>
            <a:r>
              <a:rPr lang="en-US" dirty="0"/>
              <a:t>Only penny fits, so penny must be in some optimal solution!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nickel (5 cent)</a:t>
            </a:r>
          </a:p>
          <a:p>
            <a:pPr lvl="1"/>
            <a:r>
              <a:rPr lang="en-US" dirty="0"/>
              <a:t>Assume nickel not in optimal solution. Note A &gt;= 5</a:t>
            </a:r>
          </a:p>
          <a:p>
            <a:pPr lvl="1"/>
            <a:r>
              <a:rPr lang="en-US" dirty="0"/>
              <a:t>Pennies are only other option, so 5 or more pennies in optimal solution</a:t>
            </a:r>
          </a:p>
          <a:p>
            <a:pPr lvl="1"/>
            <a:r>
              <a:rPr lang="en-US" dirty="0"/>
              <a:t>But I can swap out 5 of those pennies with a nickel</a:t>
            </a:r>
          </a:p>
          <a:p>
            <a:pPr lvl="2"/>
            <a:r>
              <a:rPr lang="en-US" dirty="0"/>
              <a:t>Solution decreases by 4 coins!! Contradiction!!</a:t>
            </a:r>
          </a:p>
        </p:txBody>
      </p:sp>
    </p:spTree>
    <p:extLst>
      <p:ext uri="{BB962C8B-B14F-4D97-AF65-F5344CB8AC3E}">
        <p14:creationId xmlns:p14="http://schemas.microsoft.com/office/powerpoint/2010/main" val="73753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 and A &lt;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&gt;= 2 nickels, some number of pennies (might be 0)</a:t>
            </a:r>
          </a:p>
          <a:p>
            <a:pPr lvl="2"/>
            <a:r>
              <a:rPr lang="en-US" dirty="0"/>
              <a:t>1 nickel, some pennies (at least 5)</a:t>
            </a:r>
          </a:p>
          <a:p>
            <a:pPr lvl="2"/>
            <a:r>
              <a:rPr lang="en-US" dirty="0"/>
              <a:t>all pennies (more than 10)</a:t>
            </a:r>
          </a:p>
          <a:p>
            <a:pPr lvl="1"/>
            <a:r>
              <a:rPr lang="en-US" dirty="0"/>
              <a:t>In each case above, I can swap a dime in for some combination of nickels or pennies</a:t>
            </a:r>
          </a:p>
          <a:p>
            <a:pPr lvl="2"/>
            <a:r>
              <a:rPr lang="en-US" dirty="0"/>
              <a:t>Solution decreases by 1, 5, or 9 coins respectively. Contradiction!</a:t>
            </a:r>
          </a:p>
          <a:p>
            <a:pPr lvl="1"/>
            <a:endParaRPr lang="en-US" dirty="0"/>
          </a:p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78962" y="1905000"/>
            <a:ext cx="106986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Largest coin that fits is quarter (25 cent)</a:t>
            </a:r>
          </a:p>
          <a:p>
            <a:pPr lvl="1"/>
            <a:r>
              <a:rPr lang="en-US" dirty="0"/>
              <a:t>Assume quarter not in optimal solution. Note A &gt;= 25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dimes, 1 nickel, some pennies maybe</a:t>
            </a:r>
          </a:p>
          <a:p>
            <a:pPr lvl="2"/>
            <a:r>
              <a:rPr lang="en-US" dirty="0"/>
              <a:t>2 dimes, 0 nickels, 5 or more pennies</a:t>
            </a:r>
          </a:p>
          <a:p>
            <a:pPr lvl="2"/>
            <a:r>
              <a:rPr lang="en-US" dirty="0"/>
              <a:t>1 dime, 3 nickels, 0 or more pennies</a:t>
            </a:r>
          </a:p>
          <a:p>
            <a:pPr lvl="2"/>
            <a:r>
              <a:rPr lang="en-US" dirty="0"/>
              <a:t>1 dime, 2 nickels, 5 or more pennies</a:t>
            </a:r>
          </a:p>
          <a:p>
            <a:pPr lvl="2"/>
            <a:r>
              <a:rPr lang="en-US" dirty="0"/>
              <a:t>1 dime, 1 nickel, 10 or more pennies</a:t>
            </a:r>
          </a:p>
          <a:p>
            <a:pPr lvl="2"/>
            <a:r>
              <a:rPr lang="en-US" dirty="0"/>
              <a:t>1 dime, 0 nickel, 15 or more pennies</a:t>
            </a:r>
          </a:p>
          <a:p>
            <a:pPr lvl="2"/>
            <a:r>
              <a:rPr lang="en-US" dirty="0"/>
              <a:t>0 dime, 5 nickels, 0 or more pennies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For each case above, a quarter can be swapped back in for more than 1 coin to make the solution better!! Contradiction!</a:t>
            </a:r>
          </a:p>
        </p:txBody>
      </p:sp>
    </p:spTree>
    <p:extLst>
      <p:ext uri="{BB962C8B-B14F-4D97-AF65-F5344CB8AC3E}">
        <p14:creationId xmlns:p14="http://schemas.microsoft.com/office/powerpoint/2010/main" val="240490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greedy choice property for denominations 1,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and 10</a:t>
            </a:r>
          </a:p>
          <a:p>
            <a:endParaRPr lang="en-US" dirty="0"/>
          </a:p>
          <a:p>
            <a:r>
              <a:rPr lang="en-US" dirty="0"/>
              <a:t>This is going to fail because the algorithm doesn’t work. Let’s see it!</a:t>
            </a:r>
          </a:p>
          <a:p>
            <a:pPr lvl="1"/>
            <a:r>
              <a:rPr lang="en-US" dirty="0"/>
              <a:t>For A = 12, greedy outputs 10,1,1</a:t>
            </a:r>
          </a:p>
          <a:p>
            <a:pPr lvl="1"/>
            <a:r>
              <a:rPr lang="en-US" dirty="0"/>
              <a:t>Best answer is 6,6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91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a failed proof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257800"/>
          </a:xfrm>
        </p:spPr>
        <p:txBody>
          <a:bodyPr/>
          <a:lstStyle/>
          <a:p>
            <a:r>
              <a:rPr lang="en-US" dirty="0"/>
              <a:t>Largest coin that fits is Dime (10 cent)</a:t>
            </a:r>
          </a:p>
          <a:p>
            <a:pPr lvl="1"/>
            <a:r>
              <a:rPr lang="en-US" dirty="0"/>
              <a:t>Assume dime not in optimal solution. Note A &gt;= 10</a:t>
            </a:r>
          </a:p>
          <a:p>
            <a:pPr lvl="1"/>
            <a:r>
              <a:rPr lang="en-US" dirty="0"/>
              <a:t>So the optimal solution contains:</a:t>
            </a:r>
          </a:p>
          <a:p>
            <a:pPr lvl="2"/>
            <a:r>
              <a:rPr lang="en-US" dirty="0"/>
              <a:t>2 or more six-cent coins, pennies maybe (could be 0)</a:t>
            </a:r>
          </a:p>
          <a:p>
            <a:pPr lvl="2"/>
            <a:r>
              <a:rPr lang="en-US" dirty="0"/>
              <a:t>1 six-cent coin, at least 4 pennies</a:t>
            </a:r>
          </a:p>
          <a:p>
            <a:pPr lvl="2"/>
            <a:r>
              <a:rPr lang="en-US" dirty="0"/>
              <a:t>0 six-cent coins, at least 10 pennies</a:t>
            </a:r>
          </a:p>
          <a:p>
            <a:pPr lvl="2"/>
            <a:endParaRPr lang="en-US" dirty="0"/>
          </a:p>
          <a:p>
            <a:r>
              <a:rPr lang="en-US" dirty="0"/>
              <a:t>For the second two, we can do the exchange, but NOT for the first one. The proof doesn’t work!!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114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Programming: 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coin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an amount A, pick the minimum amount of coins that yield A</a:t>
            </a:r>
          </a:p>
          <a:p>
            <a:endParaRPr lang="en-US" dirty="0"/>
          </a:p>
          <a:p>
            <a:r>
              <a:rPr lang="en-US" dirty="0"/>
              <a:t>Recall the greedy algorithm:</a:t>
            </a:r>
          </a:p>
          <a:p>
            <a:pPr lvl="1"/>
            <a:r>
              <a:rPr lang="en-US" dirty="0"/>
              <a:t>Use the biggest coin possible, and use as many of those as possible</a:t>
            </a:r>
          </a:p>
          <a:p>
            <a:pPr lvl="1"/>
            <a:r>
              <a:rPr lang="en-US" dirty="0"/>
              <a:t>Repeat with successively smaller denominations</a:t>
            </a:r>
          </a:p>
          <a:p>
            <a:pPr lvl="1"/>
            <a:endParaRPr lang="en-US" dirty="0"/>
          </a:p>
          <a:p>
            <a:r>
              <a:rPr lang="en-US" dirty="0"/>
              <a:t>This algorithm won’t work with non-standard denominations</a:t>
            </a:r>
          </a:p>
        </p:txBody>
      </p:sp>
    </p:spTree>
    <p:extLst>
      <p:ext uri="{BB962C8B-B14F-4D97-AF65-F5344CB8AC3E}">
        <p14:creationId xmlns:p14="http://schemas.microsoft.com/office/powerpoint/2010/main" val="3768582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coin cent amounts of 10, 6, 5, and 1</a:t>
            </a:r>
          </a:p>
          <a:p>
            <a:endParaRPr lang="en-US" dirty="0"/>
          </a:p>
          <a:p>
            <a:r>
              <a:rPr lang="en-US" dirty="0"/>
              <a:t>Compute the coins needed for 12 cents</a:t>
            </a:r>
          </a:p>
          <a:p>
            <a:pPr lvl="1"/>
            <a:r>
              <a:rPr lang="en-US" dirty="0"/>
              <a:t>The greedy algorithm picks {10, 1, 1}</a:t>
            </a:r>
          </a:p>
          <a:p>
            <a:pPr lvl="1"/>
            <a:r>
              <a:rPr lang="en-US" dirty="0"/>
              <a:t>But {6, 6} is more optimal (fewer coins)</a:t>
            </a:r>
          </a:p>
        </p:txBody>
      </p:sp>
    </p:spTree>
    <p:extLst>
      <p:ext uri="{BB962C8B-B14F-4D97-AF65-F5344CB8AC3E}">
        <p14:creationId xmlns:p14="http://schemas.microsoft.com/office/powerpoint/2010/main" val="242023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define an array </a:t>
            </a:r>
            <a:r>
              <a:rPr lang="en-US" dirty="0" err="1"/>
              <a:t>denom</a:t>
            </a:r>
            <a:r>
              <a:rPr lang="en-US" dirty="0"/>
              <a:t> which holds the denominations of the coins such that:</a:t>
            </a:r>
          </a:p>
          <a:p>
            <a:pPr lvl="1"/>
            <a:r>
              <a:rPr lang="en-US" dirty="0" err="1"/>
              <a:t>denom</a:t>
            </a:r>
            <a:r>
              <a:rPr lang="en-US" dirty="0"/>
              <a:t>[1] &gt; </a:t>
            </a:r>
            <a:r>
              <a:rPr lang="en-US" dirty="0" err="1"/>
              <a:t>denom</a:t>
            </a:r>
            <a:r>
              <a:rPr lang="en-US" dirty="0"/>
              <a:t>[2] &gt; … &gt; </a:t>
            </a:r>
            <a:r>
              <a:rPr lang="en-US" dirty="0" err="1"/>
              <a:t>denom</a:t>
            </a:r>
            <a:r>
              <a:rPr lang="en-US" dirty="0"/>
              <a:t>[n] = 1</a:t>
            </a:r>
          </a:p>
          <a:p>
            <a:pPr lvl="1"/>
            <a:r>
              <a:rPr lang="en-US" dirty="0"/>
              <a:t>In other words, we sort the coin denominations in decreasing order, ending with a penny</a:t>
            </a:r>
          </a:p>
          <a:p>
            <a:r>
              <a:rPr lang="en-US" dirty="0"/>
              <a:t>We are obtaining change for an amount A</a:t>
            </a:r>
          </a:p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</a:t>
            </a:r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2"/>
            <a:r>
              <a:rPr lang="en-US" dirty="0"/>
              <a:t>Note: when </a:t>
            </a:r>
            <a:r>
              <a:rPr lang="en-US" dirty="0" err="1"/>
              <a:t>i</a:t>
            </a:r>
            <a:r>
              <a:rPr lang="en-US" dirty="0"/>
              <a:t> is large, you’re working with fewer types of coins, and</a:t>
            </a:r>
            <a:br>
              <a:rPr lang="en-US" dirty="0"/>
            </a:br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=1 you’re working with your complete set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</p:txBody>
      </p:sp>
    </p:spTree>
    <p:extLst>
      <p:ext uri="{BB962C8B-B14F-4D97-AF65-F5344CB8AC3E}">
        <p14:creationId xmlns:p14="http://schemas.microsoft.com/office/powerpoint/2010/main" val="130399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i,j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685800"/>
            <a:ext cx="10972800" cy="4525963"/>
          </a:xfrm>
        </p:spPr>
        <p:txBody>
          <a:bodyPr/>
          <a:lstStyle/>
          <a:p>
            <a:r>
              <a:rPr lang="en-US" dirty="0"/>
              <a:t>Consider the </a:t>
            </a:r>
            <a:r>
              <a:rPr lang="en-US" dirty="0" err="1"/>
              <a:t>i,j</a:t>
            </a:r>
            <a:r>
              <a:rPr lang="en-US" dirty="0"/>
              <a:t> problem:       </a:t>
            </a:r>
            <a:r>
              <a:rPr lang="en-US" sz="2000" dirty="0"/>
              <a:t>(Remember, </a:t>
            </a:r>
            <a:r>
              <a:rPr lang="en-US" sz="2000" dirty="0" err="1"/>
              <a:t>i</a:t>
            </a:r>
            <a:r>
              <a:rPr lang="en-US" sz="2000" dirty="0"/>
              <a:t> is which coins, and j is the amount)</a:t>
            </a:r>
            <a:endParaRPr lang="en-US" dirty="0"/>
          </a:p>
          <a:p>
            <a:pPr lvl="1"/>
            <a:r>
              <a:rPr lang="en-US" dirty="0"/>
              <a:t>The available denominations are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through </a:t>
            </a:r>
            <a:r>
              <a:rPr lang="en-US" dirty="0" err="1"/>
              <a:t>denom</a:t>
            </a:r>
            <a:r>
              <a:rPr lang="en-US" dirty="0"/>
              <a:t>[n], where </a:t>
            </a:r>
            <a:r>
              <a:rPr lang="en-US" dirty="0" err="1"/>
              <a:t>i</a:t>
            </a:r>
            <a:r>
              <a:rPr lang="en-US" dirty="0"/>
              <a:t> ≥ 1 (i.e. the smaller n-i+1 coins)</a:t>
            </a:r>
          </a:p>
          <a:p>
            <a:pPr lvl="1"/>
            <a:r>
              <a:rPr lang="en-US" dirty="0"/>
              <a:t>The amount we are looking for is j, where j ≤ A (i.e. the remaining amount of money)</a:t>
            </a:r>
          </a:p>
          <a:p>
            <a:r>
              <a:rPr lang="en-US" dirty="0"/>
              <a:t>Given coins of denominations 10, 6, and 1, here’s the table showing how to create change up to 12 cents: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36380"/>
              </p:ext>
            </p:extLst>
          </p:nvPr>
        </p:nvGraphicFramePr>
        <p:xfrm>
          <a:off x="3611968" y="5091083"/>
          <a:ext cx="609600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0968" y="5819031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02768" y="4676031"/>
            <a:ext cx="253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j   </a:t>
            </a:r>
            <a:r>
              <a:rPr lang="en-US" dirty="0">
                <a:latin typeface="+mj-lt"/>
              </a:rPr>
              <a:t>(the amount)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17C85-306E-804D-83C6-BB35E60A02F2}"/>
              </a:ext>
            </a:extLst>
          </p:cNvPr>
          <p:cNvSpPr txBox="1"/>
          <p:nvPr/>
        </p:nvSpPr>
        <p:spPr>
          <a:xfrm>
            <a:off x="9845692" y="5403532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D492B1-686D-E243-9AED-E32445B40CAC}"/>
              </a:ext>
            </a:extLst>
          </p:cNvPr>
          <p:cNvSpPr txBox="1"/>
          <p:nvPr/>
        </p:nvSpPr>
        <p:spPr>
          <a:xfrm>
            <a:off x="8947798" y="4245342"/>
            <a:ext cx="136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Our answer!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8B827B-FD46-9342-A26A-0552D9C20D23}"/>
              </a:ext>
            </a:extLst>
          </p:cNvPr>
          <p:cNvCxnSpPr>
            <a:cxnSpLocks/>
          </p:cNvCxnSpPr>
          <p:nvPr/>
        </p:nvCxnSpPr>
        <p:spPr>
          <a:xfrm flipH="1">
            <a:off x="9637314" y="4591814"/>
            <a:ext cx="522686" cy="997812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4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to solve the </a:t>
            </a:r>
            <a:r>
              <a:rPr lang="en-US" sz="2400" dirty="0" err="1"/>
              <a:t>i,j</a:t>
            </a:r>
            <a:r>
              <a:rPr lang="en-US" sz="2400" dirty="0"/>
              <a:t> problem   (Remember, </a:t>
            </a:r>
            <a:r>
              <a:rPr lang="en-US" sz="2400" dirty="0" err="1"/>
              <a:t>i</a:t>
            </a:r>
            <a:r>
              <a:rPr lang="en-US" sz="2400" dirty="0"/>
              <a:t> is which coins, and j is the amount)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sz="2400" dirty="0"/>
              <a:t>If </a:t>
            </a:r>
            <a:r>
              <a:rPr lang="en-US" sz="2400" dirty="0" err="1"/>
              <a:t>denom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&gt; j, then not possible to include this coin</a:t>
            </a:r>
          </a:p>
          <a:p>
            <a:pPr lvl="2"/>
            <a:r>
              <a:rPr lang="en-US" sz="1800" dirty="0"/>
              <a:t>Then the solution is the same as the (i+1),j problem  (same amount, but with one fewer of </a:t>
            </a:r>
            <a:r>
              <a:rPr lang="en-US" sz="1800"/>
              <a:t>the coin-options)</a:t>
            </a:r>
            <a:endParaRPr lang="en-US" sz="1800" dirty="0"/>
          </a:p>
          <a:p>
            <a:pPr lvl="2"/>
            <a:r>
              <a:rPr lang="en-US" sz="1800" dirty="0"/>
              <a:t>In the table, that’s the cell right below the current cell. </a:t>
            </a:r>
          </a:p>
          <a:p>
            <a:pPr lvl="2"/>
            <a:r>
              <a:rPr lang="en-US" sz="1800" dirty="0"/>
              <a:t>Is this making the problem simpler?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1 more than the </a:t>
            </a:r>
            <a:r>
              <a:rPr lang="en-US" sz="1800" dirty="0" err="1"/>
              <a:t>i</a:t>
            </a:r>
            <a:r>
              <a:rPr lang="en-US" sz="1800" dirty="0"/>
              <a:t>,(j-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]) problem</a:t>
            </a:r>
          </a:p>
          <a:p>
            <a:pPr lvl="2"/>
            <a:r>
              <a:rPr lang="en-US" sz="1800" dirty="0"/>
              <a:t>j  changes to j-</a:t>
            </a:r>
            <a:r>
              <a:rPr lang="en-US" sz="1800" dirty="0" err="1"/>
              <a:t>denom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 because we subtract off the value of the coin used</a:t>
            </a:r>
          </a:p>
          <a:p>
            <a:pPr lvl="2"/>
            <a:r>
              <a:rPr lang="en-US" sz="1800" dirty="0" err="1"/>
              <a:t>i</a:t>
            </a:r>
            <a:r>
              <a:rPr lang="en-US" sz="1800" dirty="0"/>
              <a:t> doesn’t change because there could be multiple coins of denomination </a:t>
            </a:r>
            <a:r>
              <a:rPr lang="en-US" sz="1800" dirty="0" err="1"/>
              <a:t>i</a:t>
            </a:r>
            <a:r>
              <a:rPr lang="en-US" sz="1800" dirty="0"/>
              <a:t> used in the solution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Maybe the best answer </a:t>
            </a:r>
            <a:r>
              <a:rPr lang="en-US" sz="2400" u="sng" dirty="0"/>
              <a:t>does NOT</a:t>
            </a:r>
            <a:r>
              <a:rPr lang="en-US" sz="2400" dirty="0"/>
              <a:t> use a coin of denomination </a:t>
            </a:r>
            <a:r>
              <a:rPr lang="en-US" sz="2400" dirty="0" err="1"/>
              <a:t>i</a:t>
            </a:r>
            <a:endParaRPr lang="en-US" sz="2400" dirty="0"/>
          </a:p>
          <a:p>
            <a:pPr lvl="2"/>
            <a:r>
              <a:rPr lang="en-US" sz="1800" dirty="0"/>
              <a:t>Then the solution is the same as the (i+1),j problem</a:t>
            </a:r>
          </a:p>
          <a:p>
            <a:pPr lvl="2"/>
            <a:r>
              <a:rPr lang="en-US" sz="1800" dirty="0"/>
              <a:t>In the table, that’s the cell right below the current cell</a:t>
            </a:r>
          </a:p>
        </p:txBody>
      </p:sp>
    </p:spTree>
    <p:extLst>
      <p:ext uri="{BB962C8B-B14F-4D97-AF65-F5344CB8AC3E}">
        <p14:creationId xmlns:p14="http://schemas.microsoft.com/office/powerpoint/2010/main" val="918929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formulaic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 becomes: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C[</a:t>
            </a:r>
            <a:r>
              <a:rPr lang="en-US" dirty="0" err="1"/>
              <a:t>i</a:t>
            </a:r>
            <a:r>
              <a:rPr lang="en-US" dirty="0"/>
              <a:t>][0] = 0 for all values of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we have a penny, then C[n][j] = j</a:t>
            </a:r>
          </a:p>
          <a:p>
            <a:pPr lvl="1"/>
            <a:r>
              <a:rPr lang="en-US" dirty="0"/>
              <a:t>This is required to get all amounts, so we assume  a penny is the smallest denomination</a:t>
            </a:r>
          </a:p>
          <a:p>
            <a:pPr lvl="1"/>
            <a:endParaRPr lang="en-US" dirty="0"/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27515"/>
              </p:ext>
            </p:extLst>
          </p:nvPr>
        </p:nvGraphicFramePr>
        <p:xfrm>
          <a:off x="2233570" y="22860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2860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18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solution: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a given problem (C[</a:t>
            </a:r>
            <a:r>
              <a:rPr lang="en-US" dirty="0" err="1"/>
              <a:t>i</a:t>
            </a:r>
            <a:r>
              <a:rPr lang="en-US" dirty="0"/>
              <a:t>][j]) is expressed in terms of sub-problems</a:t>
            </a:r>
          </a:p>
          <a:p>
            <a:endParaRPr lang="en-US" dirty="0"/>
          </a:p>
          <a:p>
            <a:r>
              <a:rPr lang="en-US" dirty="0"/>
              <a:t>We can write a solution now using memorization with a top-down solution (recursive calls), or a bottom-up approach (build a table)</a:t>
            </a:r>
          </a:p>
        </p:txBody>
      </p:sp>
      <p:graphicFrame>
        <p:nvGraphicFramePr>
          <p:cNvPr id="87042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9514"/>
              </p:ext>
            </p:extLst>
          </p:nvPr>
        </p:nvGraphicFramePr>
        <p:xfrm>
          <a:off x="2233570" y="2590800"/>
          <a:ext cx="8053431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3" imgW="4025900" imgH="457200" progId="Equation.3">
                  <p:embed/>
                </p:oleObj>
              </mc:Choice>
              <mc:Fallback>
                <p:oleObj name="Equation" r:id="rId3" imgW="4025900" imgH="457200" progId="Equation.3">
                  <p:embed/>
                  <p:pic>
                    <p:nvPicPr>
                      <p:cNvPr id="87042" name="Content Placehold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570" y="2590800"/>
                        <a:ext cx="8053431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7028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bottom-up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16070"/>
            <a:ext cx="73152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dynamic_coin_change1 (</a:t>
            </a:r>
            <a:r>
              <a:rPr lang="en-US" dirty="0" err="1"/>
              <a:t>denom</a:t>
            </a:r>
            <a:r>
              <a:rPr lang="en-US" dirty="0"/>
              <a:t>, A, C)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down to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3F6B4-1247-4D4B-B6CD-23C44E813DDD}"/>
              </a:ext>
            </a:extLst>
          </p:cNvPr>
          <p:cNvSpPr txBox="1"/>
          <p:nvPr/>
        </p:nvSpPr>
        <p:spPr>
          <a:xfrm>
            <a:off x="7382172" y="1781225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597F-D407-114B-AF06-2C8A44DFB730}"/>
              </a:ext>
            </a:extLst>
          </p:cNvPr>
          <p:cNvSpPr txBox="1"/>
          <p:nvPr/>
        </p:nvSpPr>
        <p:spPr>
          <a:xfrm>
            <a:off x="7438571" y="2669600"/>
            <a:ext cx="4586897" cy="101566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Constant time to file each cell in the table.</a:t>
            </a:r>
            <a:br>
              <a:rPr lang="en-US" sz="2000" dirty="0"/>
            </a:br>
            <a:r>
              <a:rPr lang="en-US" sz="2000" dirty="0"/>
              <a:t>So </a:t>
            </a:r>
            <a:r>
              <a:rPr lang="en-US" sz="2000" dirty="0" err="1"/>
              <a:t>Θ</a:t>
            </a:r>
            <a:r>
              <a:rPr lang="en-US" sz="2000" dirty="0"/>
              <a:t>(n ・ A) where n is the number of coins</a:t>
            </a:r>
            <a:br>
              <a:rPr lang="en-US" sz="2000" dirty="0"/>
            </a:br>
            <a:r>
              <a:rPr lang="en-US" sz="2000" dirty="0"/>
              <a:t>and A is the amount</a:t>
            </a:r>
          </a:p>
        </p:txBody>
      </p:sp>
    </p:spTree>
    <p:extLst>
      <p:ext uri="{BB962C8B-B14F-4D97-AF65-F5344CB8AC3E}">
        <p14:creationId xmlns:p14="http://schemas.microsoft.com/office/powerpoint/2010/main" val="287936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the coins chosen?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10972800" cy="2739250"/>
          </a:xfrm>
        </p:spPr>
        <p:txBody>
          <a:bodyPr/>
          <a:lstStyle/>
          <a:p>
            <a:r>
              <a:rPr lang="en-US" dirty="0"/>
              <a:t>It’s easy to trace back through the values</a:t>
            </a:r>
          </a:p>
          <a:p>
            <a:r>
              <a:rPr lang="en-US" dirty="0"/>
              <a:t>Or, we could keep a </a:t>
            </a:r>
            <a:r>
              <a:rPr lang="en-US" i="1" dirty="0"/>
              <a:t>used</a:t>
            </a:r>
            <a:r>
              <a:rPr lang="en-US" dirty="0"/>
              <a:t> Boolean array</a:t>
            </a:r>
          </a:p>
          <a:p>
            <a:pPr lvl="1"/>
            <a:r>
              <a:rPr lang="en-US" dirty="0"/>
              <a:t>If used[</a:t>
            </a:r>
            <a:r>
              <a:rPr lang="en-US" dirty="0" err="1"/>
              <a:t>i</a:t>
            </a:r>
            <a:r>
              <a:rPr lang="en-US" dirty="0"/>
              <a:t>][j] is true, then the solution for </a:t>
            </a:r>
            <a:r>
              <a:rPr lang="en-US" dirty="0" err="1"/>
              <a:t>i,j</a:t>
            </a:r>
            <a:r>
              <a:rPr lang="en-US" dirty="0"/>
              <a:t> does use a coin of 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for amount j</a:t>
            </a:r>
          </a:p>
          <a:p>
            <a:pPr lvl="1"/>
            <a:r>
              <a:rPr lang="en-US" dirty="0"/>
              <a:t>If false, it does not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930085"/>
              </p:ext>
            </p:extLst>
          </p:nvPr>
        </p:nvGraphicFramePr>
        <p:xfrm>
          <a:off x="2819400" y="4724400"/>
          <a:ext cx="6096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4600" y="52578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10200" y="4267200"/>
            <a:ext cx="26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811584-9239-2B4E-B095-2FFEE0011818}"/>
              </a:ext>
            </a:extLst>
          </p:cNvPr>
          <p:cNvSpPr txBox="1"/>
          <p:nvPr/>
        </p:nvSpPr>
        <p:spPr>
          <a:xfrm>
            <a:off x="9053124" y="5026967"/>
            <a:ext cx="313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Can use 1, 6 &amp; 10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 &amp; 6</a:t>
            </a:r>
          </a:p>
          <a:p>
            <a:r>
              <a:rPr lang="en-US" sz="2400" dirty="0"/>
              <a:t>Can use </a:t>
            </a:r>
            <a:r>
              <a:rPr lang="en-US" sz="2400" dirty="0"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760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Recording the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dynamic_coin_change2 (</a:t>
            </a:r>
            <a:r>
              <a:rPr lang="en-US" dirty="0" err="1"/>
              <a:t>denom</a:t>
            </a:r>
            <a:r>
              <a:rPr lang="en-US" dirty="0"/>
              <a:t>, A, C, used) {</a:t>
            </a:r>
          </a:p>
          <a:p>
            <a:pPr>
              <a:buNone/>
            </a:pPr>
            <a:r>
              <a:rPr lang="en-US" dirty="0"/>
              <a:t>	n = </a:t>
            </a:r>
            <a:r>
              <a:rPr lang="en-US" dirty="0" err="1"/>
              <a:t>denom.last</a:t>
            </a:r>
            <a:endParaRPr lang="en-US" dirty="0"/>
          </a:p>
          <a:p>
            <a:pPr>
              <a:buNone/>
            </a:pPr>
            <a:r>
              <a:rPr lang="en-US" dirty="0"/>
              <a:t>	for j = 0 to A</a:t>
            </a:r>
          </a:p>
          <a:p>
            <a:pPr>
              <a:buNone/>
            </a:pPr>
            <a:r>
              <a:rPr lang="en-US" dirty="0"/>
              <a:t>		C[n][j] = j</a:t>
            </a:r>
          </a:p>
          <a:p>
            <a:pPr>
              <a:buNone/>
            </a:pPr>
            <a:r>
              <a:rPr lang="en-US" dirty="0"/>
              <a:t>		used[n][j] = true</a:t>
            </a:r>
          </a:p>
          <a:p>
            <a:pPr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 = n-1 </a:t>
            </a:r>
            <a:r>
              <a:rPr lang="en-US" dirty="0" err="1"/>
              <a:t>downto</a:t>
            </a:r>
            <a:r>
              <a:rPr lang="en-US" dirty="0"/>
              <a:t> 1</a:t>
            </a:r>
          </a:p>
          <a:p>
            <a:pPr>
              <a:buNone/>
            </a:pPr>
            <a:r>
              <a:rPr lang="en-US" dirty="0"/>
              <a:t>		for j = 0 to A</a:t>
            </a:r>
          </a:p>
          <a:p>
            <a:pPr>
              <a:buNone/>
            </a:pPr>
            <a:r>
              <a:rPr lang="en-US" dirty="0"/>
              <a:t>			if ( </a:t>
            </a:r>
            <a:r>
              <a:rPr lang="en-US" dirty="0" err="1"/>
              <a:t>denom</a:t>
            </a:r>
            <a:r>
              <a:rPr lang="en-US" dirty="0"/>
              <a:t>[j] &gt; j ||</a:t>
            </a:r>
          </a:p>
          <a:p>
            <a:pPr>
              <a:buNone/>
            </a:pPr>
            <a:r>
              <a:rPr lang="en-US" dirty="0"/>
              <a:t>			     C[i+1][j] &lt; 1+C[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 )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C[i+1][j]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false</a:t>
            </a:r>
          </a:p>
          <a:p>
            <a:pPr>
              <a:buNone/>
            </a:pPr>
            <a:r>
              <a:rPr lang="en-US" dirty="0"/>
              <a:t>			else</a:t>
            </a:r>
          </a:p>
          <a:p>
            <a:pPr>
              <a:buNone/>
            </a:pPr>
            <a:r>
              <a:rPr lang="en-US" dirty="0"/>
              <a:t>				C[</a:t>
            </a:r>
            <a:r>
              <a:rPr lang="en-US" dirty="0" err="1"/>
              <a:t>i</a:t>
            </a:r>
            <a:r>
              <a:rPr lang="en-US" dirty="0"/>
              <a:t>][j] = 1 + C[</a:t>
            </a:r>
            <a:r>
              <a:rPr lang="en-US" dirty="0" err="1"/>
              <a:t>i</a:t>
            </a:r>
            <a:r>
              <a:rPr lang="en-US" dirty="0"/>
              <a:t>][j-</a:t>
            </a:r>
            <a:r>
              <a:rPr lang="en-US" dirty="0" err="1"/>
              <a:t>denom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</a:t>
            </a:r>
          </a:p>
          <a:p>
            <a:pPr>
              <a:buNone/>
            </a:pPr>
            <a:r>
              <a:rPr lang="en-US" dirty="0"/>
              <a:t>				used[</a:t>
            </a:r>
            <a:r>
              <a:rPr lang="en-US" dirty="0" err="1"/>
              <a:t>i</a:t>
            </a:r>
            <a:r>
              <a:rPr lang="en-US" dirty="0"/>
              <a:t>][j] = true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82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Everyone Already Knows Many Algorithms!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Worked retail? You know how to make change!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My item costs $4.37.  I give you a five dollar bill.  What do you give me in change?</a:t>
            </a:r>
          </a:p>
          <a:p>
            <a:pPr lvl="1"/>
            <a:r>
              <a:rPr lang="en-US"/>
              <a:t>Answer: two quarters, a dime, three pennies</a:t>
            </a:r>
          </a:p>
          <a:p>
            <a:pPr lvl="1"/>
            <a:r>
              <a:rPr lang="en-US"/>
              <a:t>Why? How do we figure that out?</a:t>
            </a:r>
          </a:p>
        </p:txBody>
      </p:sp>
    </p:spTree>
    <p:extLst>
      <p:ext uri="{BB962C8B-B14F-4D97-AF65-F5344CB8AC3E}">
        <p14:creationId xmlns:p14="http://schemas.microsoft.com/office/powerpoint/2010/main" val="13608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coin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600201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 {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j == 0 )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 used[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][j] 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(“Use coin of denomination “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j-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optimal_coins_set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(i+1, j,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used)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2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Making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problem: </a:t>
            </a:r>
          </a:p>
          <a:p>
            <a:pPr lvl="1"/>
            <a:r>
              <a:rPr lang="en-US" dirty="0"/>
              <a:t>Give back the right amount of change, and…</a:t>
            </a:r>
          </a:p>
          <a:p>
            <a:pPr lvl="1"/>
            <a:r>
              <a:rPr lang="en-US" dirty="0"/>
              <a:t>Return the fewest number of coins!</a:t>
            </a:r>
          </a:p>
          <a:p>
            <a:r>
              <a:rPr lang="en-US" dirty="0"/>
              <a:t>Inputs: the dollar-amount to return</a:t>
            </a:r>
          </a:p>
          <a:p>
            <a:pPr lvl="1"/>
            <a:r>
              <a:rPr lang="en-US" dirty="0"/>
              <a:t>Also, the set of possible coins. (Do we have half-dollars?  That affects the answer we give.)</a:t>
            </a:r>
          </a:p>
          <a:p>
            <a:r>
              <a:rPr lang="en-US" dirty="0"/>
              <a:t>Output: a set of coins</a:t>
            </a:r>
          </a:p>
          <a:p>
            <a:endParaRPr lang="en-US" dirty="0"/>
          </a:p>
          <a:p>
            <a:r>
              <a:rPr lang="en-US" dirty="0"/>
              <a:t>Note this problem statement is simply a transformation</a:t>
            </a:r>
          </a:p>
          <a:p>
            <a:pPr lvl="1"/>
            <a:r>
              <a:rPr lang="en-US" dirty="0"/>
              <a:t>Given input, generate output with certain properties</a:t>
            </a:r>
          </a:p>
          <a:p>
            <a:pPr lvl="1"/>
            <a:r>
              <a:rPr lang="en-US" dirty="0"/>
              <a:t>No statement about how to do it.</a:t>
            </a:r>
          </a:p>
          <a:p>
            <a:r>
              <a:rPr lang="en-US" dirty="0"/>
              <a:t>Can you describe the algorithm you use?</a:t>
            </a:r>
          </a:p>
        </p:txBody>
      </p:sp>
    </p:spTree>
    <p:extLst>
      <p:ext uri="{BB962C8B-B14F-4D97-AF65-F5344CB8AC3E}">
        <p14:creationId xmlns:p14="http://schemas.microsoft.com/office/powerpoint/2010/main" val="106995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Optimal Substructure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This problem has </a:t>
                </a:r>
                <a:r>
                  <a:rPr lang="en-US" b="1" i="1" u="sng" dirty="0"/>
                  <a:t>optimal substructure</a:t>
                </a:r>
              </a:p>
              <a:p>
                <a:endParaRPr lang="en-US" dirty="0"/>
              </a:p>
              <a:p>
                <a:r>
                  <a:rPr lang="en-US" dirty="0"/>
                  <a:t>Claim (we will prove this):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optimal set of coins to make </a:t>
                </a:r>
                <a:r>
                  <a:rPr lang="en-US" i="1" dirty="0"/>
                  <a:t>A</a:t>
                </a:r>
                <a:r>
                  <a:rPr lang="en-US" dirty="0"/>
                  <a:t> cents of change: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optimal set of coins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cents of change.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2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5"/>
                <a:stretch>
                  <a:fillRect l="-1389" t="-2545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184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Consider the largest coin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go into the amount left?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that many of that coin to the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the amount for those coins from the amount left to return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amount left is zero, done!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consider next largest coin, and go back to Step 2</a:t>
            </a:r>
          </a:p>
        </p:txBody>
      </p:sp>
    </p:spTree>
    <p:extLst>
      <p:ext uri="{BB962C8B-B14F-4D97-AF65-F5344CB8AC3E}">
        <p14:creationId xmlns:p14="http://schemas.microsoft.com/office/powerpoint/2010/main" val="241362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Our Greedy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4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How much work does it do?</a:t>
            </a:r>
          </a:p>
          <a:p>
            <a:pPr lvl="1"/>
            <a:r>
              <a:rPr lang="en-US" dirty="0"/>
              <a:t>Say C is the amount of change, and N is the number of coins in our coin-set</a:t>
            </a:r>
          </a:p>
          <a:p>
            <a:pPr lvl="1"/>
            <a:r>
              <a:rPr lang="en-US" dirty="0"/>
              <a:t>Loop at most N times, and inside the loop we do:</a:t>
            </a:r>
          </a:p>
          <a:p>
            <a:pPr lvl="2"/>
            <a:r>
              <a:rPr lang="en-US" dirty="0"/>
              <a:t>A division</a:t>
            </a:r>
          </a:p>
          <a:p>
            <a:pPr lvl="2"/>
            <a:r>
              <a:rPr lang="en-US" dirty="0"/>
              <a:t>Add something to the output list</a:t>
            </a:r>
          </a:p>
          <a:p>
            <a:pPr lvl="2"/>
            <a:r>
              <a:rPr lang="en-US" dirty="0"/>
              <a:t>A subtraction, and a test</a:t>
            </a:r>
          </a:p>
          <a:p>
            <a:pPr lvl="1"/>
            <a:r>
              <a:rPr lang="en-US" dirty="0"/>
              <a:t>We say this is O(N), or linear in terms of the size of the coin-set</a:t>
            </a:r>
          </a:p>
          <a:p>
            <a:r>
              <a:rPr lang="en-US" dirty="0"/>
              <a:t>Could we do better?</a:t>
            </a:r>
          </a:p>
          <a:p>
            <a:pPr lvl="1"/>
            <a:r>
              <a:rPr lang="en-US" dirty="0"/>
              <a:t>Is this an </a:t>
            </a:r>
            <a:r>
              <a:rPr lang="en-US" i="1" dirty="0"/>
              <a:t>optimal algorithm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We need to do a proof somehow to show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6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Another Change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 me another way to do this?</a:t>
            </a:r>
          </a:p>
          <a:p>
            <a:endParaRPr lang="en-US" dirty="0"/>
          </a:p>
          <a:p>
            <a:r>
              <a:rPr lang="en-US" dirty="0"/>
              <a:t>Brute force:</a:t>
            </a:r>
          </a:p>
          <a:p>
            <a:pPr lvl="1"/>
            <a:r>
              <a:rPr lang="en-US" dirty="0"/>
              <a:t>Generate all possible combinations of coins that add up to the required amount</a:t>
            </a:r>
          </a:p>
          <a:p>
            <a:pPr lvl="1"/>
            <a:r>
              <a:rPr lang="en-US" dirty="0"/>
              <a:t>From these, choose the one with smallest number</a:t>
            </a:r>
          </a:p>
          <a:p>
            <a:r>
              <a:rPr lang="en-US" dirty="0"/>
              <a:t>What would you say about this approach?</a:t>
            </a:r>
          </a:p>
          <a:p>
            <a:endParaRPr lang="en-US" dirty="0"/>
          </a:p>
          <a:p>
            <a:r>
              <a:rPr lang="en-US" dirty="0"/>
              <a:t>There are other ways to solve this problem</a:t>
            </a:r>
          </a:p>
          <a:p>
            <a:pPr lvl="1"/>
            <a:r>
              <a:rPr lang="en-US" i="1" dirty="0"/>
              <a:t>Dynamic programming</a:t>
            </a:r>
            <a:r>
              <a:rPr lang="en-US" dirty="0"/>
              <a:t>: build a table of solutions to small </a:t>
            </a:r>
            <a:r>
              <a:rPr lang="en-US" dirty="0" err="1"/>
              <a:t>subproblems</a:t>
            </a:r>
            <a:r>
              <a:rPr lang="en-US" dirty="0"/>
              <a:t>, work your way up</a:t>
            </a:r>
          </a:p>
        </p:txBody>
      </p:sp>
    </p:spTree>
    <p:extLst>
      <p:ext uri="{BB962C8B-B14F-4D97-AF65-F5344CB8AC3E}">
        <p14:creationId xmlns:p14="http://schemas.microsoft.com/office/powerpoint/2010/main" val="166098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making change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latin typeface="Lucida Sans Unicode" charset="0"/>
              </a:rPr>
              <a:t>This algorithm makes change for an amount </a:t>
            </a:r>
            <a:r>
              <a:rPr lang="en-US" sz="2800" i="1" dirty="0">
                <a:latin typeface="Lucida Sans Unicode" charset="0"/>
              </a:rPr>
              <a:t>A</a:t>
            </a:r>
            <a:r>
              <a:rPr lang="en-US" sz="2800" dirty="0">
                <a:latin typeface="Lucida Sans Unicode" charset="0"/>
              </a:rPr>
              <a:t> using coins of denominations</a:t>
            </a:r>
          </a:p>
          <a:p>
            <a:pPr algn="l">
              <a:buNone/>
            </a:pPr>
            <a:r>
              <a:rPr lang="en-US" sz="2800" dirty="0">
                <a:latin typeface="Lucida Sans Unicode" charset="0"/>
              </a:rPr>
              <a:t>            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[1]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[2] &gt; ··· &gt; </a:t>
            </a:r>
            <a:r>
              <a:rPr lang="en-US" sz="2800" i="1" dirty="0" err="1">
                <a:latin typeface="Lucida Sans Unicode" charset="0"/>
              </a:rPr>
              <a:t>denom</a:t>
            </a:r>
            <a:r>
              <a:rPr lang="en-US" sz="2800" dirty="0">
                <a:latin typeface="Lucida Sans Unicode" charset="0"/>
              </a:rPr>
              <a:t>[</a:t>
            </a:r>
            <a:r>
              <a:rPr lang="en-US" sz="2800" i="1" dirty="0">
                <a:latin typeface="Lucida Sans Unicode" charset="0"/>
              </a:rPr>
              <a:t>n</a:t>
            </a:r>
            <a:r>
              <a:rPr lang="en-US" sz="2800" dirty="0">
                <a:latin typeface="Lucida Sans Unicode" charset="0"/>
              </a:rPr>
              <a:t>] = 1.</a:t>
            </a:r>
          </a:p>
          <a:p>
            <a:endParaRPr lang="en-US" dirty="0"/>
          </a:p>
          <a:p>
            <a:pPr defTabSz="457200"/>
            <a:r>
              <a:rPr lang="en-US" dirty="0">
                <a:latin typeface="Lucida Console" charset="0"/>
              </a:rPr>
              <a:t>Input Parameters: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i="1" dirty="0">
                <a:latin typeface="Lucida Console" charset="0"/>
              </a:rPr>
              <a:t>, A</a:t>
            </a:r>
          </a:p>
          <a:p>
            <a:pPr defTabSz="457200"/>
            <a:r>
              <a:rPr lang="en-US" dirty="0">
                <a:latin typeface="Lucida Console" charset="0"/>
              </a:rPr>
              <a:t>Output Parameters: None</a:t>
            </a:r>
          </a:p>
          <a:p>
            <a:pPr defTabSz="457200"/>
            <a:endParaRPr lang="en-US" dirty="0">
              <a:latin typeface="Lucida Console" charset="0"/>
            </a:endParaRPr>
          </a:p>
          <a:p>
            <a:pPr defTabSz="457200"/>
            <a:r>
              <a:rPr lang="en-US" i="1" dirty="0" err="1">
                <a:latin typeface="Lucida Console" charset="0"/>
              </a:rPr>
              <a:t>greedy_coin_change</a:t>
            </a:r>
            <a:r>
              <a:rPr lang="en-US" dirty="0">
                <a:latin typeface="Lucida Console" charset="0"/>
              </a:rPr>
              <a:t>(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,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while (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&gt; 0) {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 </a:t>
            </a:r>
            <a:r>
              <a:rPr lang="en-US" dirty="0">
                <a:latin typeface="Lucida Console" charset="0"/>
              </a:rPr>
              <a:t>/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println</a:t>
            </a:r>
            <a:r>
              <a:rPr lang="en-US" dirty="0">
                <a:latin typeface="Lucida Console" charset="0"/>
              </a:rPr>
              <a:t>(“use ” +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+ “ coins of denomination ” +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])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>
                <a:latin typeface="Lucida Console" charset="0"/>
              </a:rPr>
              <a:t>A</a:t>
            </a:r>
            <a:r>
              <a:rPr lang="en-US" dirty="0">
                <a:latin typeface="Lucida Console" charset="0"/>
              </a:rPr>
              <a:t> - </a:t>
            </a:r>
            <a:r>
              <a:rPr lang="en-US" i="1" dirty="0">
                <a:latin typeface="Lucida Console" charset="0"/>
              </a:rPr>
              <a:t>c</a:t>
            </a:r>
            <a:r>
              <a:rPr lang="en-US" dirty="0">
                <a:latin typeface="Lucida Console" charset="0"/>
              </a:rPr>
              <a:t> * </a:t>
            </a:r>
            <a:r>
              <a:rPr lang="en-US" i="1" dirty="0" err="1">
                <a:latin typeface="Lucida Console" charset="0"/>
              </a:rPr>
              <a:t>denom</a:t>
            </a:r>
            <a:r>
              <a:rPr lang="en-US" dirty="0">
                <a:latin typeface="Lucida Console" charset="0"/>
              </a:rPr>
              <a:t>[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]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 		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= </a:t>
            </a:r>
            <a:r>
              <a:rPr lang="en-US" i="1" dirty="0" err="1">
                <a:latin typeface="Lucida Console" charset="0"/>
              </a:rPr>
              <a:t>i</a:t>
            </a:r>
            <a:r>
              <a:rPr lang="en-US" dirty="0">
                <a:latin typeface="Lucida Console" charset="0"/>
              </a:rPr>
              <a:t> + 1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 	}</a:t>
            </a:r>
          </a:p>
          <a:p>
            <a:pPr defTabSz="457200">
              <a:buNone/>
            </a:pPr>
            <a:r>
              <a:rPr lang="en-US" dirty="0">
                <a:latin typeface="Lucida Console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9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17869</TotalTime>
  <Words>2594</Words>
  <Application>Microsoft Macintosh PowerPoint</Application>
  <PresentationFormat>Widescreen</PresentationFormat>
  <Paragraphs>419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Helvetica Neue</vt:lpstr>
      <vt:lpstr>Helvetica Neue Thin</vt:lpstr>
      <vt:lpstr>Lucida Console</vt:lpstr>
      <vt:lpstr>Lucida Sans Unicode</vt:lpstr>
      <vt:lpstr>CS4102-SlimGray</vt:lpstr>
      <vt:lpstr>Equation</vt:lpstr>
      <vt:lpstr>CS4102 Algorithms Spring 2021 – Floryan and Horton</vt:lpstr>
      <vt:lpstr>Making Change </vt:lpstr>
      <vt:lpstr>Everyone Already Knows Many Algorithms! </vt:lpstr>
      <vt:lpstr>Making Change</vt:lpstr>
      <vt:lpstr>Optimal Substructure</vt:lpstr>
      <vt:lpstr>A Change Algorithm</vt:lpstr>
      <vt:lpstr>Evaluating Our Greedy Algorithm</vt:lpstr>
      <vt:lpstr>Another Change Algorithm</vt:lpstr>
      <vt:lpstr>Algorithm for making change</vt:lpstr>
      <vt:lpstr>Making change proof</vt:lpstr>
      <vt:lpstr>Making change proof</vt:lpstr>
      <vt:lpstr>Making change proof</vt:lpstr>
      <vt:lpstr>Proof</vt:lpstr>
      <vt:lpstr>Proof</vt:lpstr>
      <vt:lpstr>Proof</vt:lpstr>
      <vt:lpstr>Proof</vt:lpstr>
      <vt:lpstr>How would a failed proof work?</vt:lpstr>
      <vt:lpstr>How would a failed proof work?</vt:lpstr>
      <vt:lpstr>Dynamic Programming: Making Change </vt:lpstr>
      <vt:lpstr>Recall coin change</vt:lpstr>
      <vt:lpstr>Greedy algorithm</vt:lpstr>
      <vt:lpstr>Definitions</vt:lpstr>
      <vt:lpstr>The i,j problem</vt:lpstr>
      <vt:lpstr>Solving the problem</vt:lpstr>
      <vt:lpstr>The formulaic solution</vt:lpstr>
      <vt:lpstr>Recursive solution</vt:lpstr>
      <vt:lpstr>The bottom-up algorithm</vt:lpstr>
      <vt:lpstr>But how to get the coins chosen?</vt:lpstr>
      <vt:lpstr>Recording the answers</vt:lpstr>
      <vt:lpstr>Obtaining the coin set</vt:lpstr>
    </vt:vector>
  </TitlesOfParts>
  <Company>UVA SEAS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Horton, Tom (tbh3f)</cp:lastModifiedBy>
  <cp:revision>1328</cp:revision>
  <dcterms:created xsi:type="dcterms:W3CDTF">2017-08-21T20:54:06Z</dcterms:created>
  <dcterms:modified xsi:type="dcterms:W3CDTF">2021-04-07T19:26:36Z</dcterms:modified>
</cp:coreProperties>
</file>