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642" r:id="rId2"/>
    <p:sldId id="573" r:id="rId3"/>
    <p:sldId id="574" r:id="rId4"/>
    <p:sldId id="584" r:id="rId5"/>
    <p:sldId id="585" r:id="rId6"/>
    <p:sldId id="643" r:id="rId7"/>
    <p:sldId id="644" r:id="rId8"/>
    <p:sldId id="645" r:id="rId9"/>
    <p:sldId id="325" r:id="rId10"/>
    <p:sldId id="342" r:id="rId11"/>
    <p:sldId id="353" r:id="rId12"/>
    <p:sldId id="352" r:id="rId13"/>
    <p:sldId id="395" r:id="rId14"/>
    <p:sldId id="396" r:id="rId15"/>
    <p:sldId id="397" r:id="rId16"/>
    <p:sldId id="354" r:id="rId17"/>
    <p:sldId id="356" r:id="rId18"/>
    <p:sldId id="398" r:id="rId19"/>
    <p:sldId id="357" r:id="rId20"/>
    <p:sldId id="358" r:id="rId21"/>
    <p:sldId id="399" r:id="rId22"/>
    <p:sldId id="359" r:id="rId23"/>
    <p:sldId id="3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DDE23A-C3E9-4012-9D56-589ACFBEC21E}">
          <p14:sldIdLst>
            <p14:sldId id="642"/>
            <p14:sldId id="573"/>
            <p14:sldId id="574"/>
            <p14:sldId id="584"/>
            <p14:sldId id="585"/>
            <p14:sldId id="643"/>
            <p14:sldId id="644"/>
            <p14:sldId id="645"/>
            <p14:sldId id="325"/>
            <p14:sldId id="342"/>
            <p14:sldId id="353"/>
            <p14:sldId id="352"/>
            <p14:sldId id="395"/>
            <p14:sldId id="396"/>
            <p14:sldId id="397"/>
            <p14:sldId id="354"/>
            <p14:sldId id="356"/>
            <p14:sldId id="398"/>
            <p14:sldId id="357"/>
            <p14:sldId id="358"/>
            <p14:sldId id="399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1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CC0000"/>
    <a:srgbClr val="FFFF00"/>
    <a:srgbClr val="C57F70"/>
    <a:srgbClr val="FFFF66"/>
    <a:srgbClr val="FF99FF"/>
    <a:srgbClr val="FF6600"/>
    <a:srgbClr val="FFCC00"/>
    <a:srgbClr val="92D05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23"/>
    <p:restoredTop sz="92916" autoAdjust="0"/>
  </p:normalViewPr>
  <p:slideViewPr>
    <p:cSldViewPr>
      <p:cViewPr varScale="1">
        <p:scale>
          <a:sx n="108" d="100"/>
          <a:sy n="108" d="100"/>
        </p:scale>
        <p:origin x="232" y="1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4/4/21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6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any j, will generate recursive</a:t>
            </a:r>
            <a:r>
              <a:rPr lang="en-US" baseline="0" dirty="0"/>
              <a:t> calls on inputs of size j-1 and j-2.</a:t>
            </a:r>
          </a:p>
          <a:p>
            <a:r>
              <a:rPr lang="en-US" baseline="0" dirty="0"/>
              <a:t>Just like Fibonacci!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6876D7-A83B-4BB3-9AED-75488AD1A70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76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8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31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92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95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8639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5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9391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29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4/4/21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39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4/4/21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1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22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4/4/21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47411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4/4/21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4/4/21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8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CS4102 Algorithms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Spring 2021 –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Floryan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and Horton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Module 3, Day 3</a:t>
            </a:r>
          </a:p>
          <a:p>
            <a:pPr lvl="1" algn="l"/>
            <a:r>
              <a:rPr lang="en-US" dirty="0"/>
              <a:t>DP solution to weighted activity selection</a:t>
            </a:r>
          </a:p>
          <a:p>
            <a:pPr lvl="2" algn="l"/>
            <a:r>
              <a:rPr lang="en-US" dirty="0"/>
              <a:t>(Solution not in textbook)</a:t>
            </a:r>
          </a:p>
          <a:p>
            <a:pPr lvl="1" algn="l"/>
            <a:r>
              <a:rPr lang="en-US" dirty="0"/>
              <a:t>Proof of greedy solution to Activity Selection problem</a:t>
            </a:r>
          </a:p>
          <a:p>
            <a:pPr lvl="2" algn="l"/>
            <a:r>
              <a:rPr lang="en-US" dirty="0"/>
              <a:t>(CLRS Section 16.1)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41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Interval Scheduling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EF4E3D-1597-46C5-8C28-5E04D40B97A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Recall Interval Scheduling:</a:t>
            </a:r>
          </a:p>
          <a:p>
            <a:pPr lvl="1"/>
            <a:r>
              <a:rPr lang="en-US" dirty="0"/>
              <a:t>Given a list of intervals pick a </a:t>
            </a:r>
            <a:r>
              <a:rPr lang="en-US" i="1" dirty="0"/>
              <a:t>schedule</a:t>
            </a:r>
            <a:r>
              <a:rPr lang="en-US" dirty="0"/>
              <a:t> of non-overlapping intervals that maximizes the number chosen</a:t>
            </a:r>
          </a:p>
          <a:p>
            <a:pPr lvl="2"/>
            <a:r>
              <a:rPr lang="en-US" dirty="0"/>
              <a:t>i.e. each one has the same value</a:t>
            </a:r>
          </a:p>
          <a:p>
            <a:endParaRPr lang="en-US" dirty="0"/>
          </a:p>
          <a:p>
            <a:r>
              <a:rPr lang="en-US" dirty="0"/>
              <a:t>Weighted interval scheduling is similar, but…</a:t>
            </a:r>
          </a:p>
          <a:p>
            <a:pPr lvl="1"/>
            <a:r>
              <a:rPr lang="en-US" dirty="0"/>
              <a:t>Each interval has a different value</a:t>
            </a:r>
          </a:p>
        </p:txBody>
      </p:sp>
    </p:spTree>
    <p:extLst>
      <p:ext uri="{BB962C8B-B14F-4D97-AF65-F5344CB8AC3E}">
        <p14:creationId xmlns:p14="http://schemas.microsoft.com/office/powerpoint/2010/main" val="1032811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Greedy solution to interval scheduling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5844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algorithm:</a:t>
            </a:r>
          </a:p>
          <a:p>
            <a:pPr lvl="1"/>
            <a:r>
              <a:rPr lang="en-US" dirty="0"/>
              <a:t>Sort the activities by finish time</a:t>
            </a:r>
          </a:p>
          <a:p>
            <a:pPr lvl="1"/>
            <a:r>
              <a:rPr lang="en-US" dirty="0"/>
              <a:t>Schedule the first activity</a:t>
            </a:r>
          </a:p>
          <a:p>
            <a:pPr lvl="1"/>
            <a:r>
              <a:rPr lang="en-US" dirty="0"/>
              <a:t>Then schedule the next activity in sorted list which starts after previous activity finishes</a:t>
            </a:r>
          </a:p>
          <a:p>
            <a:pPr lvl="1"/>
            <a:r>
              <a:rPr lang="en-US" dirty="0"/>
              <a:t>Repeat until no more activities</a:t>
            </a:r>
          </a:p>
          <a:p>
            <a:endParaRPr lang="en-US" dirty="0"/>
          </a:p>
          <a:p>
            <a:r>
              <a:rPr lang="en-US" dirty="0"/>
              <a:t>Intuition is even more simple:</a:t>
            </a:r>
          </a:p>
          <a:p>
            <a:pPr lvl="1"/>
            <a:r>
              <a:rPr lang="en-US" dirty="0"/>
              <a:t>Always pick next activity that finishes earliest</a:t>
            </a:r>
          </a:p>
        </p:txBody>
      </p:sp>
    </p:spTree>
    <p:extLst>
      <p:ext uri="{BB962C8B-B14F-4D97-AF65-F5344CB8AC3E}">
        <p14:creationId xmlns:p14="http://schemas.microsoft.com/office/powerpoint/2010/main" val="603623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solution to the weighted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would the greedy algorithm pick for this example?</a:t>
            </a:r>
          </a:p>
          <a:p>
            <a:r>
              <a:rPr lang="en-US" dirty="0"/>
              <a:t>And is that answer optimal?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see that the greedy algorithm does not work for the weighted version</a:t>
            </a:r>
          </a:p>
        </p:txBody>
      </p:sp>
      <p:pic>
        <p:nvPicPr>
          <p:cNvPr id="5" name="Picture 4" descr="kleinberg_06F01.gif                                            000C964AMacintosh HD                   BB9C66DE:"/>
          <p:cNvPicPr>
            <a:picLocks noChangeAspect="1" noChangeArrowheads="1"/>
          </p:cNvPicPr>
          <p:nvPr/>
        </p:nvPicPr>
        <p:blipFill>
          <a:blip r:embed="rId2"/>
          <a:srcRect b="18803"/>
          <a:stretch>
            <a:fillRect/>
          </a:stretch>
        </p:blipFill>
        <p:spPr bwMode="auto">
          <a:xfrm>
            <a:off x="2057400" y="2971800"/>
            <a:ext cx="762000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25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Define the sub-problem</a:t>
            </a:r>
          </a:p>
          <a:p>
            <a:endParaRPr lang="en-US" dirty="0"/>
          </a:p>
          <a:p>
            <a:r>
              <a:rPr lang="en-US" dirty="0"/>
              <a:t>This problem has optimal substructure, so let’s only consider intervals up to a certain point.</a:t>
            </a:r>
          </a:p>
          <a:p>
            <a:endParaRPr lang="en-US" dirty="0"/>
          </a:p>
          <a:p>
            <a:r>
              <a:rPr lang="en-US" dirty="0"/>
              <a:t>Let Opt(j) be the solution to this problem when only considering intervals 1 through j</a:t>
            </a:r>
          </a:p>
          <a:p>
            <a:pPr lvl="1"/>
            <a:r>
              <a:rPr lang="en-US" dirty="0"/>
              <a:t>How should we order the intervals? Does it matter? We will see soon that it does.</a:t>
            </a:r>
          </a:p>
          <a:p>
            <a:endParaRPr lang="en-US" dirty="0"/>
          </a:p>
          <a:p>
            <a:r>
              <a:rPr lang="en-US" dirty="0"/>
              <a:t>Note that Opt(0) = 0</a:t>
            </a:r>
          </a:p>
        </p:txBody>
      </p:sp>
    </p:spTree>
    <p:extLst>
      <p:ext uri="{BB962C8B-B14F-4D97-AF65-F5344CB8AC3E}">
        <p14:creationId xmlns:p14="http://schemas.microsoft.com/office/powerpoint/2010/main" val="398958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solution to problem in terms of sub-problems</a:t>
            </a:r>
          </a:p>
          <a:p>
            <a:endParaRPr lang="en-US" dirty="0"/>
          </a:p>
          <a:p>
            <a:r>
              <a:rPr lang="en-US" dirty="0"/>
              <a:t>Base Case:</a:t>
            </a:r>
          </a:p>
          <a:p>
            <a:pPr lvl="1"/>
            <a:r>
              <a:rPr lang="en-US" dirty="0"/>
              <a:t>Opt(0) = 0</a:t>
            </a:r>
          </a:p>
          <a:p>
            <a:pPr lvl="1"/>
            <a:endParaRPr lang="en-US" dirty="0"/>
          </a:p>
          <a:p>
            <a:r>
              <a:rPr lang="en-US" dirty="0"/>
              <a:t>Opt(j) = ?</a:t>
            </a:r>
          </a:p>
        </p:txBody>
      </p:sp>
    </p:spTree>
    <p:extLst>
      <p:ext uri="{BB962C8B-B14F-4D97-AF65-F5344CB8AC3E}">
        <p14:creationId xmlns:p14="http://schemas.microsoft.com/office/powerpoint/2010/main" val="255548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Opt(j-1)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/>
              <a:t>Vj</a:t>
            </a:r>
            <a:r>
              <a:rPr lang="en-US" dirty="0"/>
              <a:t> + Opt(intervals compatible with j)</a:t>
            </a:r>
          </a:p>
          <a:p>
            <a:pPr lvl="2"/>
            <a:r>
              <a:rPr lang="en-US" dirty="0"/>
              <a:t>Intervals compatible with j? Yikes? How do we calculate that?</a:t>
            </a:r>
          </a:p>
        </p:txBody>
      </p:sp>
    </p:spTree>
    <p:extLst>
      <p:ext uri="{BB962C8B-B14F-4D97-AF65-F5344CB8AC3E}">
        <p14:creationId xmlns:p14="http://schemas.microsoft.com/office/powerpoint/2010/main" val="1242911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Calculating Opt(j)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Sort all intervals by their finish time</a:t>
            </a:r>
          </a:p>
          <a:p>
            <a:pPr lvl="1"/>
            <a:r>
              <a:rPr lang="en-US" dirty="0"/>
              <a:t>And number them sequentially</a:t>
            </a:r>
          </a:p>
          <a:p>
            <a:pPr lvl="1"/>
            <a:endParaRPr lang="en-US" dirty="0"/>
          </a:p>
          <a:p>
            <a:r>
              <a:rPr lang="en-US" dirty="0"/>
              <a:t>We define interval </a:t>
            </a:r>
            <a:r>
              <a:rPr lang="en-US" dirty="0" err="1"/>
              <a:t>i</a:t>
            </a:r>
            <a:r>
              <a:rPr lang="en-US" dirty="0"/>
              <a:t> is less than interval j if </a:t>
            </a:r>
            <a:r>
              <a:rPr lang="en-US" dirty="0" err="1"/>
              <a:t>i</a:t>
            </a:r>
            <a:r>
              <a:rPr lang="en-US" dirty="0"/>
              <a:t> finishes before j (i.e. is before it in the sort)</a:t>
            </a:r>
          </a:p>
          <a:p>
            <a:endParaRPr lang="en-US" dirty="0"/>
          </a:p>
          <a:p>
            <a:r>
              <a:rPr lang="en-US" dirty="0"/>
              <a:t>Define p(j) to be the highest numbered interval </a:t>
            </a:r>
            <a:r>
              <a:rPr lang="en-US" dirty="0" err="1"/>
              <a:t>i</a:t>
            </a:r>
            <a:r>
              <a:rPr lang="en-US" dirty="0"/>
              <a:t>&lt;j such that </a:t>
            </a:r>
            <a:r>
              <a:rPr lang="en-US" dirty="0" err="1"/>
              <a:t>i</a:t>
            </a:r>
            <a:r>
              <a:rPr lang="en-US" dirty="0"/>
              <a:t> and j are disjoint</a:t>
            </a:r>
          </a:p>
          <a:p>
            <a:endParaRPr lang="en-US" dirty="0"/>
          </a:p>
          <a:p>
            <a:r>
              <a:rPr lang="en-US" dirty="0"/>
              <a:t>Define OPT(j) to be the value of an optimal solution for intervals 1 through j only</a:t>
            </a:r>
          </a:p>
        </p:txBody>
      </p:sp>
    </p:spTree>
    <p:extLst>
      <p:ext uri="{BB962C8B-B14F-4D97-AF65-F5344CB8AC3E}">
        <p14:creationId xmlns:p14="http://schemas.microsoft.com/office/powerpoint/2010/main" val="36299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Showing p(j)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2" descr="C:\WINDOWS\Desktop\Oh_type\kleinberg_GIF_01to10\kleinberg_06F02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b="13002"/>
          <a:stretch>
            <a:fillRect/>
          </a:stretch>
        </p:blipFill>
        <p:spPr bwMode="auto">
          <a:xfrm>
            <a:off x="2286000" y="2133600"/>
            <a:ext cx="7620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11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Opt(j) = ?</a:t>
            </a:r>
          </a:p>
          <a:p>
            <a:endParaRPr lang="en-US" dirty="0"/>
          </a:p>
          <a:p>
            <a:r>
              <a:rPr lang="en-US" dirty="0"/>
              <a:t>Two cases:</a:t>
            </a:r>
          </a:p>
          <a:p>
            <a:pPr lvl="1"/>
            <a:r>
              <a:rPr lang="en-US" dirty="0"/>
              <a:t>Interval j is not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 //same solution, because j interval doesn’t matter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Interval j is in the optimal solution</a:t>
            </a:r>
          </a:p>
          <a:p>
            <a:pPr lvl="2"/>
            <a:r>
              <a:rPr lang="en-US" dirty="0"/>
              <a:t>Opt(j) =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So…we have</a:t>
            </a:r>
          </a:p>
          <a:p>
            <a:pPr lvl="2"/>
            <a:r>
              <a:rPr lang="en-US" dirty="0"/>
              <a:t>Opt(j) = Max( </a:t>
            </a:r>
            <a:r>
              <a:rPr lang="en-US" dirty="0">
                <a:solidFill>
                  <a:srgbClr val="0070C0"/>
                </a:solidFill>
              </a:rPr>
              <a:t>Opt(j-1)</a:t>
            </a:r>
            <a:r>
              <a:rPr lang="en-US" dirty="0"/>
              <a:t>, </a:t>
            </a:r>
            <a:r>
              <a:rPr lang="en-US" dirty="0" err="1">
                <a:solidFill>
                  <a:srgbClr val="33CC33"/>
                </a:solidFill>
              </a:rPr>
              <a:t>Vj</a:t>
            </a:r>
            <a:r>
              <a:rPr lang="en-US" dirty="0">
                <a:solidFill>
                  <a:srgbClr val="33CC33"/>
                </a:solidFill>
              </a:rPr>
              <a:t> + Opt(p(j)) 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95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219201"/>
            <a:ext cx="10972800" cy="3581399"/>
          </a:xfrm>
        </p:spPr>
        <p:txBody>
          <a:bodyPr>
            <a:normAutofit/>
          </a:bodyPr>
          <a:lstStyle/>
          <a:p>
            <a:r>
              <a:rPr lang="en-US" sz="2800" dirty="0"/>
              <a:t>OPT(j) = max(</a:t>
            </a:r>
            <a:r>
              <a:rPr lang="en-US" sz="2800" dirty="0" err="1">
                <a:solidFill>
                  <a:srgbClr val="33CC33"/>
                </a:solidFill>
              </a:rPr>
              <a:t>v</a:t>
            </a:r>
            <a:r>
              <a:rPr lang="en-US" sz="2800" baseline="-25000" dirty="0" err="1">
                <a:solidFill>
                  <a:srgbClr val="33CC33"/>
                </a:solidFill>
              </a:rPr>
              <a:t>j</a:t>
            </a:r>
            <a:r>
              <a:rPr lang="en-US" sz="2800" dirty="0">
                <a:solidFill>
                  <a:srgbClr val="33CC33"/>
                </a:solidFill>
              </a:rPr>
              <a:t> + OPT(p(j))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OPT(j-1)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And OPT(0) = 0</a:t>
            </a:r>
          </a:p>
          <a:p>
            <a:r>
              <a:rPr lang="en-US" sz="2800" dirty="0"/>
              <a:t>This is similar in running time to the Fibonacci sequence</a:t>
            </a:r>
          </a:p>
          <a:p>
            <a:pPr lvl="1"/>
            <a:r>
              <a:rPr lang="en-US" sz="2400" dirty="0"/>
              <a:t>And similarly exponential</a:t>
            </a:r>
          </a:p>
          <a:p>
            <a:r>
              <a:rPr lang="en-US" sz="2800" dirty="0"/>
              <a:t>Consider a simple example:</a:t>
            </a:r>
          </a:p>
        </p:txBody>
      </p:sp>
      <p:pic>
        <p:nvPicPr>
          <p:cNvPr id="5" name="Picture 2" descr="C:\WINDOWS\Desktop\Oh_type\kleinberg_GIF_01to10\kleinberg_06F04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/>
          <a:srcRect b="25991"/>
          <a:stretch>
            <a:fillRect/>
          </a:stretch>
        </p:blipFill>
        <p:spPr bwMode="auto">
          <a:xfrm>
            <a:off x="2362200" y="4495800"/>
            <a:ext cx="74676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0268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Activity-Selection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524000"/>
            <a:ext cx="8229600" cy="2743200"/>
          </a:xfrm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Formally:</a:t>
            </a:r>
          </a:p>
          <a:p>
            <a:pPr lvl="1"/>
            <a:r>
              <a:rPr lang="en-US" dirty="0">
                <a:ea typeface="ＭＳ Ｐゴシック" charset="0"/>
              </a:rPr>
              <a:t>Given a set </a:t>
            </a:r>
            <a:r>
              <a:rPr lang="en-US" i="1" dirty="0">
                <a:ea typeface="ＭＳ Ｐゴシック" charset="0"/>
              </a:rPr>
              <a:t>S</a:t>
            </a:r>
            <a:r>
              <a:rPr lang="en-US" dirty="0">
                <a:ea typeface="ＭＳ Ｐゴシック" charset="0"/>
              </a:rPr>
              <a:t> of </a:t>
            </a:r>
            <a:r>
              <a:rPr lang="en-US" i="1" dirty="0">
                <a:ea typeface="ＭＳ Ｐゴシック" charset="0"/>
              </a:rPr>
              <a:t>n</a:t>
            </a:r>
            <a:r>
              <a:rPr lang="en-US" dirty="0">
                <a:ea typeface="ＭＳ Ｐゴシック" charset="0"/>
              </a:rPr>
              <a:t> activities</a:t>
            </a: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 err="1">
                <a:ea typeface="ＭＳ Ｐゴシック" charset="0"/>
              </a:rPr>
              <a:t>s</a:t>
            </a:r>
            <a:r>
              <a:rPr lang="en-US" i="1" baseline="-25000" dirty="0" err="1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start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>
              <a:buFont typeface="Times New Roman" charset="0"/>
              <a:buNone/>
            </a:pPr>
            <a:r>
              <a:rPr lang="en-US" dirty="0">
                <a:ea typeface="ＭＳ Ｐゴシック" charset="0"/>
              </a:rPr>
              <a:t>	</a:t>
            </a:r>
            <a:r>
              <a:rPr lang="en-US" i="1" dirty="0">
                <a:ea typeface="ＭＳ Ｐゴシック" charset="0"/>
              </a:rPr>
              <a:t>f</a:t>
            </a:r>
            <a:r>
              <a:rPr lang="en-US" i="1" baseline="-25000" dirty="0">
                <a:ea typeface="ＭＳ Ｐゴシック" charset="0"/>
              </a:rPr>
              <a:t>i</a:t>
            </a:r>
            <a:r>
              <a:rPr lang="en-US" i="1" dirty="0">
                <a:ea typeface="ＭＳ Ｐゴシック" charset="0"/>
              </a:rPr>
              <a:t> = </a:t>
            </a:r>
            <a:r>
              <a:rPr lang="en-US" dirty="0">
                <a:ea typeface="ＭＳ Ｐゴシック" charset="0"/>
              </a:rPr>
              <a:t>finish time of activity </a:t>
            </a:r>
            <a:r>
              <a:rPr lang="en-US" i="1" dirty="0" err="1">
                <a:ea typeface="ＭＳ Ｐゴシック" charset="0"/>
              </a:rPr>
              <a:t>i</a:t>
            </a:r>
            <a:endParaRPr lang="en-US" dirty="0">
              <a:ea typeface="ＭＳ Ｐゴシック" charset="0"/>
            </a:endParaRPr>
          </a:p>
          <a:p>
            <a:pPr lvl="1"/>
            <a:r>
              <a:rPr lang="en-US" dirty="0">
                <a:ea typeface="ＭＳ Ｐゴシック" charset="0"/>
              </a:rPr>
              <a:t>Find max-size subset </a:t>
            </a:r>
            <a:r>
              <a:rPr lang="en-US" i="1" dirty="0">
                <a:ea typeface="ＭＳ Ｐゴシック" charset="0"/>
              </a:rPr>
              <a:t>A</a:t>
            </a:r>
            <a:r>
              <a:rPr lang="en-US" dirty="0">
                <a:ea typeface="ＭＳ Ｐゴシック" charset="0"/>
              </a:rPr>
              <a:t> of compatible activities</a:t>
            </a:r>
          </a:p>
          <a:p>
            <a:pPr lvl="1"/>
            <a:endParaRPr lang="en-US" dirty="0">
              <a:ea typeface="ＭＳ Ｐゴシック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0" y="4419600"/>
            <a:ext cx="5638800" cy="914400"/>
            <a:chOff x="480" y="2784"/>
            <a:chExt cx="3552" cy="576"/>
          </a:xfrm>
        </p:grpSpPr>
        <p:sp>
          <p:nvSpPr>
            <p:cNvPr id="33806" name="Line 5"/>
            <p:cNvSpPr>
              <a:spLocks noChangeShapeType="1"/>
            </p:cNvSpPr>
            <p:nvPr/>
          </p:nvSpPr>
          <p:spPr bwMode="auto">
            <a:xfrm>
              <a:off x="480" y="3360"/>
              <a:ext cx="52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6"/>
            <p:cNvSpPr>
              <a:spLocks noChangeShapeType="1"/>
            </p:cNvSpPr>
            <p:nvPr/>
          </p:nvSpPr>
          <p:spPr bwMode="auto">
            <a:xfrm>
              <a:off x="1152" y="3168"/>
              <a:ext cx="288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Line 7"/>
            <p:cNvSpPr>
              <a:spLocks noChangeShapeType="1"/>
            </p:cNvSpPr>
            <p:nvPr/>
          </p:nvSpPr>
          <p:spPr bwMode="auto">
            <a:xfrm>
              <a:off x="624" y="2784"/>
              <a:ext cx="110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8"/>
            <p:cNvSpPr>
              <a:spLocks noChangeShapeType="1"/>
            </p:cNvSpPr>
            <p:nvPr/>
          </p:nvSpPr>
          <p:spPr bwMode="auto">
            <a:xfrm>
              <a:off x="1728" y="3360"/>
              <a:ext cx="168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Line 9"/>
            <p:cNvSpPr>
              <a:spLocks noChangeShapeType="1"/>
            </p:cNvSpPr>
            <p:nvPr/>
          </p:nvSpPr>
          <p:spPr bwMode="auto">
            <a:xfrm>
              <a:off x="816" y="2976"/>
              <a:ext cx="177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1" name="Line 10"/>
            <p:cNvSpPr>
              <a:spLocks noChangeShapeType="1"/>
            </p:cNvSpPr>
            <p:nvPr/>
          </p:nvSpPr>
          <p:spPr bwMode="auto">
            <a:xfrm>
              <a:off x="2976" y="2976"/>
              <a:ext cx="105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74923" name="Rectangle 11"/>
          <p:cNvSpPr>
            <a:spLocks noChangeArrowheads="1"/>
          </p:cNvSpPr>
          <p:nvPr/>
        </p:nvSpPr>
        <p:spPr bwMode="auto">
          <a:xfrm>
            <a:off x="1981200" y="5699124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tx2"/>
              </a:buClr>
              <a:buSzPct val="65000"/>
              <a:buFont typeface="Monotype Sorts" charset="0"/>
              <a:buChar char="n"/>
            </a:pPr>
            <a:r>
              <a:rPr lang="en-US" sz="2800" dirty="0"/>
              <a:t>Assume (</a:t>
            </a:r>
            <a:r>
              <a:rPr lang="en-US" sz="2800" dirty="0" err="1"/>
              <a:t>wlog</a:t>
            </a:r>
            <a:r>
              <a:rPr lang="en-US" sz="2800" dirty="0"/>
              <a:t>) that f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  <a:r>
              <a:rPr lang="en-US" sz="2800" dirty="0">
                <a:sym typeface="Symbol" charset="0"/>
              </a:rPr>
              <a:t> f</a:t>
            </a:r>
            <a:r>
              <a:rPr lang="en-US" sz="2800" baseline="-25000" dirty="0">
                <a:sym typeface="Symbol" charset="0"/>
              </a:rPr>
              <a:t>2</a:t>
            </a:r>
            <a:r>
              <a:rPr lang="en-US" sz="2800" dirty="0">
                <a:sym typeface="Symbol" charset="0"/>
              </a:rPr>
              <a:t>  …  </a:t>
            </a:r>
            <a:r>
              <a:rPr lang="en-US" sz="2800" dirty="0" err="1">
                <a:sym typeface="Symbol" charset="0"/>
              </a:rPr>
              <a:t>f</a:t>
            </a:r>
            <a:r>
              <a:rPr lang="en-US" sz="2800" baseline="-25000" dirty="0" err="1">
                <a:sym typeface="Symbol" charset="0"/>
              </a:rPr>
              <a:t>n</a:t>
            </a:r>
            <a:endParaRPr lang="en-US" sz="2800" dirty="0">
              <a:sym typeface="Symbol" charset="0"/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2514600" y="4114800"/>
            <a:ext cx="4756150" cy="1295400"/>
            <a:chOff x="624" y="2592"/>
            <a:chExt cx="2996" cy="816"/>
          </a:xfrm>
        </p:grpSpPr>
        <p:sp>
          <p:nvSpPr>
            <p:cNvPr id="33800" name="Text Box 13"/>
            <p:cNvSpPr txBox="1">
              <a:spLocks noChangeArrowheads="1"/>
            </p:cNvSpPr>
            <p:nvPr/>
          </p:nvSpPr>
          <p:spPr bwMode="auto">
            <a:xfrm>
              <a:off x="624" y="314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1</a:t>
              </a:r>
            </a:p>
          </p:txBody>
        </p:sp>
        <p:sp>
          <p:nvSpPr>
            <p:cNvPr id="33801" name="Text Box 14"/>
            <p:cNvSpPr txBox="1">
              <a:spLocks noChangeArrowheads="1"/>
            </p:cNvSpPr>
            <p:nvPr/>
          </p:nvSpPr>
          <p:spPr bwMode="auto">
            <a:xfrm>
              <a:off x="1200" y="2976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2</a:t>
              </a:r>
            </a:p>
          </p:txBody>
        </p:sp>
        <p:sp>
          <p:nvSpPr>
            <p:cNvPr id="33802" name="Text Box 15"/>
            <p:cNvSpPr txBox="1">
              <a:spLocks noChangeArrowheads="1"/>
            </p:cNvSpPr>
            <p:nvPr/>
          </p:nvSpPr>
          <p:spPr bwMode="auto">
            <a:xfrm>
              <a:off x="1036" y="2592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3</a:t>
              </a:r>
            </a:p>
          </p:txBody>
        </p:sp>
        <p:sp>
          <p:nvSpPr>
            <p:cNvPr id="33803" name="Text Box 16"/>
            <p:cNvSpPr txBox="1">
              <a:spLocks noChangeArrowheads="1"/>
            </p:cNvSpPr>
            <p:nvPr/>
          </p:nvSpPr>
          <p:spPr bwMode="auto">
            <a:xfrm>
              <a:off x="1536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4</a:t>
              </a:r>
            </a:p>
          </p:txBody>
        </p:sp>
        <p:sp>
          <p:nvSpPr>
            <p:cNvPr id="33804" name="Text Box 17"/>
            <p:cNvSpPr txBox="1">
              <a:spLocks noChangeArrowheads="1"/>
            </p:cNvSpPr>
            <p:nvPr/>
          </p:nvSpPr>
          <p:spPr bwMode="auto">
            <a:xfrm>
              <a:off x="2476" y="3158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5</a:t>
              </a:r>
            </a:p>
          </p:txBody>
        </p:sp>
        <p:sp>
          <p:nvSpPr>
            <p:cNvPr id="33805" name="Text Box 18"/>
            <p:cNvSpPr txBox="1">
              <a:spLocks noChangeArrowheads="1"/>
            </p:cNvSpPr>
            <p:nvPr/>
          </p:nvSpPr>
          <p:spPr bwMode="auto">
            <a:xfrm>
              <a:off x="3408" y="2784"/>
              <a:ext cx="2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>
                  <a:solidFill>
                    <a:schemeClr val="accent1"/>
                  </a:solidFill>
                  <a:latin typeface="Courier New" charset="0"/>
                </a:rPr>
                <a:t>6</a:t>
              </a:r>
            </a:p>
          </p:txBody>
        </p:sp>
      </p:grpSp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FC02B4AB-ECFD-0D45-94D9-A4280881D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2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492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That example will take exponential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7FA2C0-6470-4D29-AE9D-EE482BC8D0A3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en-US" dirty="0"/>
              <a:t>Notice that the </a:t>
            </a:r>
            <a:br>
              <a:rPr lang="en-US" dirty="0"/>
            </a:br>
            <a:r>
              <a:rPr lang="en-US" dirty="0"/>
              <a:t>sub-problems are </a:t>
            </a:r>
            <a:br>
              <a:rPr lang="en-US" dirty="0"/>
            </a:br>
            <a:r>
              <a:rPr lang="en-US" dirty="0"/>
              <a:t>being </a:t>
            </a:r>
            <a:br>
              <a:rPr lang="en-US" dirty="0"/>
            </a:br>
            <a:r>
              <a:rPr lang="en-US" dirty="0"/>
              <a:t>re-computed </a:t>
            </a:r>
            <a:br>
              <a:rPr lang="en-US" dirty="0"/>
            </a:br>
            <a:r>
              <a:rPr lang="en-US" dirty="0"/>
              <a:t>each time</a:t>
            </a:r>
          </a:p>
        </p:txBody>
      </p:sp>
      <p:pic>
        <p:nvPicPr>
          <p:cNvPr id="5" name="Picture 2" descr="C:\WINDOWS\Desktop\Oh_type\kleinberg_GIF_01to10\kleinberg_06F03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9957"/>
          <a:stretch>
            <a:fillRect/>
          </a:stretch>
        </p:blipFill>
        <p:spPr bwMode="auto">
          <a:xfrm>
            <a:off x="3479800" y="1524000"/>
            <a:ext cx="695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0763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Formulate the data structure to look up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Pretty simple, define M[n]</a:t>
            </a:r>
          </a:p>
          <a:p>
            <a:endParaRPr lang="en-US" dirty="0"/>
          </a:p>
          <a:p>
            <a:r>
              <a:rPr lang="en-US" dirty="0"/>
              <a:t>M[j] stores the solution to Opt(j)</a:t>
            </a:r>
          </a:p>
        </p:txBody>
      </p:sp>
    </p:spTree>
    <p:extLst>
      <p:ext uri="{BB962C8B-B14F-4D97-AF65-F5344CB8AC3E}">
        <p14:creationId xmlns:p14="http://schemas.microsoft.com/office/powerpoint/2010/main" val="352145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we add </a:t>
            </a:r>
            <a:r>
              <a:rPr lang="en-US" dirty="0" err="1"/>
              <a:t>memoization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10972800" cy="838200"/>
          </a:xfrm>
        </p:spPr>
        <p:txBody>
          <a:bodyPr/>
          <a:lstStyle/>
          <a:p>
            <a:r>
              <a:rPr lang="en-US" dirty="0"/>
              <a:t>This runs in linear time</a:t>
            </a:r>
          </a:p>
        </p:txBody>
      </p:sp>
      <p:pic>
        <p:nvPicPr>
          <p:cNvPr id="5" name="Picture 2" descr="C:\WINDOWS\Desktop\Oh_type\kleinberg_GIF_01to10\kleinberg_06F05.gif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r="7563" b="20915"/>
          <a:stretch>
            <a:fillRect/>
          </a:stretch>
        </p:blipFill>
        <p:spPr bwMode="auto">
          <a:xfrm>
            <a:off x="1705428" y="2720976"/>
            <a:ext cx="8781143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28366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intervals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solution only gives us the final value</a:t>
            </a:r>
          </a:p>
          <a:p>
            <a:pPr lvl="1"/>
            <a:r>
              <a:rPr lang="en-US" dirty="0"/>
              <a:t>Computing a sub-array each step would make it quadratic running time</a:t>
            </a:r>
          </a:p>
          <a:p>
            <a:r>
              <a:rPr lang="en-US" dirty="0"/>
              <a:t>To determine the intervals: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v</a:t>
            </a:r>
            <a:r>
              <a:rPr lang="en-US" baseline="-25000" dirty="0" err="1"/>
              <a:t>j</a:t>
            </a:r>
            <a:r>
              <a:rPr lang="en-US" dirty="0"/>
              <a:t> + M[p(j)] ≥ M[j-1]</a:t>
            </a:r>
          </a:p>
          <a:p>
            <a:pPr lvl="2"/>
            <a:r>
              <a:rPr lang="en-US" dirty="0"/>
              <a:t>Then j is part of the solution, and consider p(j)</a:t>
            </a:r>
          </a:p>
          <a:p>
            <a:pPr lvl="1"/>
            <a:r>
              <a:rPr lang="en-US" dirty="0"/>
              <a:t>Else</a:t>
            </a:r>
          </a:p>
          <a:p>
            <a:pPr lvl="2"/>
            <a:r>
              <a:rPr lang="en-US" dirty="0"/>
              <a:t>Then j is NOT part of the solution, and consider j-1</a:t>
            </a:r>
          </a:p>
        </p:txBody>
      </p:sp>
    </p:spTree>
    <p:extLst>
      <p:ext uri="{BB962C8B-B14F-4D97-AF65-F5344CB8AC3E}">
        <p14:creationId xmlns:p14="http://schemas.microsoft.com/office/powerpoint/2010/main" val="416512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Activity Selection: A Greedy Algorithm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So algorithm using the best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  <a:cs typeface="ＭＳ Ｐゴシック" charset="0"/>
              </a:rPr>
              <a:t>greedy choice </a:t>
            </a:r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is simple: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Sort the activities by </a:t>
            </a:r>
            <a:r>
              <a:rPr lang="en-US" u="sng" dirty="0">
                <a:latin typeface="+mj-lt"/>
                <a:ea typeface="ＭＳ Ｐゴシック" charset="0"/>
              </a:rPr>
              <a:t>finish time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Schedule the first activity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Then schedule </a:t>
            </a:r>
            <a:r>
              <a:rPr lang="en-US" b="1" dirty="0">
                <a:solidFill>
                  <a:srgbClr val="0070C0"/>
                </a:solidFill>
                <a:latin typeface="+mj-lt"/>
                <a:ea typeface="ＭＳ Ｐゴシック" charset="0"/>
              </a:rPr>
              <a:t>the next activity in sorted list which starts after previous activity finishes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Repeat until no more activities</a:t>
            </a:r>
          </a:p>
          <a:p>
            <a:r>
              <a:rPr lang="en-US" dirty="0">
                <a:latin typeface="+mj-lt"/>
                <a:ea typeface="ＭＳ Ｐゴシック" charset="0"/>
                <a:cs typeface="ＭＳ Ｐゴシック" charset="0"/>
              </a:rPr>
              <a:t>Or in simpler terms:</a:t>
            </a:r>
          </a:p>
          <a:p>
            <a:pPr lvl="1"/>
            <a:r>
              <a:rPr lang="en-US" dirty="0">
                <a:latin typeface="+mj-lt"/>
                <a:ea typeface="ＭＳ Ｐゴシック" charset="0"/>
              </a:rPr>
              <a:t>Always pick the compatible activity that finishes earliest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2471785-6A7B-764B-AAAB-5796EBD8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294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Non-recursive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2136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830386"/>
            <a:ext cx="5384800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greedy-interval (s, f)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n = </a:t>
            </a:r>
            <a:r>
              <a:rPr lang="en-US" dirty="0" err="1">
                <a:latin typeface="Arial Black"/>
                <a:cs typeface="Arial Black"/>
              </a:rPr>
              <a:t>s.length</a:t>
            </a:r>
            <a:endParaRPr lang="en-US" dirty="0">
              <a:latin typeface="Arial Black"/>
              <a:cs typeface="Arial Black"/>
            </a:endParaRP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A = {a</a:t>
            </a:r>
            <a:r>
              <a:rPr lang="en-US" baseline="-25000" dirty="0">
                <a:latin typeface="Arial Black"/>
                <a:cs typeface="Arial Black"/>
              </a:rPr>
              <a:t>1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k = 1   # last added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for m = 2 to n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if s[m] ≥ f[k]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A = A U {a</a:t>
            </a:r>
            <a:r>
              <a:rPr lang="en-US" baseline="-25000" dirty="0">
                <a:latin typeface="Arial Black"/>
                <a:cs typeface="Arial Black"/>
              </a:rPr>
              <a:t>m</a:t>
            </a:r>
            <a:r>
              <a:rPr lang="en-US" dirty="0">
                <a:latin typeface="Arial Black"/>
                <a:cs typeface="Arial Black"/>
              </a:rPr>
              <a:t>}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		k = m</a:t>
            </a:r>
          </a:p>
          <a:p>
            <a:pPr>
              <a:buNone/>
            </a:pPr>
            <a:r>
              <a:rPr lang="en-US" dirty="0">
                <a:latin typeface="Arial Black"/>
                <a:cs typeface="Arial Black"/>
              </a:rPr>
              <a:t>	return 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197600" y="1830387"/>
            <a:ext cx="53848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s is an array of the intervals’ start times</a:t>
            </a:r>
          </a:p>
          <a:p>
            <a:pPr algn="just"/>
            <a:r>
              <a:rPr lang="en-US" dirty="0"/>
              <a:t>f is an array of the intervals’ finish times</a:t>
            </a:r>
          </a:p>
          <a:p>
            <a:pPr algn="just"/>
            <a:r>
              <a:rPr lang="en-US" dirty="0"/>
              <a:t>A is the array of the intervals to schedule</a:t>
            </a:r>
          </a:p>
          <a:p>
            <a:pPr algn="just"/>
            <a:r>
              <a:rPr lang="en-US" dirty="0"/>
              <a:t>How long does this take?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17498F1-FA80-DD48-A329-CFC7E250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0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14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Yes, we can prove that the greedy algorithm always “stays ahead”!</a:t>
            </a:r>
          </a:p>
          <a:p>
            <a:pPr lvl="1"/>
            <a:r>
              <a:rPr lang="en-US" dirty="0"/>
              <a:t>How?</a:t>
            </a:r>
          </a:p>
          <a:p>
            <a:pPr lvl="1"/>
            <a:endParaRPr lang="en-US" dirty="0"/>
          </a:p>
          <a:p>
            <a:r>
              <a:rPr lang="en-US" dirty="0"/>
              <a:t>Overall idea: Show the </a:t>
            </a:r>
            <a:r>
              <a:rPr lang="en-US" dirty="0" err="1"/>
              <a:t>i’th</a:t>
            </a:r>
            <a:r>
              <a:rPr lang="en-US" dirty="0"/>
              <a:t> interval algorithm chooses always ends earlier than optimal solution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2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i="1" u="sng" dirty="0"/>
                  <a:t>Lemma 1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greedy algorithm intervals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the optimal solution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Show that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		//f is finish time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91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Does Greedy Always Find Optimal Solution?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Rest of proof:</a:t>
                </a:r>
                <a:br>
                  <a:rPr lang="en-US" dirty="0"/>
                </a:b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≠</m:t>
                    </m:r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</m:t>
                        </m:r>
                      </m:e>
                    </m:d>
                  </m:oMath>
                </a14:m>
                <a:r>
                  <a:rPr lang="en-US" dirty="0"/>
                  <a:t>			//G not optimal	</a:t>
                </a:r>
                <a:r>
                  <a:rPr lang="en-US" dirty="0" err="1"/>
                  <a:t>ftpoc</a:t>
                </a:r>
                <a:r>
                  <a:rPr lang="en-US" dirty="0"/>
                  <a:t>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b="0" dirty="0"/>
                  <a:t>			//definition of optimal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			//by lemma 1		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		       //from previous line	</a:t>
                </a:r>
              </a:p>
              <a:p>
                <a:pPr marL="0" indent="0" algn="ctr">
                  <a:buNone/>
                </a:pPr>
                <a:r>
                  <a:rPr lang="en-US" dirty="0"/>
                  <a:t>//CONTRADICTON		//greedy could have chosen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389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12C4B27-1CE5-814C-87E4-5B9ED0FF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E17FA2C0-6470-4D29-AE9D-EE482BC8D0A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69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Interval Scheduling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Live Section (Apr. 5, 2021)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7FA2C0-6470-4D29-AE9D-EE482BC8D0A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14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17483</TotalTime>
  <Words>1135</Words>
  <Application>Microsoft Macintosh PowerPoint</Application>
  <PresentationFormat>Widescreen</PresentationFormat>
  <Paragraphs>189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Arial</vt:lpstr>
      <vt:lpstr>Arial Black</vt:lpstr>
      <vt:lpstr>Calibri</vt:lpstr>
      <vt:lpstr>Cambria Math</vt:lpstr>
      <vt:lpstr>Courier New</vt:lpstr>
      <vt:lpstr>Helvetica Neue</vt:lpstr>
      <vt:lpstr>Helvetica Neue Thin</vt:lpstr>
      <vt:lpstr>Monotype Sorts</vt:lpstr>
      <vt:lpstr>Symbol</vt:lpstr>
      <vt:lpstr>Times New Roman</vt:lpstr>
      <vt:lpstr>CS4102-SlimGray</vt:lpstr>
      <vt:lpstr>CS4102 Algorithms Spring 2021 – Floryan and Horton</vt:lpstr>
      <vt:lpstr>Activity-Selection</vt:lpstr>
      <vt:lpstr>Activity Selection: A Greedy Algorithm</vt:lpstr>
      <vt:lpstr>Non-recursive algorithm</vt:lpstr>
      <vt:lpstr>Does Greedy Always Find Optimal Solution?</vt:lpstr>
      <vt:lpstr>Does Greedy Always Find Optimal Solution?</vt:lpstr>
      <vt:lpstr>Does Greedy Always Find Optimal Solution?</vt:lpstr>
      <vt:lpstr>Does Greedy Always Find Optimal Solution?</vt:lpstr>
      <vt:lpstr>Weighted Interval Scheduling</vt:lpstr>
      <vt:lpstr>Weighted Interval Scheduling</vt:lpstr>
      <vt:lpstr>Greedy solution to interval scheduling</vt:lpstr>
      <vt:lpstr>Greedy solution to the weighted version</vt:lpstr>
      <vt:lpstr>Step 1</vt:lpstr>
      <vt:lpstr>Step 2</vt:lpstr>
      <vt:lpstr>Step 2</vt:lpstr>
      <vt:lpstr>Calculating Opt(j)</vt:lpstr>
      <vt:lpstr>Showing p(j)</vt:lpstr>
      <vt:lpstr>Step 2</vt:lpstr>
      <vt:lpstr>Recursive solution</vt:lpstr>
      <vt:lpstr>That example will take exponential time</vt:lpstr>
      <vt:lpstr>Step 3!</vt:lpstr>
      <vt:lpstr>So we add memoization…</vt:lpstr>
      <vt:lpstr>Computing the intervals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Microsoft Office User</cp:lastModifiedBy>
  <cp:revision>1307</cp:revision>
  <dcterms:created xsi:type="dcterms:W3CDTF">2017-08-21T20:54:06Z</dcterms:created>
  <dcterms:modified xsi:type="dcterms:W3CDTF">2021-04-04T16:47:03Z</dcterms:modified>
</cp:coreProperties>
</file>