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45"/>
  </p:notesMasterIdLst>
  <p:handoutMasterIdLst>
    <p:handoutMasterId r:id="rId46"/>
  </p:handoutMasterIdLst>
  <p:sldIdLst>
    <p:sldId id="377" r:id="rId2"/>
    <p:sldId id="379" r:id="rId3"/>
    <p:sldId id="278" r:id="rId4"/>
    <p:sldId id="427" r:id="rId5"/>
    <p:sldId id="424" r:id="rId6"/>
    <p:sldId id="425" r:id="rId7"/>
    <p:sldId id="426" r:id="rId8"/>
    <p:sldId id="430" r:id="rId9"/>
    <p:sldId id="428" r:id="rId10"/>
    <p:sldId id="429" r:id="rId11"/>
    <p:sldId id="528" r:id="rId12"/>
    <p:sldId id="529" r:id="rId13"/>
    <p:sldId id="522" r:id="rId14"/>
    <p:sldId id="523" r:id="rId15"/>
    <p:sldId id="530" r:id="rId16"/>
    <p:sldId id="524" r:id="rId17"/>
    <p:sldId id="525" r:id="rId18"/>
    <p:sldId id="526" r:id="rId19"/>
    <p:sldId id="532" r:id="rId20"/>
    <p:sldId id="531" r:id="rId21"/>
    <p:sldId id="535" r:id="rId22"/>
    <p:sldId id="536" r:id="rId23"/>
    <p:sldId id="538" r:id="rId24"/>
    <p:sldId id="539" r:id="rId25"/>
    <p:sldId id="540" r:id="rId26"/>
    <p:sldId id="541" r:id="rId27"/>
    <p:sldId id="534" r:id="rId28"/>
    <p:sldId id="542" r:id="rId29"/>
    <p:sldId id="544" r:id="rId30"/>
    <p:sldId id="445" r:id="rId31"/>
    <p:sldId id="450" r:id="rId32"/>
    <p:sldId id="548" r:id="rId33"/>
    <p:sldId id="451" r:id="rId34"/>
    <p:sldId id="478" r:id="rId35"/>
    <p:sldId id="475" r:id="rId36"/>
    <p:sldId id="489" r:id="rId37"/>
    <p:sldId id="461" r:id="rId38"/>
    <p:sldId id="462" r:id="rId39"/>
    <p:sldId id="463" r:id="rId40"/>
    <p:sldId id="464" r:id="rId41"/>
    <p:sldId id="465" r:id="rId42"/>
    <p:sldId id="466" r:id="rId43"/>
    <p:sldId id="467" r:id="rId44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7"/>
    <p:restoredTop sz="94626"/>
  </p:normalViewPr>
  <p:slideViewPr>
    <p:cSldViewPr>
      <p:cViewPr varScale="1">
        <p:scale>
          <a:sx n="116" d="100"/>
          <a:sy n="116" d="100"/>
        </p:scale>
        <p:origin x="4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505E223A-C5E3-6147-921C-199B71F1E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CA574881-95BB-DD48-AE02-3252FF8E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CE226F51-12D9-E343-95D0-0F2798E22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AC4DEDC-A1D3-7343-A919-3D72C34FB51B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873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D7816566-474B-034E-9341-AB94CEDBD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7FE2EB4C-771A-6D45-B16C-96E21EEF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ED9D5CE-BFF5-314D-8952-0323BF5EE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9C996C-3828-AF4D-8FB5-B1065AE9CB7D}" type="slidenum">
              <a:rPr lang="en-US" altLang="en-US" sz="1200"/>
              <a:pPr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380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C58FD8A6-D10B-2C43-BC92-FC0BFB836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0F12253F-8B53-D446-98E5-5AAA09AA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E6899FDE-03D3-D84E-B0A0-E67B4AE00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3E34C6-48D8-FF4A-8AC7-AE8CD970780F}" type="slidenum">
              <a:rPr lang="en-US" altLang="en-US" sz="1200"/>
              <a:pPr/>
              <a:t>40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921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2069F829-7EDC-BE40-A122-CA9D41074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33B48629-7E85-DE4E-898E-11140846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36DF259E-3D8E-7B46-ACA2-67439FD1C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46B85D-CA86-1D41-ABCD-81BB96B8919E}" type="slidenum">
              <a:rPr lang="en-US" altLang="en-US" sz="1200"/>
              <a:pPr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035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68C55472-F90E-BB44-B87E-ECF731AC2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C1CED961-BF32-4946-A9A8-B416B78C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7EF1FE09-25E5-2D40-95D0-E933544CB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1EAECC3-81C5-4E41-B0D7-F4138B99E327}" type="slidenum">
              <a:rPr lang="en-US" altLang="en-US" sz="1200"/>
              <a:pPr/>
              <a:t>42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190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4E6A2793-B96C-1F46-A894-EDA284E7F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BA549209-749C-C04B-8F00-164FE80D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70063C4F-482B-304A-8DF3-BC2162364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41B570-A287-1E41-868C-AB4BAA529AF8}" type="slidenum">
              <a:rPr lang="en-US" altLang="en-US" sz="1200"/>
              <a:pPr/>
              <a:t>43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666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7931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8462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D608FCCD-7070-334D-806E-2FC714F07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4C83F51E-D545-2D43-BF01-301FE168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2A6729AC-47E1-9A40-9C8F-A4F390F1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E992EB-2B7F-4F4E-B20E-365212BCCF8C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628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7670514C-0D56-044B-93CA-89A9CD6B3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8BB94BC4-6008-4942-82CA-0CE9F47A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532E6242-C36B-3541-9935-8397671ED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7386B6-1DE4-5E47-B8F6-610658CC2190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245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8748F19-BD51-6A41-87D6-E0E110435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05485CB4-F225-9743-92C3-E65A0477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7BF09541-58D7-7642-A1A0-92B2B9C24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4A28B3-9422-E24B-8A62-7783590709B3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9941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665C00FF-1580-9546-B2BD-572548825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8268567A-C974-B64E-B467-2819EAC2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D31E2AB-EA18-0844-82C6-792789468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71E076A-421D-E54A-9F37-652AA3D85F6A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430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3C42968B-35E1-044C-8131-5BBEF68C8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A3B1961A-B368-8343-9CF0-B3B86796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A79EB630-CB8F-1147-B706-AC85C8BFF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63AEB2-2DB6-6647-BFD5-26FED702CFBE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69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564A0A0C-DA08-9A4D-8B86-A40D66074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38970C90-7F2D-794C-8D2C-0D03648D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2FB6C125-4BE8-9849-8367-036C56745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77F0473-6EDF-414C-9FB6-C258920C612E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544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hyperlink" Target="http://www.wikipedia.org/wiki/C._A._R._Hoare" TargetMode="External"/><Relationship Id="rId4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0.png"/><Relationship Id="rId5" Type="http://schemas.openxmlformats.org/officeDocument/2006/relationships/tags" Target="../tags/tag70.xml"/><Relationship Id="rId4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10.emf"/><Relationship Id="rId2" Type="http://schemas.openxmlformats.org/officeDocument/2006/relationships/tags" Target="../tags/tag5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Sorting and Some Algorithm Principles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4102, Algorithms</a:t>
            </a:r>
          </a:p>
          <a:p>
            <a:r>
              <a:rPr lang="en-US" dirty="0"/>
              <a:t>Prof. </a:t>
            </a:r>
            <a:r>
              <a:rPr lang="en-US" dirty="0" err="1"/>
              <a:t>Floryan</a:t>
            </a:r>
            <a:r>
              <a:rPr lang="en-US" dirty="0"/>
              <a:t> and Prof. Horton</a:t>
            </a:r>
          </a:p>
          <a:p>
            <a:r>
              <a:rPr lang="en-US" dirty="0"/>
              <a:t>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strategy: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First section of list is sorted (say i-1 items)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Increase this partial solution by…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Shifting down next item beyond sorted section (i.e.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item) down to its proper place in sorted section.  (Must shift items up to make room.)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Since one item alone is already sorted, we can put steps 1-3 in a loop going from the 2nd to the last item.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Note: Example of general strategy: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Extend a partial solution by increasing its size by one.  Some call this: </a:t>
            </a:r>
            <a:r>
              <a:rPr lang="en-US" altLang="en-US" i="1" dirty="0">
                <a:ea typeface="ＭＳ Ｐゴシック" panose="020B0600070205080204" pitchFamily="34" charset="-128"/>
              </a:rPr>
              <a:t>decrease and conquer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D93C2AB-CDE2-374D-A996-95223A14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57200"/>
            <a:ext cx="4432300" cy="17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F0F98C17-2B7D-BC40-91E4-9E6BDEE2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Pseudocode</a:t>
            </a:r>
          </a:p>
        </p:txBody>
      </p:sp>
      <p:pic>
        <p:nvPicPr>
          <p:cNvPr id="9218" name="Picture 5" descr="Preview.png">
            <a:extLst>
              <a:ext uri="{FF2B5EF4-FFF2-40B4-BE49-F238E27FC236}">
                <a16:creationId xmlns:a16="http://schemas.microsoft.com/office/drawing/2014/main" id="{D7B53A20-FFBB-E94C-B5E9-B26BC9A9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3" y="1600200"/>
            <a:ext cx="849383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2A3D4FE-CDB2-D340-B6EF-8FA627DE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Aside: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Proving it right with Loop Invariants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594C52E9-A3AF-5441-AD9A-5AAF5B1B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technique to prove algorithm correctness.  (See CLRS or even Wikipedia.)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 that hold true at these points: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Prior to first iteration (initialization)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true before an iteration, then true after that iteration (maintenance)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loop ends, properties still hold and tell us something useful about correctness (termination)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Loop invariant for Insertion Sort: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the for-loop governed by index j, the values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A[0..j-1] are the elements originally stored in the sub-list but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390858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1249FD5-5CF0-7141-A978-8127E37099C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Insertion Sort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4E56689-5268-C74C-B239-70532B6958E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could have talked about bubble sort, selection sort,…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Insertion Sort here?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Easy to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In-place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What’s it like if the list is sorted?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Or almost sorted?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Fine for small inputs.   Why?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stable?  Why?</a:t>
            </a:r>
          </a:p>
        </p:txBody>
      </p:sp>
    </p:spTree>
    <p:extLst>
      <p:ext uri="{BB962C8B-B14F-4D97-AF65-F5344CB8AC3E}">
        <p14:creationId xmlns:p14="http://schemas.microsoft.com/office/powerpoint/2010/main" val="40705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75B596B6-8AF8-8D4B-BD05-B36426FE440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Analysis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966DD7B-59FC-C245-AF32-2957EE1CF7D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5600" y="1371600"/>
            <a:ext cx="8255000" cy="5257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Worst-Case: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Average Behavior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Average number of comparisons in inner-loop?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So for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element, we do roughly j/2 comparisons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calculate A(n), we note j goes from 2 to 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Best-case behavior?  One comparison each time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40C225DF-B105-2C46-AD29-20D857F63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89605"/>
              </p:ext>
            </p:extLst>
          </p:nvPr>
        </p:nvGraphicFramePr>
        <p:xfrm>
          <a:off x="3124200" y="1143000"/>
          <a:ext cx="5022850" cy="105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5" imgW="2286000" imgH="482600" progId="Equation.3">
                  <p:embed/>
                </p:oleObj>
              </mc:Choice>
              <mc:Fallback>
                <p:oleObj name="Equation" r:id="rId5" imgW="2286000" imgH="482600" progId="Equation.3">
                  <p:embed/>
                  <p:pic>
                    <p:nvPicPr>
                      <p:cNvPr id="13315" name="Object 2">
                        <a:extLst>
                          <a:ext uri="{FF2B5EF4-FFF2-40B4-BE49-F238E27FC236}">
                            <a16:creationId xmlns:a16="http://schemas.microsoft.com/office/drawing/2014/main" id="{40C225DF-B105-2C46-AD29-20D857F63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5022850" cy="105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9EBC955C-DF9B-174A-B9FE-319823212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24201"/>
              </p:ext>
            </p:extLst>
          </p:nvPr>
        </p:nvGraphicFramePr>
        <p:xfrm>
          <a:off x="1473270" y="2668445"/>
          <a:ext cx="3062287" cy="84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7" imgW="1663700" imgH="457200" progId="Equation.3">
                  <p:embed/>
                </p:oleObj>
              </mc:Choice>
              <mc:Fallback>
                <p:oleObj name="Equation" r:id="rId7" imgW="1663700" imgH="457200" progId="Equation.3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9EBC955C-DF9B-174A-B9FE-319823212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70" y="2668445"/>
                        <a:ext cx="3062287" cy="84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DF89B9E4-91D2-5B46-BE5A-684E0CC2A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2017"/>
              </p:ext>
            </p:extLst>
          </p:nvPr>
        </p:nvGraphicFramePr>
        <p:xfrm>
          <a:off x="1470991" y="5298419"/>
          <a:ext cx="23066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9" imgW="1130300" imgH="482600" progId="Equation.3">
                  <p:embed/>
                </p:oleObj>
              </mc:Choice>
              <mc:Fallback>
                <p:oleObj name="Equation" r:id="rId9" imgW="1130300" imgH="482600" progId="Equation.3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DF89B9E4-91D2-5B46-BE5A-684E0CC2A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991" y="5298419"/>
                        <a:ext cx="23066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FB40EEDF-D044-334A-9E41-831194D35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27998"/>
              </p:ext>
            </p:extLst>
          </p:nvPr>
        </p:nvGraphicFramePr>
        <p:xfrm>
          <a:off x="1447800" y="4083981"/>
          <a:ext cx="5753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1" imgW="2819400" imgH="482600" progId="Equation.3">
                  <p:embed/>
                </p:oleObj>
              </mc:Choice>
              <mc:Fallback>
                <p:oleObj name="Equation" r:id="rId11" imgW="2819400" imgH="482600" progId="Equation.3">
                  <p:embed/>
                  <p:pic>
                    <p:nvPicPr>
                      <p:cNvPr id="13318" name="Object 5">
                        <a:extLst>
                          <a:ext uri="{FF2B5EF4-FFF2-40B4-BE49-F238E27FC236}">
                            <a16:creationId xmlns:a16="http://schemas.microsoft.com/office/drawing/2014/main" id="{FB40EEDF-D044-334A-9E41-831194D35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83981"/>
                        <a:ext cx="57531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3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Proof for</a:t>
            </a:r>
            <a:br>
              <a:rPr lang="en-US" dirty="0"/>
            </a:br>
            <a:r>
              <a:rPr lang="en-US" dirty="0"/>
              <a:t>Adjacent Sorts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E4F6D23-B1C5-2F4A-96C8-EB9D3F46014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Insertion Sort: Best of a breed?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1A72ADA8-57E8-0246-987B-C217F4EEFD2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We know that I.S. is one of many quadratic sort algorithms, and that log-linear sorts (i.e. </a:t>
            </a:r>
            <a:r>
              <a:rPr lang="en-US" altLang="en-US" dirty="0">
                <a:ea typeface="ＭＳ Ｐゴシック" panose="020B0600070205080204" pitchFamily="34" charset="-128"/>
              </a:rPr>
              <a:t>(n lg n )) do exist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But, can we learn something about I.S. that tells us what it is about I.S. that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keeps it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in the slower class?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Yes, by a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for adjacent sort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is our first example about you how to make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arguments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about a problem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“it’s impossible for any algorithm to solve this problem in better than….”</a:t>
            </a:r>
          </a:p>
          <a:p>
            <a:pPr lvl="1"/>
            <a:r>
              <a:rPr lang="en-US" dirty="0"/>
              <a:t>We’ll show that sorting a list by only swapping adjacent elements is </a:t>
            </a:r>
            <a:r>
              <a:rPr lang="el-GR" b="1" dirty="0"/>
              <a:t>Ω(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b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and can never be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1"/>
            <a:r>
              <a:rPr lang="en-US" b="1" dirty="0">
                <a:ea typeface="ＭＳ Ｐゴシック" panose="020B0600070205080204" pitchFamily="34" charset="-128"/>
                <a:sym typeface="Symbol" pitchFamily="2" charset="2"/>
              </a:rPr>
              <a:t>We’ll do this proof  “live” session” in lecture!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21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40283E9-973B-C940-B813-DD17CA88AF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Removing Inversions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2649CB4-8CAB-1C4B-B288-38CEFDE358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Define an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inversion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in a sequence: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A pair of elements that are out of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[ 2, 4, 1, 5, 3 ] not sorted and has 4 inversions: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   pairs (2,1)  (4,1)  (4,3)  (5,3)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To sort, we must fix each of these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s the maximum possible number of inversions?</a:t>
            </a:r>
            <a:b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   n(n-1)/2     all possible pairs</a:t>
            </a:r>
            <a:b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This really can occur, e.g.   [ 5, 4, 3, 2, 1 ]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Insertion sort only swaps adjacent elements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can only remove at most one inversion!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Therefore insertion sort only removes at most one inversion for each key comparison</a:t>
            </a:r>
          </a:p>
        </p:txBody>
      </p:sp>
    </p:spTree>
    <p:extLst>
      <p:ext uri="{BB962C8B-B14F-4D97-AF65-F5344CB8AC3E}">
        <p14:creationId xmlns:p14="http://schemas.microsoft.com/office/powerpoint/2010/main" val="302146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2196BD9-39F1-3343-B42F-E2DD142815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Lower-bounds and Insertion Sort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9085171-5816-1246-A1F4-963D2B42D05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Theorem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Any algorithm that sorts by comparison of keys and removes at most one inversion after each comparison must do at least n(n-1)/2 comparisons in the worst case.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Important: we just proved a time-complexity result about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the problem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that applies to </a:t>
            </a:r>
            <a:r>
              <a:rPr lang="en-US" altLang="en-US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algorithm that solves it!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Lower bounds proofs are about the problem, and can be used to show an algorithm is optimal (or close to optimal)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Conclusion:  Insertion Sort is optimal for the set of algorithms that only swap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adjacent elements.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I.e. adjacent sorts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And, for any algorithm to be o(n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), it must swap elements that are not adjacent!  </a:t>
            </a:r>
          </a:p>
        </p:txBody>
      </p:sp>
    </p:spTree>
    <p:extLst>
      <p:ext uri="{BB962C8B-B14F-4D97-AF65-F5344CB8AC3E}">
        <p14:creationId xmlns:p14="http://schemas.microsoft.com/office/powerpoint/2010/main" val="350319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Divide and Conquer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998-B24E-FE4A-8666-F4B0945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967D8-82EA-EB4D-8442-CAC9831E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4CC26-B170-0F42-9EAF-112FF6CBE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and practical sorting algorithm</a:t>
            </a:r>
          </a:p>
          <a:p>
            <a:r>
              <a:rPr lang="en-US" dirty="0"/>
              <a:t>Good example of a </a:t>
            </a:r>
            <a:r>
              <a:rPr lang="en-US" b="1" dirty="0"/>
              <a:t>divide-and-conquer</a:t>
            </a:r>
            <a:r>
              <a:rPr lang="en-US" dirty="0"/>
              <a:t> algorithm</a:t>
            </a:r>
          </a:p>
          <a:p>
            <a:pPr lvl="1"/>
            <a:r>
              <a:rPr lang="en-US" dirty="0"/>
              <a:t>More on what that means next</a:t>
            </a:r>
          </a:p>
          <a:p>
            <a:pPr lvl="1"/>
            <a:r>
              <a:rPr lang="en-US" dirty="0"/>
              <a:t>Recursion leads to a more efficient solution in the worst-case than adjacent sorts</a:t>
            </a:r>
          </a:p>
          <a:p>
            <a:pPr lvl="1"/>
            <a:r>
              <a:rPr lang="en-US" dirty="0"/>
              <a:t>It’s o(n</a:t>
            </a:r>
            <a:r>
              <a:rPr lang="en-US" baseline="30000" dirty="0"/>
              <a:t>2</a:t>
            </a:r>
            <a:r>
              <a:rPr lang="en-US" dirty="0"/>
              <a:t>) 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 lg n)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more 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80C-43BC-9E4A-86A2-5571DF18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E6BE8-6CB9-5243-A499-C4E2E7F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6012-F611-3B40-805D-8EE6FBA93F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divide-and conquer algorithm usually has the following structure: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is small,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solve directly (brute-force?)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if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is big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divide problem into 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recursively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combine solutions to small problems into bigger solution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bigger solution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Note:  maybe solve all the smaller problem, or maybe just some of them.</a:t>
            </a:r>
          </a:p>
          <a:p>
            <a:r>
              <a:rPr lang="en-US" dirty="0"/>
              <a:t>Runtime is sum of the times to divide, recursively solve, and combine</a:t>
            </a:r>
          </a:p>
        </p:txBody>
      </p:sp>
    </p:spTree>
    <p:extLst>
      <p:ext uri="{BB962C8B-B14F-4D97-AF65-F5344CB8AC3E}">
        <p14:creationId xmlns:p14="http://schemas.microsoft.com/office/powerpoint/2010/main" val="200895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C17-B382-C94E-A80A-489238C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Divide and Conquer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5E42-5139-484B-80D1-86D0F375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DC51-AB8A-3E4D-A9CA-8E59CA9FF6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case:</a:t>
            </a:r>
          </a:p>
          <a:p>
            <a:pPr lvl="1"/>
            <a:r>
              <a:rPr lang="en-US" dirty="0" err="1"/>
              <a:t>Sublist</a:t>
            </a:r>
            <a:r>
              <a:rPr lang="en-US" dirty="0"/>
              <a:t> is size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/>
              <a:t>.  Already sorted!</a:t>
            </a:r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Divide list into two </a:t>
            </a:r>
            <a:r>
              <a:rPr lang="en-US" dirty="0" err="1"/>
              <a:t>sublists</a:t>
            </a:r>
            <a:r>
              <a:rPr lang="en-US" dirty="0"/>
              <a:t> of equal size.</a:t>
            </a:r>
          </a:p>
          <a:p>
            <a:r>
              <a:rPr lang="en-US" dirty="0"/>
              <a:t>Conquer: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mergesort</a:t>
            </a:r>
            <a:r>
              <a:rPr lang="en-US" dirty="0"/>
              <a:t> recursively on each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Gives us a sorted left and right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Merge the sorted left and right </a:t>
            </a:r>
            <a:r>
              <a:rPr lang="en-US" dirty="0" err="1"/>
              <a:t>sublists</a:t>
            </a:r>
            <a:r>
              <a:rPr lang="en-US" dirty="0"/>
              <a:t> to get one larger sorted list.</a:t>
            </a:r>
          </a:p>
        </p:txBody>
      </p:sp>
    </p:spTree>
    <p:extLst>
      <p:ext uri="{BB962C8B-B14F-4D97-AF65-F5344CB8AC3E}">
        <p14:creationId xmlns:p14="http://schemas.microsoft.com/office/powerpoint/2010/main" val="117258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4B5-1C30-A542-B203-F8AC78B2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69F16-7235-C140-BC82-2C7852E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56BF-1455-2146-9A24-B334082A4F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Note: in this diagram, think of the colored regions being small values that should get sorted to the front.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D9265A-A9EC-A548-977C-B599B72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25980"/>
            <a:ext cx="5716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0346-98E1-E547-A182-02BD768C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C9B8C-3337-3D44-A0DF-F21B1CE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539B-0344-DF44-83B4-A6A6E3D0A8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Input:  List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 and indexes </a:t>
            </a:r>
            <a:r>
              <a:rPr lang="en-US" altLang="en-US" i="1" dirty="0">
                <a:ea typeface="ＭＳ Ｐゴシック" panose="020B0600070205080204" pitchFamily="34" charset="-128"/>
              </a:rPr>
              <a:t>first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ea typeface="ＭＳ Ｐゴシック" panose="020B0600070205080204" pitchFamily="34" charset="-128"/>
              </a:rPr>
              <a:t>last</a:t>
            </a:r>
            <a:r>
              <a:rPr lang="en-US" altLang="en-US" dirty="0">
                <a:ea typeface="ＭＳ Ｐゴシック" panose="020B0600070205080204" pitchFamily="34" charset="-128"/>
              </a:rPr>
              <a:t>, such that all elements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are defined for first &lt;=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Output: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[first], …,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[last] is sorted rearrangement of the same elements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def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mid =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first+last</a:t>
            </a:r>
            <a:r>
              <a:rPr lang="en-US" altLang="en-US" b="1" dirty="0">
                <a:ea typeface="ＭＳ Ｐゴシック" panose="020B0600070205080204" pitchFamily="34" charset="-128"/>
              </a:rPr>
              <a:t>) //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merge(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return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Wait, where’s the actual work happening?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Why do we need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and 3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dirty="0">
                <a:ea typeface="ＭＳ Ｐゴシック" panose="020B0600070205080204" pitchFamily="34" charset="-128"/>
              </a:rPr>
              <a:t> parameters?  Wait for live session!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900F-8CD1-3141-A2DC-5964F68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Merge: Pseudocode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7D761-CD1E-4F49-A0FF-5DB3A1E7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60DC-1850-1B4E-92BA-646C06BC01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of the work done in merge</a:t>
            </a:r>
          </a:p>
          <a:p>
            <a:pPr lvl="1"/>
            <a:r>
              <a:rPr lang="en-US" dirty="0"/>
              <a:t>Comparisons, moves</a:t>
            </a:r>
          </a:p>
          <a:p>
            <a:pPr lvl="1"/>
            <a:r>
              <a:rPr lang="en-US" dirty="0"/>
              <a:t>Most implementations use a "scratch array”</a:t>
            </a:r>
          </a:p>
          <a:p>
            <a:pPr lvl="2"/>
            <a:r>
              <a:rPr lang="en-US" dirty="0"/>
              <a:t>An extra array of size n which is then copied back into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Problem: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two sorted sequences A and B, merge them to create one sorted sequence C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Strategy: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 is initially empty.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Look at the first (current) items in A and B.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The smallest of these should become the first (next) item in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Move that item to the end of C.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You need to now compare the next item in that list to the current item in the other.  Essentially, go to Step 2.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When you’ve moved all items in one list, move the items in the other to the end.</a:t>
            </a:r>
          </a:p>
          <a:p>
            <a:r>
              <a:rPr lang="en-US" dirty="0"/>
              <a:t>Time complexity of merge is linear, </a:t>
            </a:r>
            <a:r>
              <a:rPr lang="el-GR" dirty="0"/>
              <a:t>Θ(</a:t>
            </a:r>
            <a:r>
              <a:rPr lang="en-US" dirty="0"/>
              <a:t>n)</a:t>
            </a:r>
          </a:p>
          <a:p>
            <a:pPr marL="731520" lvl="1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663B-8FD2-9943-B4EA-9930980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28DC8-90F7-0242-AEEF-E18FBBCD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ACCD7-C05D-124A-805B-361451367A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What is the runtime T(n)?  Add up the costs!</a:t>
            </a:r>
          </a:p>
          <a:p>
            <a:pPr lvl="1" fontAlgn="base"/>
            <a:r>
              <a:rPr lang="en-US" dirty="0"/>
              <a:t>Divide the list:  constant, </a:t>
            </a:r>
            <a:r>
              <a:rPr lang="el-G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Θ(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base"/>
            <a:r>
              <a:rPr lang="en-US" dirty="0"/>
              <a:t>Two recursive sorts: each costs </a:t>
            </a:r>
            <a:r>
              <a:rPr lang="en-US" b="1" dirty="0"/>
              <a:t>T(n/2)</a:t>
            </a:r>
          </a:p>
          <a:p>
            <a:pPr lvl="1" fontAlgn="base"/>
            <a:r>
              <a:rPr lang="en-US" dirty="0"/>
              <a:t>Merge: linear, </a:t>
            </a:r>
            <a:r>
              <a:rPr lang="en-US" b="1" dirty="0"/>
              <a:t>n</a:t>
            </a:r>
            <a:r>
              <a:rPr lang="en-US" dirty="0"/>
              <a:t> or close to it, so </a:t>
            </a:r>
            <a:r>
              <a:rPr lang="el-G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Θ(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n)</a:t>
            </a:r>
            <a:endParaRPr lang="en-US" sz="2000" dirty="0"/>
          </a:p>
          <a:p>
            <a:pPr fontAlgn="base"/>
            <a:r>
              <a:rPr lang="en-US" dirty="0"/>
              <a:t>Overall it’s better than adjacent sorts!</a:t>
            </a:r>
            <a:br>
              <a:rPr lang="en-US" b="1" dirty="0"/>
            </a:br>
            <a:r>
              <a:rPr lang="en-US" b="1" dirty="0"/>
              <a:t>               T(n) = 2T(n/2) + n = </a:t>
            </a:r>
            <a:r>
              <a:rPr lang="el-GR" b="1" dirty="0"/>
              <a:t>Θ(</a:t>
            </a:r>
            <a:r>
              <a:rPr lang="en-US" b="1" dirty="0"/>
              <a:t>n log(n))</a:t>
            </a:r>
          </a:p>
          <a:p>
            <a:pPr lvl="1" fontAlgn="base"/>
            <a:r>
              <a:rPr lang="en-US" dirty="0" err="1"/>
              <a:t>Uhhhhh</a:t>
            </a:r>
            <a:r>
              <a:rPr lang="en-US" dirty="0"/>
              <a:t>...why?</a:t>
            </a:r>
          </a:p>
          <a:p>
            <a:pPr fontAlgn="base"/>
            <a:r>
              <a:rPr lang="en-US" dirty="0"/>
              <a:t>Next lecture and Chapter 4 of CLRS is all about “solving” </a:t>
            </a:r>
            <a:r>
              <a:rPr lang="en-US" i="1" dirty="0"/>
              <a:t>recurrence relations</a:t>
            </a:r>
          </a:p>
          <a:p>
            <a:pPr lvl="1" fontAlgn="base"/>
            <a:r>
              <a:rPr lang="en-US" dirty="0"/>
              <a:t>Getting a closed-form solution to a recursive formula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6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0DB7B32-D8BF-B94A-A652-7F631F9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Where we are:  We’ve used sorting to…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0B92F15-7693-DA4F-A620-B900E9E3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See again how to apply ideas of counting operations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Including: worst, average, best case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See two different strategies for the same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Insertion sort: “decrease and conquer”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divide and conquer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Introduced some new concepts: in-place, stable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Prove a lower-bound that shows (well, in the live session)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One class of algorithms has a lower bound of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</a:t>
            </a:r>
            <a:r>
              <a:rPr lang="en-US" altLang="en-US" sz="2000" dirty="0">
                <a:ea typeface="ＭＳ Ｐゴシック" panose="020B0600070205080204" pitchFamily="34" charset="-128"/>
              </a:rPr>
              <a:t>(n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To do better, must remove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&gt;1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inversion for each comparison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Reason about algorithms and problems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Cost measures for an algorithm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Correctness: loop invariants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Lower-bound proof for 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problem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algorithms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06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and Partition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CLRS Chapter 7 (not 7.4.2)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 in first part of this slide-deck: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Readings:  CLRS, Chapter 2</a:t>
            </a:r>
          </a:p>
          <a:p>
            <a:r>
              <a:rPr lang="en-US" dirty="0"/>
              <a:t>Goals for this lecture:</a:t>
            </a:r>
          </a:p>
          <a:p>
            <a:pPr lvl="1"/>
            <a:r>
              <a:rPr lang="en-US" dirty="0"/>
              <a:t>Review the sorting problem and some “basic” algorithms,</a:t>
            </a:r>
            <a:br>
              <a:rPr lang="en-US" dirty="0"/>
            </a:br>
            <a:r>
              <a:rPr lang="en-US" dirty="0"/>
              <a:t>while using this to review (or introduce) some principles of algorithm analysis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The sorting problem</a:t>
            </a:r>
          </a:p>
          <a:p>
            <a:pPr lvl="1"/>
            <a:r>
              <a:rPr lang="en-US" dirty="0"/>
              <a:t>Insertion Sort</a:t>
            </a:r>
          </a:p>
          <a:p>
            <a:pPr lvl="2"/>
            <a:r>
              <a:rPr lang="en-US" dirty="0"/>
              <a:t>Including a lower-bounds proof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2"/>
            <a:r>
              <a:rPr lang="en-US" dirty="0"/>
              <a:t>Including an overview of Divide and Conquer</a:t>
            </a:r>
          </a:p>
          <a:p>
            <a:r>
              <a:rPr lang="en-US" dirty="0"/>
              <a:t>Second part of this slide-deck:  Quicksort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78368CD9-75DE-EC41-82CF-DD6C8864DB1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Quicksort: Introduction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29E40AF-B3B8-E946-B9CE-D43902C86B3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Developed by C.A.R. (Tony) Hoare (a Turing Award winner)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5"/>
              </a:rPr>
              <a:t>http://www.wikipedia.org/wiki/C._A._R._Hoare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Published in 1962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Classic divide and conquer, but…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does no comparisons to divide, but a lot to combine results (i.e. the merge) at each step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Quicksort does a lot of work to divide, but has nothing to do after the recursive calls.  No work to combine.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using arrays. Linked lists? Interesting to think about this!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Dividing done with algorithm often called </a:t>
            </a:r>
            <a:r>
              <a:rPr lang="en-US" altLang="en-US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Sometimes called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  Several variations.</a:t>
            </a:r>
          </a:p>
        </p:txBody>
      </p:sp>
    </p:spTree>
    <p:extLst>
      <p:ext uri="{BB962C8B-B14F-4D97-AF65-F5344CB8AC3E}">
        <p14:creationId xmlns:p14="http://schemas.microsoft.com/office/powerpoint/2010/main" val="619837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243FAB42-1B31-1846-AA42-0D44BAE53C2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255000" cy="49530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Called on subsection of array from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Like </a:t>
            </a:r>
            <a:r>
              <a:rPr lang="en-US" altLang="en-US" sz="20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choose some element in the array to be the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pivot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element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Any element!  Doesn't</a:t>
            </a:r>
            <a:r>
              <a:rPr lang="en-US" altLang="ja-JP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matter for </a:t>
            </a:r>
            <a:r>
              <a:rPr lang="en-US" altLang="ja-JP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correctness.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the first item. For us, the last.  Or, we often move some element into the last position (to get better </a:t>
            </a:r>
            <a:r>
              <a:rPr lang="en-US" altLang="en-US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efficiency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call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which does two things: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Puts the pivot in its proper place, i.e. where it will be in the correctly sorted sequence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 elements below the pivot are less-than the pivot, and all elements above the pivot are greater-than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Third, use quicksort recursively on both sub-lists</a:t>
            </a:r>
          </a:p>
        </p:txBody>
      </p:sp>
    </p:spTree>
    <p:extLst>
      <p:ext uri="{BB962C8B-B14F-4D97-AF65-F5344CB8AC3E}">
        <p14:creationId xmlns:p14="http://schemas.microsoft.com/office/powerpoint/2010/main" val="1073682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Quicksort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is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Divide</a:t>
            </a:r>
            <a:r>
              <a:rPr lang="fr-FR" altLang="en-US" dirty="0">
                <a:ea typeface="ＭＳ Ｐゴシック" panose="020B0600070205080204" pitchFamily="34" charset="-128"/>
              </a:rPr>
              <a:t> and </a:t>
            </a:r>
            <a:r>
              <a:rPr lang="fr-FR" altLang="en-US" dirty="0" err="1">
                <a:ea typeface="ＭＳ Ｐゴシック" panose="020B0600070205080204" pitchFamily="34" charset="-128"/>
              </a:rPr>
              <a:t>Conquer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381000" y="1371600"/>
                <a:ext cx="8255000" cy="4953000"/>
              </a:xfrm>
            </p:spPr>
            <p:txBody>
              <a:bodyPr/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3200" dirty="0"/>
                  <a:t>select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pivot </a:t>
                </a:r>
                <a:r>
                  <a:rPr lang="en-US" sz="3200" dirty="0"/>
                  <a:t>element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3200" dirty="0"/>
                  <a:t>recursively sort left and right </a:t>
                </a:r>
                <a:r>
                  <a:rPr lang="en-US" sz="3200" dirty="0" err="1"/>
                  <a:t>sublists</a:t>
                </a:r>
                <a:endParaRPr lang="en-US" sz="3200" dirty="0"/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3200" dirty="0"/>
                  <a:t>Nothing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/>
                  <a:t>Contrast to </a:t>
                </a:r>
                <a:r>
                  <a:rPr lang="en-US" sz="2800" dirty="0" err="1"/>
                  <a:t>mergesort</a:t>
                </a:r>
                <a:r>
                  <a:rPr lang="en-US" sz="2800" dirty="0"/>
                  <a:t>,</a:t>
                </a:r>
                <a:br>
                  <a:rPr lang="en-US" sz="2800" dirty="0"/>
                </a:br>
                <a:r>
                  <a:rPr lang="en-US" sz="2800" dirty="0"/>
                  <a:t>   where divide is simple and combine is work</a:t>
                </a:r>
              </a:p>
            </p:txBody>
          </p:sp>
        </mc:Choice>
        <mc:Fallback xmlns=""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5"/>
                </p:custDataLst>
              </p:nvPr>
            </p:nvSpPr>
            <p:spPr>
              <a:xfrm>
                <a:off x="381000" y="1371600"/>
                <a:ext cx="8255000" cy="4953000"/>
              </a:xfrm>
              <a:blipFill>
                <a:blip r:embed="rId6"/>
                <a:stretch>
                  <a:fillRect l="-1536" t="-1790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62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>
            <a:extLst>
              <a:ext uri="{FF2B5EF4-FFF2-40B4-BE49-F238E27FC236}">
                <a16:creationId xmlns:a16="http://schemas.microsoft.com/office/drawing/2014/main" id="{08AD30C6-35A1-9446-B1E6-1EBE23AB29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81000" y="1371600"/>
            <a:ext cx="8458200" cy="54864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 last element as pivot (or pick one and move it there)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call to partition…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spcAft>
                <a:spcPct val="25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Now sort two parts recursively and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done!</a:t>
            </a:r>
          </a:p>
          <a:p>
            <a:pPr lvl="1">
              <a:spcAft>
                <a:spcPct val="20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that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splitPoint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may be anywhere in </a:t>
            </a:r>
            <a:r>
              <a:rPr lang="en-US" altLang="en-US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first..last</a:t>
            </a:r>
            <a:endParaRPr lang="en-US" altLang="en-US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our assumption that all keys are distinct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D01D2F2-25D8-F144-ADCE-583FEE0CCD9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 (a picture)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53D67D9F-00D7-FF43-BFFC-06E05A472C5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198120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0" name="Group 5">
            <a:extLst>
              <a:ext uri="{FF2B5EF4-FFF2-40B4-BE49-F238E27FC236}">
                <a16:creationId xmlns:a16="http://schemas.microsoft.com/office/drawing/2014/main" id="{55546506-298E-AC48-84CB-8EDEE3763F1A}"/>
              </a:ext>
            </a:extLst>
          </p:cNvPr>
          <p:cNvGrpSpPr>
            <a:grpSpLocks/>
          </p:cNvGrpSpPr>
          <p:nvPr/>
        </p:nvGrpSpPr>
        <p:grpSpPr bwMode="auto">
          <a:xfrm>
            <a:off x="7435850" y="1958975"/>
            <a:ext cx="1106488" cy="336550"/>
            <a:chOff x="5068" y="3922"/>
            <a:chExt cx="697" cy="212"/>
          </a:xfrm>
        </p:grpSpPr>
        <p:sp>
          <p:nvSpPr>
            <p:cNvPr id="9241" name="Rectangle 7">
              <a:extLst>
                <a:ext uri="{FF2B5EF4-FFF2-40B4-BE49-F238E27FC236}">
                  <a16:creationId xmlns:a16="http://schemas.microsoft.com/office/drawing/2014/main" id="{ED2D1AE0-4CB4-054A-B431-CB7793FFBAD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83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2" name="Text Box 6">
              <a:extLst>
                <a:ext uri="{FF2B5EF4-FFF2-40B4-BE49-F238E27FC236}">
                  <a16:creationId xmlns:a16="http://schemas.microsoft.com/office/drawing/2014/main" id="{D0C33A18-DF48-7342-93CE-6FC4D9709745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68" y="3922"/>
              <a:ext cx="6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</p:grpSp>
      <p:sp>
        <p:nvSpPr>
          <p:cNvPr id="9221" name="Text Box 21">
            <a:extLst>
              <a:ext uri="{FF2B5EF4-FFF2-40B4-BE49-F238E27FC236}">
                <a16:creationId xmlns:a16="http://schemas.microsoft.com/office/drawing/2014/main" id="{E3C2E8E2-38A8-9A4E-A6B5-10890E9A8A2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2860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2" name="Text Box 23">
            <a:extLst>
              <a:ext uri="{FF2B5EF4-FFF2-40B4-BE49-F238E27FC236}">
                <a16:creationId xmlns:a16="http://schemas.microsoft.com/office/drawing/2014/main" id="{25D336B4-3F37-D545-B563-CCC88F5EC4A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43800" y="2330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6DB83F9E-4973-8348-9404-38F5BCC6EAF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85888" y="3144838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9">
            <a:extLst>
              <a:ext uri="{FF2B5EF4-FFF2-40B4-BE49-F238E27FC236}">
                <a16:creationId xmlns:a16="http://schemas.microsoft.com/office/drawing/2014/main" id="{D9DF5405-49E6-8C49-B355-55AE51D2E5BE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195888" y="3144838"/>
            <a:ext cx="914400" cy="336550"/>
            <a:chOff x="1296" y="3936"/>
            <a:chExt cx="576" cy="212"/>
          </a:xfrm>
        </p:grpSpPr>
        <p:sp>
          <p:nvSpPr>
            <p:cNvPr id="9239" name="Text Box 10">
              <a:extLst>
                <a:ext uri="{FF2B5EF4-FFF2-40B4-BE49-F238E27FC236}">
                  <a16:creationId xmlns:a16="http://schemas.microsoft.com/office/drawing/2014/main" id="{31C98DAF-02E6-A646-9117-568434E17ADB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40" name="Rectangle 11">
              <a:extLst>
                <a:ext uri="{FF2B5EF4-FFF2-40B4-BE49-F238E27FC236}">
                  <a16:creationId xmlns:a16="http://schemas.microsoft.com/office/drawing/2014/main" id="{3872D217-08D3-8C41-9EF5-AB66AB28625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5" name="Text Box 12">
            <a:extLst>
              <a:ext uri="{FF2B5EF4-FFF2-40B4-BE49-F238E27FC236}">
                <a16:creationId xmlns:a16="http://schemas.microsoft.com/office/drawing/2014/main" id="{28E67741-10E8-7846-A0DC-D8D5E0C58592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0200" y="3124200"/>
            <a:ext cx="22653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&lt;= pivot (unsorted)</a:t>
            </a:r>
          </a:p>
        </p:txBody>
      </p:sp>
      <p:sp>
        <p:nvSpPr>
          <p:cNvPr id="9226" name="Text Box 17">
            <a:extLst>
              <a:ext uri="{FF2B5EF4-FFF2-40B4-BE49-F238E27FC236}">
                <a16:creationId xmlns:a16="http://schemas.microsoft.com/office/drawing/2014/main" id="{61319303-2004-B444-9C3D-D063EA5C092E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34088" y="3144838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&gt; pivot (unsorted)</a:t>
            </a:r>
          </a:p>
        </p:txBody>
      </p:sp>
      <p:sp>
        <p:nvSpPr>
          <p:cNvPr id="9227" name="Text Box 24">
            <a:extLst>
              <a:ext uri="{FF2B5EF4-FFF2-40B4-BE49-F238E27FC236}">
                <a16:creationId xmlns:a16="http://schemas.microsoft.com/office/drawing/2014/main" id="{CCF5AEA1-2FAE-BA46-93C3-3D2A2F288134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7800" y="351313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8" name="Text Box 25">
            <a:extLst>
              <a:ext uri="{FF2B5EF4-FFF2-40B4-BE49-F238E27FC236}">
                <a16:creationId xmlns:a16="http://schemas.microsoft.com/office/drawing/2014/main" id="{54FE26A6-E706-3C4B-B16B-5DAA26648804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43800" y="355758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9" name="Text Box 26">
            <a:extLst>
              <a:ext uri="{FF2B5EF4-FFF2-40B4-BE49-F238E27FC236}">
                <a16:creationId xmlns:a16="http://schemas.microsoft.com/office/drawing/2014/main" id="{0BADC1D9-8DF8-5446-9F97-B70D62BD56C6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5888" y="3481388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  <p:sp>
        <p:nvSpPr>
          <p:cNvPr id="9230" name="Rectangle 30">
            <a:extLst>
              <a:ext uri="{FF2B5EF4-FFF2-40B4-BE49-F238E27FC236}">
                <a16:creationId xmlns:a16="http://schemas.microsoft.com/office/drawing/2014/main" id="{AED0E4AA-C98B-DD42-868B-5C43EFA90863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08059" y="447675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31" name="Group 31">
            <a:extLst>
              <a:ext uri="{FF2B5EF4-FFF2-40B4-BE49-F238E27FC236}">
                <a16:creationId xmlns:a16="http://schemas.microsoft.com/office/drawing/2014/main" id="{AF6EDC08-B048-D048-998E-FCD0257C3E9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218059" y="4476750"/>
            <a:ext cx="914400" cy="336550"/>
            <a:chOff x="1296" y="3936"/>
            <a:chExt cx="576" cy="212"/>
          </a:xfrm>
        </p:grpSpPr>
        <p:sp>
          <p:nvSpPr>
            <p:cNvPr id="9237" name="Text Box 32">
              <a:extLst>
                <a:ext uri="{FF2B5EF4-FFF2-40B4-BE49-F238E27FC236}">
                  <a16:creationId xmlns:a16="http://schemas.microsoft.com/office/drawing/2014/main" id="{FE05F654-616D-1D4D-9C51-1519EAFDEB7D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38" name="Rectangle 33">
              <a:extLst>
                <a:ext uri="{FF2B5EF4-FFF2-40B4-BE49-F238E27FC236}">
                  <a16:creationId xmlns:a16="http://schemas.microsoft.com/office/drawing/2014/main" id="{EB4D70B5-10DE-8441-BC22-16C158516B6C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32" name="Text Box 34">
            <a:extLst>
              <a:ext uri="{FF2B5EF4-FFF2-40B4-BE49-F238E27FC236}">
                <a16:creationId xmlns:a16="http://schemas.microsoft.com/office/drawing/2014/main" id="{7CAF77D0-8EBF-8146-86D5-9A429FB67CD5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22372" y="4456113"/>
            <a:ext cx="20034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&lt;= pivot (sorted)</a:t>
            </a:r>
          </a:p>
        </p:txBody>
      </p:sp>
      <p:sp>
        <p:nvSpPr>
          <p:cNvPr id="9233" name="Text Box 35">
            <a:extLst>
              <a:ext uri="{FF2B5EF4-FFF2-40B4-BE49-F238E27FC236}">
                <a16:creationId xmlns:a16="http://schemas.microsoft.com/office/drawing/2014/main" id="{CAE1281B-2293-FF40-8EEF-2F82AED86D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10288" y="446607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&gt; pivot (sorted)</a:t>
            </a:r>
          </a:p>
        </p:txBody>
      </p:sp>
      <p:sp>
        <p:nvSpPr>
          <p:cNvPr id="9234" name="Text Box 36">
            <a:extLst>
              <a:ext uri="{FF2B5EF4-FFF2-40B4-BE49-F238E27FC236}">
                <a16:creationId xmlns:a16="http://schemas.microsoft.com/office/drawing/2014/main" id="{F5EECDCC-31A7-A341-8A0A-7160B4DA5E3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69972" y="4845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 dirty="0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35" name="Text Box 37">
            <a:extLst>
              <a:ext uri="{FF2B5EF4-FFF2-40B4-BE49-F238E27FC236}">
                <a16:creationId xmlns:a16="http://schemas.microsoft.com/office/drawing/2014/main" id="{657B7450-AF7F-F54A-AFAC-1DF52529BC5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65972" y="48895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36" name="Text Box 38">
            <a:extLst>
              <a:ext uri="{FF2B5EF4-FFF2-40B4-BE49-F238E27FC236}">
                <a16:creationId xmlns:a16="http://schemas.microsoft.com/office/drawing/2014/main" id="{E3BF8835-DA25-064F-A2BE-1F615DC108E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18059" y="4784725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</p:spTree>
    <p:extLst>
      <p:ext uri="{BB962C8B-B14F-4D97-AF65-F5344CB8AC3E}">
        <p14:creationId xmlns:p14="http://schemas.microsoft.com/office/powerpoint/2010/main" val="2536534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F224A9B-CA5C-F045-B0E6-027F9DF5E1C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 Code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229650FE-BAAD-BF40-A402-4C386221E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524000"/>
            <a:ext cx="8255000" cy="4724400"/>
          </a:xfrm>
          <a:noFill/>
        </p:spPr>
        <p:txBody>
          <a:bodyPr/>
          <a:lstStyle/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last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</a:p>
          <a:p>
            <a:pPr defTabSz="457200">
              <a:lnSpc>
                <a:spcPct val="90000"/>
              </a:lnSpc>
              <a:buFontTx/>
              <a:buNone/>
            </a:pPr>
            <a:endParaRPr kumimoji="0" lang="en-US" altLang="en-US" dirty="0">
              <a:ea typeface="ＭＳ Ｐゴシック" panose="020B0600070205080204" pitchFamily="34" charset="-128"/>
            </a:endParaRP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def quicksort(list, first, last):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if first &lt; last: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 = partition(list, first,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first, q-1)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q+1,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72433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2B0037C-0A22-EB42-927E-9BE7A7D3CBB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Partition Does the Dirty Work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1A3E817-D5A7-B04C-B6E6-FAACB60D15F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rearranges elements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How?  How many comparisons?  How many swaps?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How? Two well-known algorithms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this chapter of CLRS, </a:t>
            </a:r>
            <a:r>
              <a:rPr lang="en-US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Lomuto</a:t>
            </a:r>
            <a:r>
              <a:rPr lang="fr-FR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the exercises, the original: Hoare</a:t>
            </a:r>
            <a:r>
              <a:rPr lang="fr-FR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algorithm.  (Page 185. Look at on your own.)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Important: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Both are in-place!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Both are linear.</a:t>
            </a:r>
          </a:p>
        </p:txBody>
      </p:sp>
    </p:spTree>
    <p:extLst>
      <p:ext uri="{BB962C8B-B14F-4D97-AF65-F5344CB8AC3E}">
        <p14:creationId xmlns:p14="http://schemas.microsoft.com/office/powerpoint/2010/main" val="4133501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D75C3A0-8434-1E48-98A2-9907AC42DD1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12629"/>
            <a:ext cx="8229600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Strategy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Lomuto</a:t>
            </a:r>
            <a:r>
              <a:rPr lang="fr-FR" altLang="ja-JP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Partition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7C471A22-F8A2-5645-AF5C-4DEF871CF08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44500" y="3761575"/>
            <a:ext cx="8255000" cy="22884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Strategy: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 at next item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a[j]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&gt; pivot, all is well!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&lt; pivot, increment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 then swap items at positions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and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done, swap pivot with item at position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i+1</a:t>
            </a:r>
          </a:p>
          <a:p>
            <a:pPr>
              <a:lnSpc>
                <a:spcPct val="80000"/>
              </a:lnSpc>
            </a:pPr>
            <a:r>
              <a:rPr lang="en-US" altLang="en-US" sz="27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Number of comparisons:   n-1</a:t>
            </a:r>
          </a:p>
        </p:txBody>
      </p:sp>
      <p:sp>
        <p:nvSpPr>
          <p:cNvPr id="12291" name="Rectangle 18">
            <a:extLst>
              <a:ext uri="{FF2B5EF4-FFF2-40B4-BE49-F238E27FC236}">
                <a16:creationId xmlns:a16="http://schemas.microsoft.com/office/drawing/2014/main" id="{FF04CAE8-5E9B-704A-B6BE-1036410BA3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39850"/>
            <a:ext cx="8255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Invariant:  At any point: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i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 indexes the right-most element &lt;=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j-1 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indexes the right-most element &gt;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  <a:endParaRPr kumimoji="1"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2" name="Picture 18" descr="Preview.png">
            <a:extLst>
              <a:ext uri="{FF2B5EF4-FFF2-40B4-BE49-F238E27FC236}">
                <a16:creationId xmlns:a16="http://schemas.microsoft.com/office/drawing/2014/main" id="{3FC76C95-9709-F049-9060-E178434B9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516975"/>
            <a:ext cx="5791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1E9D18-E6DC-E645-BE5A-C3D2CD4990C1}"/>
              </a:ext>
            </a:extLst>
          </p:cNvPr>
          <p:cNvSpPr txBox="1"/>
          <p:nvPr/>
        </p:nvSpPr>
        <p:spPr>
          <a:xfrm>
            <a:off x="5943600" y="1346200"/>
            <a:ext cx="31242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 uses </a:t>
            </a:r>
            <a:r>
              <a:rPr lang="en-US" sz="18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what we called </a:t>
            </a:r>
            <a:r>
              <a:rPr lang="en-US" sz="18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earlier slides</a:t>
            </a:r>
          </a:p>
        </p:txBody>
      </p:sp>
    </p:spTree>
    <p:extLst>
      <p:ext uri="{BB962C8B-B14F-4D97-AF65-F5344CB8AC3E}">
        <p14:creationId xmlns:p14="http://schemas.microsoft.com/office/powerpoint/2010/main" val="215173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966C42-BF42-8E4E-87C4-EE792D7C46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Efficiency of Quicksort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610153A-D37C-904D-8F2B-C6FDBA661A7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divides into two sub-lists, perhaps unequal size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value of pivot element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Recurrence for Quicksort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partition-cost +</a:t>
            </a:r>
            <a:b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 T(size of 1st section) + T(size of 2nd section)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divides equally, T(n) = 2 T(n/2)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Just like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Solve by substitution or master theorem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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 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This is the best-case.  But…</a:t>
            </a:r>
          </a:p>
        </p:txBody>
      </p:sp>
    </p:spTree>
    <p:extLst>
      <p:ext uri="{BB962C8B-B14F-4D97-AF65-F5344CB8AC3E}">
        <p14:creationId xmlns:p14="http://schemas.microsoft.com/office/powerpoint/2010/main" val="2366644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64BFF6E-28A4-834F-AA25-3C4F4D7F106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Worst Case of Quicksort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7143BAB7-3AA8-9F48-9580-26758EBFB3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divides in most unequal fashion possible?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One subsection has size 0, other has size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T(0) + T(n-1)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this happens every time we call partition recursively?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Uh oh.  Same as insertion sort.</a:t>
            </a:r>
          </a:p>
          <a:p>
            <a:pPr lvl="2"/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Sorry Prof. Hoare – we have to take back that Turing Award now!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endParaRPr lang="en-US" altLang="ja-JP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8B0D8D9E-DFE4-1F42-906C-FE959D3F1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2020" y="2895600"/>
          <a:ext cx="3779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6" imgW="1574800" imgH="444500" progId="Equation.3">
                  <p:embed/>
                </p:oleObj>
              </mc:Choice>
              <mc:Fallback>
                <p:oleObj name="Equation" r:id="rId6" imgW="1574800" imgH="444500" progId="Equation.3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8B0D8D9E-DFE4-1F42-906C-FE959D3F1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020" y="2895600"/>
                        <a:ext cx="37798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9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5D2F2AD-A15C-1947-8BED-28E0484CFAC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Average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AD7DE66-EC50-6140-919C-F554E1AECA8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Good if it divides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equally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bad if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most unequal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Remember: when subproblems size 0 and n-1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worst-case happen?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Sure!  Many cases. One is when elements already sorted.  Last element is max, pivot around that.  Next pivot is 2</a:t>
            </a:r>
            <a:r>
              <a:rPr lang="en-US" altLang="en-US" sz="2000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nd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max…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</a:t>
            </a:r>
            <a:r>
              <a:rPr lang="fr-FR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average?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Much closer to the best case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bad-split then a good-split is closer to best-case (pp. 176-178)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To prove A(n), fun with recurrences!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result:  If all permutations are equal, then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A(n) 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 1.386 n lg n (for large n)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very fast on average.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And, we can take simple steps to avoid the worst case!</a:t>
            </a:r>
          </a:p>
        </p:txBody>
      </p:sp>
    </p:spTree>
    <p:extLst>
      <p:ext uri="{BB962C8B-B14F-4D97-AF65-F5344CB8AC3E}">
        <p14:creationId xmlns:p14="http://schemas.microsoft.com/office/powerpoint/2010/main" val="266003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7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AE5B0F2-6341-9A41-9E37-5B4C01BAE18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Avoiding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Worst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76E15B6A-02D4-184E-8A5E-176247689FF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Make sure we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pivot around max or min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Find a better choice and swap it with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Then partition as before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Recall we get best case if divides equally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Could find median.  But this costs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  Instead…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a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random element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between first and last and swap it with the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Or, estimate the median by using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median-of-three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method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Pick 3 elements (say, first, middle and last)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median of these and swap with last. (Cost?)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sorted, then this chooses real median.  Best case!</a:t>
            </a:r>
          </a:p>
        </p:txBody>
      </p:sp>
    </p:spTree>
    <p:extLst>
      <p:ext uri="{BB962C8B-B14F-4D97-AF65-F5344CB8AC3E}">
        <p14:creationId xmlns:p14="http://schemas.microsoft.com/office/powerpoint/2010/main" val="294970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E4B2D94-41FC-0E40-B0A7-BB98A37F3D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Tuning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Performance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04FD359-C2B3-5342-B99C-0D1E8EF094A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 quicksort runs fast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A(n) is log-linear, and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constants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are smaller than </a:t>
            </a:r>
            <a:r>
              <a:rPr lang="en-US" altLang="ja-JP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heapsort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used in software libraries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worth tuning it to squeeze the most out of it</a:t>
            </a:r>
          </a:p>
          <a:p>
            <a:pPr marL="914400" lvl="1" indent="-457200"/>
            <a:r>
              <a:rPr lang="en-US"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Always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 something to avoid worst-case</a:t>
            </a:r>
          </a:p>
          <a:p>
            <a:pPr marL="517525" indent="-517525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Sort small sub-lists with (say) insertion 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 small inputs, insertion sort is fine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recursion, function calls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Variation: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sort small sections at all.</a:t>
            </a:r>
            <a:b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quicksort is done, sort entire array with </a:t>
            </a:r>
            <a:r>
              <a:rPr lang="en-US" altLang="ja-JP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insertion sort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efficient on almost-sorted arrays!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74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D0BBC45-27C3-A64A-B252-BAD974C5B94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Space Complexity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FD0DF7A-3D8C-3645-914E-B5FB9D8B2AF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Looks like 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in-place, but there’s a </a:t>
            </a:r>
            <a:r>
              <a:rPr lang="en-US" altLang="ja-JP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recursion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your definition: some people define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in-place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include stack space used by recursion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E.g. our CLRS algorithms textbook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Other books and people do “count” this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 much goes on the stack?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most uneven splits,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splits evenly every time,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(lg n).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Ways to reduce stack-space used due to recursion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books cover the details (not ours, though)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remove 2nd recursive call (tail-recursion)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always do recursive call on smaller section</a:t>
            </a:r>
          </a:p>
        </p:txBody>
      </p:sp>
    </p:spTree>
    <p:extLst>
      <p:ext uri="{BB962C8B-B14F-4D97-AF65-F5344CB8AC3E}">
        <p14:creationId xmlns:p14="http://schemas.microsoft.com/office/powerpoint/2010/main" val="1276825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42D66BAB-4BFC-194A-9EC9-AB652F4E20E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Quicksort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005473DA-F97F-BF42-AD36-DD217699639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Divide and conquer where divide does the heavy-lifting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worst-case,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</a:t>
            </a:r>
            <a:r>
              <a:rPr lang="en-US" altLang="en-US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But it’s practical to avoid the worst-case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 average,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Better space-complexity than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practice, runs fast and widely used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Many ways to tune its performance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strategies for 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 work better if duplicate keys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More details? 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See Sedgewick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algorithms textbook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expert! PhD on this under Donald Knuth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3F9F-DE04-9D4A-84AE-5D58001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a Sequence: Defining 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A7228-E8BC-774F-BB48-BF4F750C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EEFD3-AE69-0E49-B177-BDC6B907A4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The problem:</a:t>
            </a:r>
          </a:p>
          <a:p>
            <a:pPr lvl="1">
              <a:lnSpc>
                <a:spcPct val="135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sequence of items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… 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reorder it into a permutation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0</a:t>
            </a:r>
            <a:r>
              <a:rPr lang="en-US" altLang="ja-JP" sz="2000" b="1" dirty="0"/>
              <a:t> …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n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such that </a:t>
            </a:r>
            <a:r>
              <a:rPr lang="en-US" altLang="ja-JP" sz="2000" b="1" dirty="0"/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 err="1"/>
              <a:t>i</a:t>
            </a:r>
            <a:r>
              <a:rPr lang="en-US" altLang="ja-JP" sz="2000" b="1" dirty="0"/>
              <a:t> &lt;=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i+1</a:t>
            </a:r>
            <a:r>
              <a:rPr lang="en-US" altLang="ja-JP" sz="2000" dirty="0"/>
              <a:t> for all pairs</a:t>
            </a:r>
          </a:p>
          <a:p>
            <a:pPr lvl="2">
              <a:lnSpc>
                <a:spcPct val="13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Specifically, this is sorting in non-descending order…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We’ll mostly focus on a restricted form of this problem: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Sorting using comparison of keys” 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basic operation </a:t>
            </a:r>
            <a:r>
              <a:rPr lang="en-US" altLang="en-US" sz="2100" dirty="0">
                <a:ea typeface="ＭＳ Ｐゴシック" panose="020B0600070205080204" pitchFamily="34" charset="-128"/>
              </a:rPr>
              <a:t>we’ll count in our analysis will be a c</a:t>
            </a:r>
            <a:r>
              <a:rPr lang="en-US" altLang="en-US" sz="2000" dirty="0">
                <a:ea typeface="ＭＳ Ｐゴシック" panose="020B0600070205080204" pitchFamily="34" charset="-128"/>
              </a:rPr>
              <a:t>omparison of two items’ key-values.  Why?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General: can sort anything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Controls decisions, so total operations often proportional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Can be an expensive operation (e.g. when keys are large strings)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EF1-EEBE-4C4E-BECA-16AB585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C3931-56BF-3D48-93D4-546A1173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9F2D-3B0B-7D40-BFF1-1E437627FE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We assume non-descending order for simplicity</a:t>
            </a:r>
          </a:p>
          <a:p>
            <a:pPr lvl="1"/>
            <a:r>
              <a:rPr lang="en-US" sz="2400" dirty="0"/>
              <a:t>Our analysis results apply for other orderings</a:t>
            </a:r>
          </a:p>
          <a:p>
            <a:pPr lvl="1"/>
            <a:r>
              <a:rPr lang="en-US" sz="2400" dirty="0"/>
              <a:t>You know a comparison-function can be used in practice (e.g. Java’s Comparable interface)</a:t>
            </a:r>
          </a:p>
          <a:p>
            <a:r>
              <a:rPr lang="en-US" sz="2400" dirty="0"/>
              <a:t>In analyzing a problem and algorithms that solve it, sometimes it’s important to define constraints like the basic operation</a:t>
            </a:r>
          </a:p>
          <a:p>
            <a:pPr lvl="1"/>
            <a:r>
              <a:rPr lang="en-US" sz="2400" dirty="0"/>
              <a:t>Example: </a:t>
            </a:r>
            <a:r>
              <a:rPr lang="en-US" sz="2400" i="1" dirty="0"/>
              <a:t>binary search </a:t>
            </a:r>
            <a:r>
              <a:rPr lang="en-US" sz="2400" dirty="0"/>
              <a:t>is an </a:t>
            </a:r>
            <a:r>
              <a:rPr lang="en-US" sz="2400" u="sng" dirty="0"/>
              <a:t>optimal algorithm </a:t>
            </a:r>
            <a:r>
              <a:rPr lang="en-US" sz="2400" dirty="0"/>
              <a:t>for searching using key comparisons, but </a:t>
            </a:r>
            <a:r>
              <a:rPr lang="en-US" sz="2400" i="1" dirty="0"/>
              <a:t>hashing</a:t>
            </a:r>
            <a:r>
              <a:rPr lang="en-US" sz="2400" dirty="0"/>
              <a:t> can be faster in practice.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Swapping items is often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We can apply same techniques to count swapping, as a separate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More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Comparison Sorts: </a:t>
            </a:r>
            <a:r>
              <a:rPr lang="en-US" dirty="0"/>
              <a:t>only compare keys and move items</a:t>
            </a:r>
          </a:p>
          <a:p>
            <a:r>
              <a:rPr lang="en-US" b="1" dirty="0"/>
              <a:t>Adjacent Sort:  </a:t>
            </a:r>
            <a:r>
              <a:rPr lang="en-US" dirty="0"/>
              <a:t>Algorithms that sort by only swapping adjacent elements</a:t>
            </a:r>
          </a:p>
          <a:p>
            <a:pPr lvl="1"/>
            <a:r>
              <a:rPr lang="en-US" dirty="0"/>
              <a:t>e.g., bubble sort and insertion sort</a:t>
            </a:r>
          </a:p>
          <a:p>
            <a:pPr lvl="1"/>
            <a:r>
              <a:rPr lang="en-US" dirty="0"/>
              <a:t>...these are a subset of comparison sorts.</a:t>
            </a:r>
          </a:p>
          <a:p>
            <a:r>
              <a:rPr lang="en-US" b="1" dirty="0"/>
              <a:t>Stable Sort:  </a:t>
            </a:r>
            <a:r>
              <a:rPr lang="en-US" dirty="0"/>
              <a:t>A sorting algorithm is stable</a:t>
            </a:r>
          </a:p>
          <a:p>
            <a:pPr lvl="1"/>
            <a:r>
              <a:rPr lang="en-US" dirty="0"/>
              <a:t>when two items x and y occur in the relative order </a:t>
            </a:r>
            <a:r>
              <a:rPr lang="en-US" dirty="0" err="1"/>
              <a:t>x,y</a:t>
            </a:r>
            <a:r>
              <a:rPr lang="en-US" dirty="0"/>
              <a:t> in the original list AND x==y, then x and y appear in the same relative order </a:t>
            </a:r>
            <a:r>
              <a:rPr lang="en-US" dirty="0" err="1"/>
              <a:t>x,y</a:t>
            </a:r>
            <a:r>
              <a:rPr lang="en-US" dirty="0"/>
              <a:t> in the final sorted list.</a:t>
            </a:r>
          </a:p>
          <a:p>
            <a:pPr lvl="1"/>
            <a:r>
              <a:rPr lang="en-US" dirty="0"/>
              <a:t>Why would we want this?</a:t>
            </a:r>
          </a:p>
          <a:p>
            <a:r>
              <a:rPr lang="en-US" b="1" dirty="0"/>
              <a:t>In-Place Sort: </a:t>
            </a:r>
            <a:r>
              <a:rPr lang="en-US" dirty="0"/>
              <a:t>the algorithm uses at most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r>
              <a:rPr lang="en-US" dirty="0"/>
              <a:t>extra space</a:t>
            </a:r>
          </a:p>
          <a:p>
            <a:pPr lvl="1"/>
            <a:r>
              <a:rPr lang="en-US" dirty="0"/>
              <a:t>e.g., allocating another array of size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US" dirty="0"/>
              <a:t> is NOT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054D-22A8-A642-908A-327B663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Study Sorting?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ED2AB-4C94-C749-B355-D1ABE00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71C19-20A0-F543-A612-8DD31FFE1C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problem, often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Often users want items in some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Required to make many other algorithms work well.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Example: To use binary search, sequence must be sorted first. The search algorithm is optimal and requires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dirty="0">
                <a:ea typeface="ＭＳ Ｐゴシック" panose="020B0600070205080204" pitchFamily="34" charset="-128"/>
              </a:rPr>
              <a:t>(log n) comparisons.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And, for the study of algorithms…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history of solutions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various design strategies and data structures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analysis methods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how we prove something about optimality for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8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40870</TotalTime>
  <Words>3391</Words>
  <Application>Microsoft Macintosh PowerPoint</Application>
  <PresentationFormat>On-screen Show (4:3)</PresentationFormat>
  <Paragraphs>383</Paragraphs>
  <Slides>43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Bookman Old Style</vt:lpstr>
      <vt:lpstr>Calibri</vt:lpstr>
      <vt:lpstr>Cambria Math</vt:lpstr>
      <vt:lpstr>Gill Sans MT</vt:lpstr>
      <vt:lpstr>Tahoma</vt:lpstr>
      <vt:lpstr>Times New Roman</vt:lpstr>
      <vt:lpstr>Wingdings</vt:lpstr>
      <vt:lpstr>Wingdings 3</vt:lpstr>
      <vt:lpstr>Origin</vt:lpstr>
      <vt:lpstr>Equation</vt:lpstr>
      <vt:lpstr>Sorting and Some Algorithm Principles</vt:lpstr>
      <vt:lpstr>Topics</vt:lpstr>
      <vt:lpstr>Topics in first part of this slide-deck:</vt:lpstr>
      <vt:lpstr>Sorting Introduction</vt:lpstr>
      <vt:lpstr>Sorting a Sequence: Defining the Problem</vt:lpstr>
      <vt:lpstr>Some Observations</vt:lpstr>
      <vt:lpstr>Sorting: More Terminology</vt:lpstr>
      <vt:lpstr>Why Do We Study Sorting?</vt:lpstr>
      <vt:lpstr>Insertion Sort</vt:lpstr>
      <vt:lpstr>Insertion Sort</vt:lpstr>
      <vt:lpstr>Insertion Sort: Pseudocode</vt:lpstr>
      <vt:lpstr>An Aside:      Proving it right with Loop Invariants</vt:lpstr>
      <vt:lpstr>Properties of Insertion Sort</vt:lpstr>
      <vt:lpstr>Insertion Sort: Analysis</vt:lpstr>
      <vt:lpstr>Lower Bounds Proof for Adjacent Sorts</vt:lpstr>
      <vt:lpstr>Insertion Sort: Best of a breed?</vt:lpstr>
      <vt:lpstr>Removing Inversions</vt:lpstr>
      <vt:lpstr>Lower-bounds and Insertion Sort</vt:lpstr>
      <vt:lpstr>Mergesort and  Divide and Conquer</vt:lpstr>
      <vt:lpstr>Mergesort Overview</vt:lpstr>
      <vt:lpstr>Divide and Conquer Strategy</vt:lpstr>
      <vt:lpstr>Mergesort and Divide and Conquer</vt:lpstr>
      <vt:lpstr>Picture</vt:lpstr>
      <vt:lpstr>Mergesort code</vt:lpstr>
      <vt:lpstr>Merge: Pseudocode</vt:lpstr>
      <vt:lpstr>Mergesort Analysis</vt:lpstr>
      <vt:lpstr>Summary</vt:lpstr>
      <vt:lpstr>Where we are:  We’ve used sorting to…</vt:lpstr>
      <vt:lpstr>Quicksort and Partition</vt:lpstr>
      <vt:lpstr>Quicksort: Introduction</vt:lpstr>
      <vt:lpstr>Quicksort’s Strategy</vt:lpstr>
      <vt:lpstr>Quicksort is Divide and Conquer</vt:lpstr>
      <vt:lpstr> Quicksort’s Strategy (a picture)</vt:lpstr>
      <vt:lpstr>Quicksort Code</vt:lpstr>
      <vt:lpstr>Partition Does the Dirty Work</vt:lpstr>
      <vt:lpstr>Strategy for Lomuto’s Partition</vt:lpstr>
      <vt:lpstr>Efficiency of Quicksort</vt:lpstr>
      <vt:lpstr>Worst Case of Quicksort</vt:lpstr>
      <vt:lpstr>Quicksort’s Average Case</vt:lpstr>
      <vt:lpstr>Avoiding Quicksort’s Worst Case</vt:lpstr>
      <vt:lpstr>Tuning Quicksort’s Performance</vt:lpstr>
      <vt:lpstr>Quicksort’s Space Complexity</vt:lpstr>
      <vt:lpstr>Summary: Quicksort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944</cp:revision>
  <cp:lastPrinted>2010-03-04T14:04:20Z</cp:lastPrinted>
  <dcterms:created xsi:type="dcterms:W3CDTF">2010-03-16T00:09:25Z</dcterms:created>
  <dcterms:modified xsi:type="dcterms:W3CDTF">2021-08-24T20:20:25Z</dcterms:modified>
</cp:coreProperties>
</file>