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642" r:id="rId2"/>
    <p:sldId id="573" r:id="rId3"/>
    <p:sldId id="574" r:id="rId4"/>
    <p:sldId id="584" r:id="rId5"/>
    <p:sldId id="585" r:id="rId6"/>
    <p:sldId id="643" r:id="rId7"/>
    <p:sldId id="644" r:id="rId8"/>
    <p:sldId id="6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573"/>
            <p14:sldId id="574"/>
            <p14:sldId id="584"/>
            <p14:sldId id="585"/>
            <p14:sldId id="643"/>
            <p14:sldId id="644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30"/>
    <p:restoredTop sz="92881" autoAdjust="0"/>
  </p:normalViewPr>
  <p:slideViewPr>
    <p:cSldViewPr>
      <p:cViewPr varScale="1">
        <p:scale>
          <a:sx n="147" d="100"/>
          <a:sy n="147" d="100"/>
        </p:scale>
        <p:origin x="10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6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Spring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Module 3, Day 3</a:t>
            </a:r>
          </a:p>
          <a:p>
            <a:pPr lvl="1" algn="l"/>
            <a:r>
              <a:rPr lang="en-US" dirty="0"/>
              <a:t>DP solution to weighted activity selection</a:t>
            </a:r>
          </a:p>
          <a:p>
            <a:pPr lvl="2" algn="l"/>
            <a:r>
              <a:rPr lang="en-US" dirty="0"/>
              <a:t>(Solution not in textbook)</a:t>
            </a:r>
          </a:p>
          <a:p>
            <a:pPr lvl="1" algn="l"/>
            <a:r>
              <a:rPr lang="en-US" dirty="0"/>
              <a:t>Proof of greedy solution to Activity Selection problem</a:t>
            </a:r>
          </a:p>
          <a:p>
            <a:pPr lvl="2" algn="l"/>
            <a:r>
              <a:rPr lang="en-US" dirty="0"/>
              <a:t>(CLRS Section 16.1)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27432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Formally:</a:t>
            </a:r>
          </a:p>
          <a:p>
            <a:pPr lvl="1"/>
            <a:r>
              <a:rPr lang="en-US" dirty="0">
                <a:ea typeface="ＭＳ Ｐゴシック" charset="0"/>
              </a:rPr>
              <a:t>Given a set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of </a:t>
            </a:r>
            <a:r>
              <a:rPr lang="en-US" i="1" dirty="0">
                <a:ea typeface="ＭＳ Ｐゴシック" charset="0"/>
              </a:rPr>
              <a:t>n</a:t>
            </a:r>
            <a:r>
              <a:rPr lang="en-US" dirty="0">
                <a:ea typeface="ＭＳ Ｐゴシック" charset="0"/>
              </a:rPr>
              <a:t> activities</a:t>
            </a: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 err="1">
                <a:ea typeface="ＭＳ Ｐゴシック" charset="0"/>
              </a:rPr>
              <a:t>s</a:t>
            </a:r>
            <a:r>
              <a:rPr lang="en-US" i="1" baseline="-25000" dirty="0" err="1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start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>
                <a:ea typeface="ＭＳ Ｐゴシック" charset="0"/>
              </a:rPr>
              <a:t>f</a:t>
            </a:r>
            <a:r>
              <a:rPr lang="en-US" i="1" baseline="-25000" dirty="0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finish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Find max-size subset </a:t>
            </a:r>
            <a:r>
              <a:rPr lang="en-US" i="1" dirty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 of compatible activities</a:t>
            </a:r>
          </a:p>
          <a:p>
            <a:pPr lvl="1"/>
            <a:endParaRPr lang="en-US" dirty="0">
              <a:ea typeface="ＭＳ Ｐゴシック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4419600"/>
            <a:ext cx="5638800" cy="914400"/>
            <a:chOff x="480" y="2784"/>
            <a:chExt cx="3552" cy="576"/>
          </a:xfrm>
        </p:grpSpPr>
        <p:sp>
          <p:nvSpPr>
            <p:cNvPr id="33806" name="Line 5"/>
            <p:cNvSpPr>
              <a:spLocks noChangeShapeType="1"/>
            </p:cNvSpPr>
            <p:nvPr/>
          </p:nvSpPr>
          <p:spPr bwMode="auto">
            <a:xfrm>
              <a:off x="480" y="3360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6"/>
            <p:cNvSpPr>
              <a:spLocks noChangeShapeType="1"/>
            </p:cNvSpPr>
            <p:nvPr/>
          </p:nvSpPr>
          <p:spPr bwMode="auto">
            <a:xfrm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7"/>
            <p:cNvSpPr>
              <a:spLocks noChangeShapeType="1"/>
            </p:cNvSpPr>
            <p:nvPr/>
          </p:nvSpPr>
          <p:spPr bwMode="auto">
            <a:xfrm>
              <a:off x="624" y="2784"/>
              <a:ext cx="11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>
              <a:off x="1728" y="3360"/>
              <a:ext cx="16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9"/>
            <p:cNvSpPr>
              <a:spLocks noChangeShapeType="1"/>
            </p:cNvSpPr>
            <p:nvPr/>
          </p:nvSpPr>
          <p:spPr bwMode="auto">
            <a:xfrm>
              <a:off x="816" y="2976"/>
              <a:ext cx="17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0"/>
            <p:cNvSpPr>
              <a:spLocks noChangeShapeType="1"/>
            </p:cNvSpPr>
            <p:nvPr/>
          </p:nvSpPr>
          <p:spPr bwMode="auto">
            <a:xfrm>
              <a:off x="2976" y="2976"/>
              <a:ext cx="10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4923" name="Rectangle 11"/>
          <p:cNvSpPr>
            <a:spLocks noChangeArrowheads="1"/>
          </p:cNvSpPr>
          <p:nvPr/>
        </p:nvSpPr>
        <p:spPr bwMode="auto">
          <a:xfrm>
            <a:off x="1981200" y="5699124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0"/>
              <a:buChar char="n"/>
            </a:pPr>
            <a:r>
              <a:rPr lang="en-US" sz="2800" dirty="0"/>
              <a:t>Assume (</a:t>
            </a:r>
            <a:r>
              <a:rPr lang="en-US" sz="2800" dirty="0" err="1"/>
              <a:t>wlog</a:t>
            </a:r>
            <a:r>
              <a:rPr lang="en-US" sz="2800" dirty="0"/>
              <a:t>) that f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charset="0"/>
              </a:rPr>
              <a:t> f</a:t>
            </a:r>
            <a:r>
              <a:rPr lang="en-US" sz="2800" baseline="-25000" dirty="0">
                <a:sym typeface="Symbol" charset="0"/>
              </a:rPr>
              <a:t>2</a:t>
            </a:r>
            <a:r>
              <a:rPr lang="en-US" sz="2800" dirty="0">
                <a:sym typeface="Symbol" charset="0"/>
              </a:rPr>
              <a:t>  …  </a:t>
            </a:r>
            <a:r>
              <a:rPr lang="en-US" sz="2800" dirty="0" err="1">
                <a:sym typeface="Symbol" charset="0"/>
              </a:rPr>
              <a:t>f</a:t>
            </a:r>
            <a:r>
              <a:rPr lang="en-US" sz="2800" baseline="-25000" dirty="0" err="1">
                <a:sym typeface="Symbol" charset="0"/>
              </a:rPr>
              <a:t>n</a:t>
            </a:r>
            <a:endParaRPr lang="en-US" sz="2800" dirty="0">
              <a:sym typeface="Symbol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14600" y="4114800"/>
            <a:ext cx="4756150" cy="1295400"/>
            <a:chOff x="624" y="2592"/>
            <a:chExt cx="2996" cy="816"/>
          </a:xfrm>
        </p:grpSpPr>
        <p:sp>
          <p:nvSpPr>
            <p:cNvPr id="33800" name="Text Box 13"/>
            <p:cNvSpPr txBox="1">
              <a:spLocks noChangeArrowheads="1"/>
            </p:cNvSpPr>
            <p:nvPr/>
          </p:nvSpPr>
          <p:spPr bwMode="auto">
            <a:xfrm>
              <a:off x="624" y="314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33801" name="Text Box 14"/>
            <p:cNvSpPr txBox="1">
              <a:spLocks noChangeArrowheads="1"/>
            </p:cNvSpPr>
            <p:nvPr/>
          </p:nvSpPr>
          <p:spPr bwMode="auto">
            <a:xfrm>
              <a:off x="1200" y="2976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2</a:t>
              </a:r>
            </a:p>
          </p:txBody>
        </p:sp>
        <p:sp>
          <p:nvSpPr>
            <p:cNvPr id="33802" name="Text Box 15"/>
            <p:cNvSpPr txBox="1">
              <a:spLocks noChangeArrowheads="1"/>
            </p:cNvSpPr>
            <p:nvPr/>
          </p:nvSpPr>
          <p:spPr bwMode="auto">
            <a:xfrm>
              <a:off x="1036" y="259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3</a:t>
              </a:r>
            </a:p>
          </p:txBody>
        </p:sp>
        <p:sp>
          <p:nvSpPr>
            <p:cNvPr id="33803" name="Text Box 16"/>
            <p:cNvSpPr txBox="1">
              <a:spLocks noChangeArrowheads="1"/>
            </p:cNvSpPr>
            <p:nvPr/>
          </p:nvSpPr>
          <p:spPr bwMode="auto">
            <a:xfrm>
              <a:off x="1536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4</a:t>
              </a:r>
            </a:p>
          </p:txBody>
        </p:sp>
        <p:sp>
          <p:nvSpPr>
            <p:cNvPr id="33804" name="Text Box 17"/>
            <p:cNvSpPr txBox="1">
              <a:spLocks noChangeArrowheads="1"/>
            </p:cNvSpPr>
            <p:nvPr/>
          </p:nvSpPr>
          <p:spPr bwMode="auto">
            <a:xfrm>
              <a:off x="2476" y="315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5</a:t>
              </a:r>
            </a:p>
          </p:txBody>
        </p:sp>
        <p:sp>
          <p:nvSpPr>
            <p:cNvPr id="33805" name="Text Box 18"/>
            <p:cNvSpPr txBox="1">
              <a:spLocks noChangeArrowheads="1"/>
            </p:cNvSpPr>
            <p:nvPr/>
          </p:nvSpPr>
          <p:spPr bwMode="auto">
            <a:xfrm>
              <a:off x="3408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6</a:t>
              </a:r>
            </a:p>
          </p:txBody>
        </p:sp>
      </p:grp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C02B4AB-ECFD-0D45-94D9-A4280881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2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2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A Greedy Algorithm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So algorithm using the best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is simple: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Sort the activities by </a:t>
            </a:r>
            <a:r>
              <a:rPr lang="en-US" u="sng" dirty="0">
                <a:latin typeface="+mj-lt"/>
                <a:ea typeface="ＭＳ Ｐゴシック" charset="0"/>
              </a:rPr>
              <a:t>finish time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Schedule the first activity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Then schedule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</a:rPr>
              <a:t>the next activity in sorted list which starts after previous activity finishes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Repeat until no more activities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Or in simpler terms: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Always pick the compatible activity that finishes earliest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2471785-6A7B-764B-AAAB-5796EBD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9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Non-recursive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830386"/>
            <a:ext cx="5384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greedy-interval (s, f)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n = </a:t>
            </a:r>
            <a:r>
              <a:rPr lang="en-US" dirty="0" err="1">
                <a:latin typeface="Arial Black"/>
                <a:cs typeface="Arial Black"/>
              </a:rPr>
              <a:t>s.length</a:t>
            </a:r>
            <a:endParaRPr lang="en-US" dirty="0">
              <a:latin typeface="Arial Black"/>
              <a:cs typeface="Arial Black"/>
            </a:endParaRP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A = {a</a:t>
            </a:r>
            <a:r>
              <a:rPr lang="en-US" baseline="-25000" dirty="0">
                <a:latin typeface="Arial Black"/>
                <a:cs typeface="Arial Black"/>
              </a:rPr>
              <a:t>1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k = 1   # last added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for m = 2 to n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if s[m] ≥ f[k]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A = A U {a</a:t>
            </a:r>
            <a:r>
              <a:rPr lang="en-US" baseline="-25000" dirty="0">
                <a:latin typeface="Arial Black"/>
                <a:cs typeface="Arial Black"/>
              </a:rPr>
              <a:t>m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k = m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return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97600" y="1830387"/>
            <a:ext cx="53848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 is an array of the intervals’ start times</a:t>
            </a:r>
          </a:p>
          <a:p>
            <a:pPr algn="just"/>
            <a:r>
              <a:rPr lang="en-US" dirty="0"/>
              <a:t>f is an array of the intervals’ finish times</a:t>
            </a:r>
          </a:p>
          <a:p>
            <a:pPr algn="just"/>
            <a:r>
              <a:rPr lang="en-US" dirty="0"/>
              <a:t>A is the array of the intervals to schedule</a:t>
            </a:r>
          </a:p>
          <a:p>
            <a:pPr algn="just"/>
            <a:r>
              <a:rPr lang="en-US" dirty="0"/>
              <a:t>How long does this take?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7498F1-FA80-DD48-A329-CFC7E250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1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  <a:p>
            <a:pPr lvl="1"/>
            <a:r>
              <a:rPr lang="en-US" dirty="0"/>
              <a:t>How?</a:t>
            </a:r>
          </a:p>
          <a:p>
            <a:pPr lvl="1"/>
            <a:endParaRPr lang="en-US" dirty="0"/>
          </a:p>
          <a:p>
            <a:r>
              <a:rPr lang="en-US" dirty="0"/>
              <a:t>Overall idea: Show the </a:t>
            </a:r>
            <a:r>
              <a:rPr lang="en-US" dirty="0" err="1"/>
              <a:t>i’th</a:t>
            </a:r>
            <a:r>
              <a:rPr lang="en-US" dirty="0"/>
              <a:t> interval algorithm chooses always ends earlier than optimal solution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2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i="1" u="sng" dirty="0"/>
                  <a:t>Lemma 1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greedy algorithm intervals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the optimal solution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Show that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		//f is finish time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9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Rest of proof: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</m:oMath>
                </a14:m>
                <a:r>
                  <a:rPr lang="en-US" dirty="0"/>
                  <a:t>			//G not optimal	</a:t>
                </a:r>
                <a:r>
                  <a:rPr lang="en-US" dirty="0" err="1"/>
                  <a:t>ftpoc</a:t>
                </a:r>
                <a:r>
                  <a:rPr lang="en-US" dirty="0"/>
                  <a:t>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en-US" b="0" dirty="0"/>
                  <a:t>			//definition of optimal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			//by lemma 1	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		       //from previous line	</a:t>
                </a:r>
              </a:p>
              <a:p>
                <a:pPr marL="0" indent="0" algn="ctr">
                  <a:buNone/>
                </a:pPr>
                <a:r>
                  <a:rPr lang="en-US" dirty="0"/>
                  <a:t>//CONTRADICTON		//greedy could have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9181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17479</TotalTime>
  <Words>448</Words>
  <Application>Microsoft Macintosh PowerPoint</Application>
  <PresentationFormat>Widescreen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ＭＳ Ｐゴシック</vt:lpstr>
      <vt:lpstr>Arial</vt:lpstr>
      <vt:lpstr>Arial Black</vt:lpstr>
      <vt:lpstr>Calibri</vt:lpstr>
      <vt:lpstr>Cambria Math</vt:lpstr>
      <vt:lpstr>Courier New</vt:lpstr>
      <vt:lpstr>Helvetica Neue</vt:lpstr>
      <vt:lpstr>Helvetica Neue Thin</vt:lpstr>
      <vt:lpstr>Monotype Sorts</vt:lpstr>
      <vt:lpstr>Symbol</vt:lpstr>
      <vt:lpstr>Times New Roman</vt:lpstr>
      <vt:lpstr>CS4102-SlimGray</vt:lpstr>
      <vt:lpstr>CS4102 Algorithms Spring 2021 – Floryan and Horton</vt:lpstr>
      <vt:lpstr>Activity-Selection</vt:lpstr>
      <vt:lpstr>Activity Selection: A Greedy Algorithm</vt:lpstr>
      <vt:lpstr>Non-recursive algorithm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Microsoft Office User</cp:lastModifiedBy>
  <cp:revision>1306</cp:revision>
  <dcterms:created xsi:type="dcterms:W3CDTF">2017-08-21T20:54:06Z</dcterms:created>
  <dcterms:modified xsi:type="dcterms:W3CDTF">2021-04-02T19:46:01Z</dcterms:modified>
</cp:coreProperties>
</file>