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handoutMasterIdLst>
    <p:handoutMasterId r:id="rId36"/>
  </p:handoutMasterIdLst>
  <p:sldIdLst>
    <p:sldId id="377" r:id="rId2"/>
    <p:sldId id="517" r:id="rId3"/>
    <p:sldId id="457" r:id="rId4"/>
    <p:sldId id="428" r:id="rId5"/>
    <p:sldId id="429" r:id="rId6"/>
    <p:sldId id="430" r:id="rId7"/>
    <p:sldId id="432" r:id="rId8"/>
    <p:sldId id="459" r:id="rId9"/>
    <p:sldId id="328" r:id="rId10"/>
    <p:sldId id="518" r:id="rId11"/>
    <p:sldId id="510" r:id="rId12"/>
    <p:sldId id="415" r:id="rId13"/>
    <p:sldId id="416" r:id="rId14"/>
    <p:sldId id="417" r:id="rId15"/>
    <p:sldId id="516" r:id="rId16"/>
    <p:sldId id="446" r:id="rId17"/>
    <p:sldId id="447" r:id="rId18"/>
    <p:sldId id="452" r:id="rId19"/>
    <p:sldId id="440" r:id="rId20"/>
    <p:sldId id="519" r:id="rId21"/>
    <p:sldId id="443" r:id="rId22"/>
    <p:sldId id="522" r:id="rId23"/>
    <p:sldId id="521" r:id="rId24"/>
    <p:sldId id="520" r:id="rId25"/>
    <p:sldId id="524" r:id="rId26"/>
    <p:sldId id="444" r:id="rId27"/>
    <p:sldId id="458" r:id="rId28"/>
    <p:sldId id="410" r:id="rId29"/>
    <p:sldId id="529" r:id="rId30"/>
    <p:sldId id="525" r:id="rId31"/>
    <p:sldId id="526" r:id="rId32"/>
    <p:sldId id="527" r:id="rId33"/>
    <p:sldId id="528" r:id="rId34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/>
    <p:restoredTop sz="94667"/>
  </p:normalViewPr>
  <p:slideViewPr>
    <p:cSldViewPr>
      <p:cViewPr varScale="1">
        <p:scale>
          <a:sx n="137" d="100"/>
          <a:sy n="137" d="100"/>
        </p:scale>
        <p:origin x="14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 u is in the tree, v is not AND </a:t>
            </a:r>
          </a:p>
          <a:p>
            <a:pPr eaLnBrk="1" hangingPunct="1"/>
            <a:r>
              <a:rPr lang="en-US"/>
              <a:t>	where the edge weight is the smallest of all edges (where u is in the tree and v is not).</a:t>
            </a:r>
          </a:p>
        </p:txBody>
      </p:sp>
    </p:spTree>
    <p:extLst>
      <p:ext uri="{BB962C8B-B14F-4D97-AF65-F5344CB8AC3E}">
        <p14:creationId xmlns:p14="http://schemas.microsoft.com/office/powerpoint/2010/main" val="332155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8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42" Type="http://schemas.openxmlformats.org/officeDocument/2006/relationships/tags" Target="../tags/tag154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9" Type="http://schemas.openxmlformats.org/officeDocument/2006/relationships/tags" Target="../tags/tag141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45" Type="http://schemas.openxmlformats.org/officeDocument/2006/relationships/tags" Target="../tags/tag157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4" Type="http://schemas.openxmlformats.org/officeDocument/2006/relationships/tags" Target="../tags/tag156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43" Type="http://schemas.openxmlformats.org/officeDocument/2006/relationships/tags" Target="../tags/tag155.xml"/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132.xml"/><Relationship Id="rId4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8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– Dijkstra’s, Prim’s, Indirect Heaps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CS4102, Fall 2021</a:t>
            </a:r>
          </a:p>
          <a:p>
            <a:endParaRPr lang="en-US" dirty="0"/>
          </a:p>
          <a:p>
            <a:r>
              <a:rPr lang="en-US" dirty="0"/>
              <a:t>Readings: CLRS 23.2, 24.2, 24.3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Priority Queue implementation?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extract min from PQ: O(log(V))</a:t>
            </a:r>
          </a:p>
          <a:p>
            <a:pPr lvl="1"/>
            <a:r>
              <a:rPr lang="en-US" dirty="0"/>
              <a:t>But called V times total, so O(V*log(V))</a:t>
            </a:r>
          </a:p>
          <a:p>
            <a:pPr lvl="1"/>
            <a:endParaRPr lang="en-US" dirty="0"/>
          </a:p>
          <a:p>
            <a:r>
              <a:rPr lang="en-US" dirty="0"/>
              <a:t>Inner loop:</a:t>
            </a:r>
          </a:p>
          <a:p>
            <a:pPr lvl="1"/>
            <a:r>
              <a:rPr lang="en-US" dirty="0"/>
              <a:t>runs E times like before but….</a:t>
            </a:r>
          </a:p>
          <a:p>
            <a:pPr lvl="1"/>
            <a:r>
              <a:rPr lang="en-US" dirty="0"/>
              <a:t>Each edge could force a </a:t>
            </a:r>
            <a:r>
              <a:rPr lang="en-US" dirty="0" err="1"/>
              <a:t>PQ.decreaseKey</a:t>
            </a:r>
            <a:r>
              <a:rPr lang="en-US" dirty="0"/>
              <a:t>() call, runtime??</a:t>
            </a:r>
          </a:p>
          <a:p>
            <a:pPr lvl="1"/>
            <a:r>
              <a:rPr lang="en-US" dirty="0"/>
              <a:t>Naïve </a:t>
            </a:r>
            <a:r>
              <a:rPr lang="en-US" dirty="0" err="1"/>
              <a:t>decreaseKey</a:t>
            </a:r>
            <a:r>
              <a:rPr lang="en-US" dirty="0"/>
              <a:t>() is linear time: O(V), total of O(E*V)</a:t>
            </a:r>
          </a:p>
          <a:p>
            <a:pPr lvl="1"/>
            <a:endParaRPr lang="en-US" dirty="0"/>
          </a:p>
          <a:p>
            <a:r>
              <a:rPr lang="en-US" dirty="0"/>
              <a:t>So, total is O(V*log(V) + E*V). Is this better??</a:t>
            </a:r>
          </a:p>
        </p:txBody>
      </p:sp>
    </p:spTree>
    <p:extLst>
      <p:ext uri="{BB962C8B-B14F-4D97-AF65-F5344CB8AC3E}">
        <p14:creationId xmlns:p14="http://schemas.microsoft.com/office/powerpoint/2010/main" val="288143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Idea</a:t>
            </a:r>
            <a:r>
              <a:rPr lang="en-US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32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60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64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68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5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3556000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4237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4541838" y="4325938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4541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4978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4033838" y="4668838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92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35300" y="4048125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92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6963" y="5575300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5384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where:</a:t>
            </a:r>
          </a:p>
          <a:p>
            <a:pPr lvl="1" eaLnBrk="1" hangingPunct="1"/>
            <a:r>
              <a:rPr lang="en-US"/>
              <a:t>u is in the tree, v is not AND </a:t>
            </a:r>
          </a:p>
          <a:p>
            <a:pPr lvl="1" eaLnBrk="1" hangingPunct="1"/>
            <a:r>
              <a:rPr lang="en-US"/>
              <a:t>where the edge weight is the smallest of all edges (where u is in the tree and v is not).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163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5943600" y="304800"/>
            <a:ext cx="2743200" cy="271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5486400" y="3810000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6705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6032500" y="4057650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3694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6032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5111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5657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7467600" y="5599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7154863" y="5014913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5949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7916863" y="4938713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6496050" y="6040438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8229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7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Greedy strategy:</a:t>
            </a:r>
          </a:p>
          <a:p>
            <a:pPr lvl="1"/>
            <a:r>
              <a:rPr lang="en-US" sz="2400" dirty="0"/>
              <a:t>Choose some start vertex as current-tree</a:t>
            </a:r>
          </a:p>
          <a:p>
            <a:pPr lvl="1"/>
            <a:r>
              <a:rPr lang="en-US" sz="2400" dirty="0"/>
              <a:t>Greedy rule: Add edge from graph to current-tree that</a:t>
            </a:r>
          </a:p>
          <a:p>
            <a:pPr lvl="2"/>
            <a:r>
              <a:rPr lang="en-US" sz="2200" dirty="0"/>
              <a:t>has the lowest weight of edges that…</a:t>
            </a:r>
          </a:p>
          <a:p>
            <a:pPr lvl="2"/>
            <a:r>
              <a:rPr lang="en-US" sz="2200" dirty="0"/>
              <a:t>have one vertex in the tree and one not in the tree.</a:t>
            </a:r>
          </a:p>
          <a:p>
            <a:r>
              <a:rPr lang="en-US" sz="2800" dirty="0"/>
              <a:t>Thus builds-up one tree by adding a new edge to it</a:t>
            </a:r>
          </a:p>
          <a:p>
            <a:r>
              <a:rPr lang="en-US" sz="2800" dirty="0"/>
              <a:t>Can this lead to an infeasible solution?</a:t>
            </a:r>
            <a:br>
              <a:rPr lang="en-US" sz="2800" dirty="0"/>
            </a:br>
            <a:r>
              <a:rPr lang="en-US" sz="2800" dirty="0"/>
              <a:t>(Tell me why not.)</a:t>
            </a:r>
          </a:p>
          <a:p>
            <a:r>
              <a:rPr lang="en-US" sz="2800" dirty="0"/>
              <a:t>Is it optimal? (Yes. Need a proof.)</a:t>
            </a:r>
          </a:p>
        </p:txBody>
      </p:sp>
    </p:spTree>
    <p:extLst>
      <p:ext uri="{BB962C8B-B14F-4D97-AF65-F5344CB8AC3E}">
        <p14:creationId xmlns:p14="http://schemas.microsoft.com/office/powerpoint/2010/main" val="23128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Candidates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0381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05763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Looks VERY similar to Dijkstra’s doesn’t it!!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Outer loop extracts from PQ total of V times</a:t>
            </a:r>
          </a:p>
          <a:p>
            <a:pPr lvl="1"/>
            <a:r>
              <a:rPr lang="en-US" dirty="0">
                <a:sym typeface="Symbol" pitchFamily="18" charset="2"/>
              </a:rPr>
              <a:t>O(V*log(V))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Inner loop runs E times total, but calls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 is naïve and linear (V), then</a:t>
            </a:r>
          </a:p>
          <a:p>
            <a:pPr lvl="1"/>
            <a:r>
              <a:rPr lang="en-US" dirty="0">
                <a:sym typeface="Symbol" pitchFamily="18" charset="2"/>
              </a:rPr>
              <a:t>O(E*V)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Total: O(V*log(V) + E*V)</a:t>
            </a:r>
          </a:p>
        </p:txBody>
      </p:sp>
    </p:spTree>
    <p:extLst>
      <p:ext uri="{BB962C8B-B14F-4D97-AF65-F5344CB8AC3E}">
        <p14:creationId xmlns:p14="http://schemas.microsoft.com/office/powerpoint/2010/main" val="210456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+ naïve runtime</a:t>
            </a:r>
          </a:p>
          <a:p>
            <a:pPr lvl="1"/>
            <a:r>
              <a:rPr lang="en-US" dirty="0"/>
              <a:t>Review!!</a:t>
            </a:r>
          </a:p>
          <a:p>
            <a:r>
              <a:rPr lang="en-US" dirty="0"/>
              <a:t>Prim’s algorithm + naïve runtime</a:t>
            </a:r>
          </a:p>
          <a:p>
            <a:pPr lvl="1"/>
            <a:r>
              <a:rPr lang="en-US" dirty="0"/>
              <a:t>Also Review!!!</a:t>
            </a:r>
          </a:p>
          <a:p>
            <a:r>
              <a:rPr lang="en-US" dirty="0"/>
              <a:t>Why these two algorithms? Turns out they are VERY similar</a:t>
            </a:r>
          </a:p>
          <a:p>
            <a:r>
              <a:rPr lang="en-US" dirty="0"/>
              <a:t>Indirect Heaps</a:t>
            </a:r>
          </a:p>
          <a:p>
            <a:pPr lvl="1"/>
            <a:r>
              <a:rPr lang="en-US" dirty="0"/>
              <a:t>A new data structure that makes both algorithms above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Both Dijkstra and Prim have same structure, and suffer from a naïve, slow implementation of </a:t>
            </a:r>
            <a:r>
              <a:rPr lang="en-US" dirty="0" err="1"/>
              <a:t>decreaseKey</a:t>
            </a:r>
            <a:r>
              <a:rPr lang="en-US" dirty="0"/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Let’s compare the code real fast, and then introduce the </a:t>
            </a:r>
            <a:r>
              <a:rPr lang="en-US" b="1" i="1" dirty="0">
                <a:sym typeface="Symbol" pitchFamily="18" charset="2"/>
              </a:rPr>
              <a:t>Indirect Heap</a:t>
            </a:r>
          </a:p>
        </p:txBody>
      </p:sp>
    </p:spTree>
    <p:extLst>
      <p:ext uri="{BB962C8B-B14F-4D97-AF65-F5344CB8AC3E}">
        <p14:creationId xmlns:p14="http://schemas.microsoft.com/office/powerpoint/2010/main" val="292089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90517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60994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 of naïve approach first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525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455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Cost of Dijkstra’s and Prim’s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</a:t>
            </a:r>
            <a:r>
              <a:rPr lang="en-US" b="1" i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makes bolded V become log(V)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New Cost: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E*log(V)) = O(E*log(V))</a:t>
            </a:r>
          </a:p>
          <a:p>
            <a:pPr lvl="2"/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208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Dijkstra’s and Prim’s</a:t>
            </a:r>
          </a:p>
          <a:p>
            <a:pPr lvl="1"/>
            <a:r>
              <a:rPr lang="en-US" dirty="0"/>
              <a:t>Almost same algorithm but solve different problems!!</a:t>
            </a:r>
          </a:p>
          <a:p>
            <a:endParaRPr lang="en-US" dirty="0"/>
          </a:p>
          <a:p>
            <a:r>
              <a:rPr lang="en-US" dirty="0"/>
              <a:t>Review of Naïve runtime analysis</a:t>
            </a:r>
          </a:p>
          <a:p>
            <a:endParaRPr lang="en-US" dirty="0"/>
          </a:p>
          <a:p>
            <a:r>
              <a:rPr lang="en-US" dirty="0"/>
              <a:t>Indirect heap and better runtime for each algorithm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Extra Things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Floryan</a:t>
            </a:r>
            <a:r>
              <a:rPr lang="en-US" dirty="0"/>
              <a:t> is traveling by flying from city S to city D. </a:t>
            </a:r>
            <a:r>
              <a:rPr lang="en-US" dirty="0" err="1"/>
              <a:t>Floryan</a:t>
            </a:r>
            <a:r>
              <a:rPr lang="en-US" dirty="0"/>
              <a:t> doesn’t mind sitting on planes, but he REALLY dislikes layovers in airports (I mean, you are just SITTING there not making any progress).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dirty="0" err="1"/>
              <a:t>Floryan’s</a:t>
            </a:r>
            <a:r>
              <a:rPr lang="en-US" dirty="0"/>
              <a:t> start city S, destination city D, and a long list of flights (each flight is start city, end city, departure date/time, arrival date/time), can you find the optimal itinerary that minimizes </a:t>
            </a:r>
            <a:r>
              <a:rPr lang="en-US" dirty="0" err="1"/>
              <a:t>Floryan’s</a:t>
            </a:r>
            <a:r>
              <a:rPr lang="en-US" dirty="0"/>
              <a:t> layover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57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HW FAQ: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nodes have a in/out degree requirement?</a:t>
            </a:r>
          </a:p>
          <a:p>
            <a:pPr lvl="1"/>
            <a:r>
              <a:rPr lang="en-US" dirty="0"/>
              <a:t>No! I’ll explain why.</a:t>
            </a:r>
          </a:p>
          <a:p>
            <a:pPr lvl="1"/>
            <a:endParaRPr lang="en-US" dirty="0"/>
          </a:p>
          <a:p>
            <a:r>
              <a:rPr lang="en-US" dirty="0"/>
              <a:t>Are the edges directed?</a:t>
            </a:r>
          </a:p>
          <a:p>
            <a:pPr lvl="1"/>
            <a:r>
              <a:rPr lang="en-US" dirty="0"/>
              <a:t>No! I’ll draw an example and explain why</a:t>
            </a:r>
          </a:p>
          <a:p>
            <a:pPr lvl="1"/>
            <a:endParaRPr lang="en-US" dirty="0"/>
          </a:p>
          <a:p>
            <a:r>
              <a:rPr lang="en-US" dirty="0"/>
              <a:t>Will the input provide “bad” edges as possibilities?</a:t>
            </a:r>
          </a:p>
          <a:p>
            <a:pPr lvl="1"/>
            <a:r>
              <a:rPr lang="en-US" dirty="0"/>
              <a:t>Yes! I’ll draw another example now.</a:t>
            </a:r>
          </a:p>
        </p:txBody>
      </p:sp>
    </p:spTree>
    <p:extLst>
      <p:ext uri="{BB962C8B-B14F-4D97-AF65-F5344CB8AC3E}">
        <p14:creationId xmlns:p14="http://schemas.microsoft.com/office/powerpoint/2010/main" val="4110362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HW FAQ: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Do I need to run Kruskal’s in “phases”</a:t>
            </a:r>
          </a:p>
          <a:p>
            <a:pPr lvl="1"/>
            <a:r>
              <a:rPr lang="en-US" dirty="0"/>
              <a:t>Maybe…let’s look at a problem that Prim’s would run into</a:t>
            </a:r>
          </a:p>
          <a:p>
            <a:pPr lvl="1"/>
            <a:r>
              <a:rPr lang="en-US" dirty="0"/>
              <a:t>Unclear if Kruskal’s will have the same issue. What do you think?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questions about Wiring??</a:t>
            </a:r>
          </a:p>
        </p:txBody>
      </p:sp>
    </p:spTree>
    <p:extLst>
      <p:ext uri="{BB962C8B-B14F-4D97-AF65-F5344CB8AC3E}">
        <p14:creationId xmlns:p14="http://schemas.microsoft.com/office/powerpoint/2010/main" val="342119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Naïve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40376</TotalTime>
  <Words>1949</Words>
  <Application>Microsoft Macintosh PowerPoint</Application>
  <PresentationFormat>On-screen Show (4:3)</PresentationFormat>
  <Paragraphs>350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ＭＳ Ｐゴシック</vt:lpstr>
      <vt:lpstr>Arial</vt:lpstr>
      <vt:lpstr>Bookman Old Style</vt:lpstr>
      <vt:lpstr>Courier New</vt:lpstr>
      <vt:lpstr>Gill Sans MT</vt:lpstr>
      <vt:lpstr>Monotype Sorts</vt:lpstr>
      <vt:lpstr>Symbol</vt:lpstr>
      <vt:lpstr>Times New Roman</vt:lpstr>
      <vt:lpstr>Wingdings</vt:lpstr>
      <vt:lpstr>Wingdings 3</vt:lpstr>
      <vt:lpstr>Origin</vt:lpstr>
      <vt:lpstr>Graphs – Dijkstra’s, Prim’s, Indirect Heaps</vt:lpstr>
      <vt:lpstr>Topics</vt:lpstr>
      <vt:lpstr>Dijkstra’s Algorithm</vt:lpstr>
      <vt:lpstr>Weighted Shortest Path</vt:lpstr>
      <vt:lpstr>Dijkstra’s algorithm</vt:lpstr>
      <vt:lpstr> </vt:lpstr>
      <vt:lpstr>PowerPoint Presentation</vt:lpstr>
      <vt:lpstr>Naïve Analysis</vt:lpstr>
      <vt:lpstr>Dijkstra' Algorithm</vt:lpstr>
      <vt:lpstr>Analysis of Priority Queue implementation?</vt:lpstr>
      <vt:lpstr>Prim’s Algorithm</vt:lpstr>
      <vt:lpstr>Prim’s algorithm</vt:lpstr>
      <vt:lpstr>Prim’s Algorithm for MST</vt:lpstr>
      <vt:lpstr>MST</vt:lpstr>
      <vt:lpstr>MST</vt:lpstr>
      <vt:lpstr>Prim’s MST Algorithm</vt:lpstr>
      <vt:lpstr>Tracking Edges for Prim’s MST</vt:lpstr>
      <vt:lpstr>Prim’s Algorithm</vt:lpstr>
      <vt:lpstr>Cost of Prim’s Algorithm</vt:lpstr>
      <vt:lpstr>Indirect Heaps</vt:lpstr>
      <vt:lpstr>Compare</vt:lpstr>
      <vt:lpstr>Dijkstra' Algorithm</vt:lpstr>
      <vt:lpstr>Prim’s Algorithm</vt:lpstr>
      <vt:lpstr>Better PQ Implementations</vt:lpstr>
      <vt:lpstr>Better PQ Implementations</vt:lpstr>
      <vt:lpstr>Better PQ Implementations (2)</vt:lpstr>
      <vt:lpstr>Summary</vt:lpstr>
      <vt:lpstr>What Did We Learn?</vt:lpstr>
      <vt:lpstr>Some Extra Things</vt:lpstr>
      <vt:lpstr>Daily Problem</vt:lpstr>
      <vt:lpstr>Solution:</vt:lpstr>
      <vt:lpstr>Wiring HW FAQ:</vt:lpstr>
      <vt:lpstr>Wiring HW FAQ: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933</cp:revision>
  <cp:lastPrinted>2010-03-04T14:04:20Z</cp:lastPrinted>
  <dcterms:created xsi:type="dcterms:W3CDTF">2010-03-16T00:09:25Z</dcterms:created>
  <dcterms:modified xsi:type="dcterms:W3CDTF">2021-10-05T12:15:39Z</dcterms:modified>
</cp:coreProperties>
</file>