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95" r:id="rId3"/>
    <p:sldId id="392" r:id="rId4"/>
    <p:sldId id="288" r:id="rId5"/>
    <p:sldId id="394" r:id="rId6"/>
    <p:sldId id="393" r:id="rId7"/>
    <p:sldId id="289" r:id="rId8"/>
    <p:sldId id="290" r:id="rId9"/>
    <p:sldId id="297" r:id="rId10"/>
    <p:sldId id="291" r:id="rId11"/>
    <p:sldId id="298" r:id="rId12"/>
    <p:sldId id="299" r:id="rId13"/>
    <p:sldId id="303" r:id="rId14"/>
    <p:sldId id="304" r:id="rId15"/>
    <p:sldId id="305" r:id="rId16"/>
    <p:sldId id="315" r:id="rId17"/>
    <p:sldId id="316" r:id="rId18"/>
    <p:sldId id="317" r:id="rId19"/>
    <p:sldId id="330" r:id="rId20"/>
    <p:sldId id="329" r:id="rId21"/>
    <p:sldId id="331" r:id="rId22"/>
    <p:sldId id="333" r:id="rId23"/>
    <p:sldId id="377" r:id="rId24"/>
    <p:sldId id="334" r:id="rId25"/>
    <p:sldId id="318" r:id="rId26"/>
    <p:sldId id="322" r:id="rId27"/>
    <p:sldId id="338" r:id="rId28"/>
    <p:sldId id="335" r:id="rId29"/>
    <p:sldId id="337" r:id="rId30"/>
    <p:sldId id="336" r:id="rId31"/>
    <p:sldId id="339" r:id="rId32"/>
    <p:sldId id="341" r:id="rId33"/>
    <p:sldId id="342" r:id="rId34"/>
    <p:sldId id="343" r:id="rId35"/>
    <p:sldId id="344" r:id="rId36"/>
    <p:sldId id="345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1"/>
    <p:restoredTop sz="94714"/>
  </p:normalViewPr>
  <p:slideViewPr>
    <p:cSldViewPr>
      <p:cViewPr varScale="1">
        <p:scale>
          <a:sx n="137" d="100"/>
          <a:sy n="137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2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B370B0-3EF4-47D1-AD5D-86E4C86DA2DF}" type="datetimeFigureOut">
              <a:rPr lang="en-US" smtClean="0"/>
              <a:pPr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748F0-D8B0-4D4F-B5A6-FEDBB6D61879}" type="datetimeFigureOut">
              <a:rPr lang="en-US" smtClean="0"/>
              <a:pPr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only known solutions take exponential time </a:t>
            </a:r>
          </a:p>
          <a:p>
            <a:r>
              <a:rPr lang="en-US" dirty="0"/>
              <a:t>The decision problem: given an equation E (or a circuit E), is it </a:t>
            </a:r>
            <a:r>
              <a:rPr lang="en-US" dirty="0" err="1"/>
              <a:t>satisfiable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Only known solutions are non-deterministic polynomial time</a:t>
            </a:r>
          </a:p>
          <a:p>
            <a:pPr lvl="2"/>
            <a:r>
              <a:rPr lang="en-US" dirty="0"/>
              <a:t>Or deterministic exponential time</a:t>
            </a:r>
          </a:p>
          <a:p>
            <a:r>
              <a:rPr lang="en-US" dirty="0"/>
              <a:t>The function problem: given an equation E, what is/are the </a:t>
            </a:r>
            <a:r>
              <a:rPr lang="en-US" dirty="0" err="1"/>
              <a:t>satisfiable</a:t>
            </a:r>
            <a:r>
              <a:rPr lang="en-US" dirty="0"/>
              <a:t> solution(s)?</a:t>
            </a:r>
          </a:p>
          <a:p>
            <a:pPr lvl="1"/>
            <a:r>
              <a:rPr lang="en-US" dirty="0"/>
              <a:t>Same running time as the decision problem</a:t>
            </a:r>
          </a:p>
          <a:p>
            <a:r>
              <a:rPr lang="en-US" dirty="0"/>
              <a:t>The verification problem: given an equation E, and a solution S, does S satisfy E?</a:t>
            </a:r>
          </a:p>
          <a:p>
            <a:pPr lvl="1"/>
            <a:r>
              <a:rPr lang="en-US" dirty="0"/>
              <a:t>Polynomial time to verify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just called the Cook Theorem</a:t>
            </a:r>
          </a:p>
          <a:p>
            <a:r>
              <a:rPr lang="en-US" dirty="0"/>
              <a:t>Developed independently by Stephen Cook (US) and Leonid Levin (USSR) in 1971 &amp; 1973</a:t>
            </a:r>
          </a:p>
          <a:p>
            <a:r>
              <a:rPr lang="en-US" dirty="0"/>
              <a:t>It states, simply, that Circuit Satisfiability (SAT) is NP-complete (NPC)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show that SAT is NPC, we must show:</a:t>
            </a:r>
          </a:p>
          <a:p>
            <a:pPr lvl="1"/>
            <a:r>
              <a:rPr lang="en-US" dirty="0"/>
              <a:t>SAT </a:t>
            </a:r>
            <a:r>
              <a:rPr lang="en-US" dirty="0">
                <a:sym typeface="Symbol"/>
              </a:rPr>
              <a:t>NP</a:t>
            </a:r>
          </a:p>
          <a:p>
            <a:pPr lvl="1"/>
            <a:r>
              <a:rPr lang="en-US" dirty="0">
                <a:sym typeface="Symbol"/>
              </a:rPr>
              <a:t>That every other NP problem can be reduced to SAT in polynomial time</a:t>
            </a:r>
          </a:p>
          <a:p>
            <a:r>
              <a:rPr lang="en-US" dirty="0">
                <a:sym typeface="Symbol"/>
              </a:rPr>
              <a:t>This proof generally follows the Wikipedia article for the Cook-Levin theorem</a:t>
            </a:r>
          </a:p>
          <a:p>
            <a:pPr lvl="1"/>
            <a:r>
              <a:rPr lang="en-US" dirty="0">
                <a:sym typeface="Symbol"/>
              </a:rPr>
              <a:t>As I thought it explained it fairly well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easy: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pPr lvl="1"/>
            <a:r>
              <a:rPr lang="en-US" dirty="0"/>
              <a:t>Given a solution to SAT, we can easily check this in polynomial time on a DTM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Plug in the values for the solution, run through the terms of the equation and compute their truth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</a:t>
            </a:r>
            <a:r>
              <a:rPr lang="en-US" baseline="-25000" dirty="0">
                <a:sym typeface="Symbol"/>
              </a:rPr>
              <a:t>XNP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X≤</a:t>
            </a:r>
            <a:r>
              <a:rPr lang="en-US" baseline="-25000" dirty="0" err="1">
                <a:sym typeface="Symbol"/>
              </a:rPr>
              <a:t>p</a:t>
            </a:r>
            <a:r>
              <a:rPr lang="en-US" dirty="0" err="1">
                <a:sym typeface="Symbol"/>
              </a:rPr>
              <a:t>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problem in NP can be reduced </a:t>
            </a:r>
            <a:r>
              <a:rPr lang="en-US" i="1" dirty="0"/>
              <a:t>to </a:t>
            </a:r>
            <a:r>
              <a:rPr lang="en-US" dirty="0"/>
              <a:t>SAT</a:t>
            </a:r>
          </a:p>
          <a:p>
            <a:endParaRPr lang="en-US" dirty="0"/>
          </a:p>
          <a:p>
            <a:r>
              <a:rPr lang="en-US" dirty="0"/>
              <a:t>Consider an NTM that accepts a generic problem X in NP</a:t>
            </a:r>
          </a:p>
          <a:p>
            <a:pPr lvl="1"/>
            <a:r>
              <a:rPr lang="en-US" dirty="0"/>
              <a:t>M = (Q, </a:t>
            </a:r>
            <a:r>
              <a:rPr lang="en-US" dirty="0">
                <a:sym typeface="Symbol"/>
              </a:rPr>
              <a:t>, s, F, )</a:t>
            </a:r>
          </a:p>
          <a:p>
            <a:r>
              <a:rPr lang="en-US" dirty="0"/>
              <a:t>We will see how to reduce this general problem X to an instance of SAT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Variables used in our conversion:</a:t>
            </a:r>
          </a:p>
          <a:p>
            <a:pPr lvl="1" algn="just"/>
            <a:r>
              <a:rPr lang="en-US" sz="2400" dirty="0"/>
              <a:t>n is the input size</a:t>
            </a:r>
          </a:p>
          <a:p>
            <a:pPr lvl="1" algn="just"/>
            <a:r>
              <a:rPr lang="en-US" sz="2400" dirty="0"/>
              <a:t>p(n) is the (polynomial) time the NTM takes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q </a:t>
            </a:r>
            <a:r>
              <a:rPr lang="en-US" dirty="0">
                <a:sym typeface="Symbol"/>
              </a:rPr>
              <a:t> Q</a:t>
            </a:r>
          </a:p>
          <a:p>
            <a:pPr lvl="1"/>
            <a:r>
              <a:rPr lang="en-US" dirty="0"/>
              <a:t>-p(n) ≤ </a:t>
            </a:r>
            <a:r>
              <a:rPr lang="en-US" dirty="0" err="1"/>
              <a:t>i</a:t>
            </a:r>
            <a:r>
              <a:rPr lang="en-US" dirty="0"/>
              <a:t> ≤ p(n)</a:t>
            </a:r>
          </a:p>
          <a:p>
            <a:pPr lvl="1"/>
            <a:r>
              <a:rPr lang="en-US" dirty="0"/>
              <a:t>j </a:t>
            </a:r>
            <a:r>
              <a:rPr lang="en-US" dirty="0">
                <a:sym typeface="Symbol"/>
              </a:rPr>
              <a:t></a:t>
            </a:r>
          </a:p>
          <a:p>
            <a:pPr lvl="1"/>
            <a:r>
              <a:rPr lang="en-US" dirty="0">
                <a:sym typeface="Symbol"/>
              </a:rPr>
              <a:t>0</a:t>
            </a:r>
            <a:r>
              <a:rPr lang="en-US" dirty="0"/>
              <a:t> ≤ k ≤ p(n)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91000"/>
          <a:ext cx="7467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part of the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is an accepting computation for the NTM on input I, then B is satisfiable by assigning </a:t>
            </a:r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jk</a:t>
            </a:r>
            <a:r>
              <a:rPr lang="en-US" dirty="0"/>
              <a:t>, and </a:t>
            </a:r>
            <a:r>
              <a:rPr lang="en-US" dirty="0" err="1"/>
              <a:t>Q</a:t>
            </a:r>
            <a:r>
              <a:rPr lang="en-US" baseline="-25000" dirty="0" err="1"/>
              <a:t>jk</a:t>
            </a:r>
            <a:r>
              <a:rPr lang="en-US" dirty="0"/>
              <a:t> their intended interpretations</a:t>
            </a:r>
          </a:p>
          <a:p>
            <a:r>
              <a:rPr lang="en-US" dirty="0"/>
              <a:t>The number of sub-expressions is 2p(n) + 4p(n)</a:t>
            </a:r>
            <a:r>
              <a:rPr lang="en-US" baseline="30000" dirty="0"/>
              <a:t>2</a:t>
            </a:r>
            <a:r>
              <a:rPr lang="en-US" dirty="0"/>
              <a:t> + 3 = O(p(n)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means the reduction is polynomial</a:t>
            </a:r>
          </a:p>
          <a:p>
            <a:r>
              <a:rPr lang="en-US" dirty="0"/>
              <a:t>B is called the </a:t>
            </a:r>
            <a:r>
              <a:rPr lang="en-US" i="1" dirty="0"/>
              <a:t>tableau</a:t>
            </a:r>
            <a:r>
              <a:rPr lang="en-US" dirty="0"/>
              <a:t> of the NTM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DTM:</a:t>
            </a:r>
          </a:p>
        </p:txBody>
      </p:sp>
      <p:pic>
        <p:nvPicPr>
          <p:cNvPr id="5" name="Content Placeholder 4" descr="turing-machin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971800"/>
            <a:ext cx="5376381" cy="1240381"/>
          </a:xfrm>
          <a:prstGeom prst="rect">
            <a:avLst/>
          </a:prstGeom>
        </p:spPr>
      </p:pic>
      <p:pic>
        <p:nvPicPr>
          <p:cNvPr id="6" name="Picture 5" descr="turing-machine-4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Reviewing our complexity classes</a:t>
            </a:r>
          </a:p>
          <a:p>
            <a:endParaRPr lang="en-US" dirty="0"/>
          </a:p>
          <a:p>
            <a:r>
              <a:rPr lang="en-US" dirty="0"/>
              <a:t>How did we find the first NP-Complete Problem?</a:t>
            </a:r>
          </a:p>
          <a:p>
            <a:pPr lvl="1"/>
            <a:r>
              <a:rPr lang="en-US" dirty="0"/>
              <a:t>Cook-Levin Theorem</a:t>
            </a:r>
          </a:p>
          <a:p>
            <a:pPr lvl="1"/>
            <a:endParaRPr lang="en-US" dirty="0"/>
          </a:p>
          <a:p>
            <a:r>
              <a:rPr lang="en-US" dirty="0"/>
              <a:t>One more reduction</a:t>
            </a:r>
          </a:p>
          <a:p>
            <a:pPr lvl="1"/>
            <a:r>
              <a:rPr lang="en-US" dirty="0"/>
              <a:t>SAT to 3-SAT</a:t>
            </a:r>
          </a:p>
        </p:txBody>
      </p:sp>
    </p:spTree>
    <p:extLst>
      <p:ext uri="{BB962C8B-B14F-4D97-AF65-F5344CB8AC3E}">
        <p14:creationId xmlns:p14="http://schemas.microsoft.com/office/powerpoint/2010/main" val="196716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0" name="Content Placeholder 99"/>
          <p:cNvSpPr>
            <a:spLocks noGrp="1"/>
          </p:cNvSpPr>
          <p:nvPr>
            <p:ph sz="quarter" idx="1"/>
          </p:nvPr>
        </p:nvSpPr>
        <p:spPr>
          <a:xfrm>
            <a:off x="3810000" y="1600200"/>
            <a:ext cx="4038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Step 0: in state A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1: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2: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3: in state C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4: in state 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1600200"/>
            <a:ext cx="2803213" cy="572931"/>
            <a:chOff x="733420" y="2606040"/>
            <a:chExt cx="2803213" cy="572931"/>
          </a:xfrm>
        </p:grpSpPr>
        <p:sp>
          <p:nvSpPr>
            <p:cNvPr id="8" name="Rectangle 7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" y="2743200"/>
            <a:ext cx="2803213" cy="572931"/>
            <a:chOff x="733420" y="2606040"/>
            <a:chExt cx="2803213" cy="572931"/>
          </a:xfrm>
        </p:grpSpPr>
        <p:sp>
          <p:nvSpPr>
            <p:cNvPr id="40" name="Rectangle 3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7200" y="3886200"/>
            <a:ext cx="2803213" cy="572931"/>
            <a:chOff x="733420" y="2606040"/>
            <a:chExt cx="2803213" cy="572931"/>
          </a:xfrm>
        </p:grpSpPr>
        <p:sp>
          <p:nvSpPr>
            <p:cNvPr id="55" name="Rectangle 5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7200" y="5029200"/>
            <a:ext cx="2803213" cy="572931"/>
            <a:chOff x="733420" y="2606040"/>
            <a:chExt cx="2803213" cy="572931"/>
          </a:xfrm>
        </p:grpSpPr>
        <p:sp>
          <p:nvSpPr>
            <p:cNvPr id="70" name="Rectangle 6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7200" y="6172200"/>
            <a:ext cx="2803213" cy="572931"/>
            <a:chOff x="733420" y="2606040"/>
            <a:chExt cx="2803213" cy="572931"/>
          </a:xfrm>
        </p:grpSpPr>
        <p:sp>
          <p:nvSpPr>
            <p:cNvPr id="85" name="Rectangle 8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turing-machine-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 </a:t>
            </a:r>
          </a:p>
          <a:p>
            <a:r>
              <a:rPr lang="en-US" dirty="0"/>
              <a:t>The initial state of the TM is state A</a:t>
            </a:r>
          </a:p>
          <a:p>
            <a:pPr lvl="1"/>
            <a:r>
              <a:rPr lang="en-US" dirty="0" err="1"/>
              <a:t>Q</a:t>
            </a:r>
            <a:r>
              <a:rPr lang="en-US" baseline="-25000" dirty="0" err="1"/>
              <a:t>qk</a:t>
            </a:r>
            <a:r>
              <a:rPr lang="en-US" dirty="0"/>
              <a:t> is true if the TM is in state q at step k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A0</a:t>
            </a:r>
          </a:p>
          <a:p>
            <a:r>
              <a:rPr lang="en-US" dirty="0"/>
              <a:t>The head is in the center (cell 3)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ik</a:t>
            </a:r>
            <a:r>
              <a:rPr lang="en-US" dirty="0"/>
              <a:t> is true if the TM is in cell </a:t>
            </a:r>
            <a:r>
              <a:rPr lang="en-US" dirty="0" err="1"/>
              <a:t>i</a:t>
            </a:r>
            <a:r>
              <a:rPr lang="en-US" dirty="0"/>
              <a:t> at step k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/>
              <a:t>We’ll only focus on cells 2-4 for brevity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ij’k</a:t>
            </a:r>
            <a:r>
              <a:rPr lang="en-US" dirty="0">
                <a:sym typeface="Symbol"/>
              </a:rPr>
              <a:t> where j!=j’</a:t>
            </a:r>
          </a:p>
          <a:p>
            <a:pPr lvl="1"/>
            <a:r>
              <a:rPr lang="en-US" dirty="0">
                <a:sym typeface="Symbol"/>
              </a:rPr>
              <a:t>(T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2"/>
            <a:r>
              <a:rPr lang="en-US" dirty="0">
                <a:sym typeface="Symbol"/>
              </a:rPr>
              <a:t>Likewise for all the other steps (0  k  4)</a:t>
            </a:r>
          </a:p>
          <a:p>
            <a:pPr lvl="1"/>
            <a:r>
              <a:rPr lang="en-US" dirty="0">
                <a:sym typeface="Symbol"/>
              </a:rPr>
              <a:t>Convert that to an or clause: </a:t>
            </a:r>
            <a:r>
              <a:rPr lang="en-US" dirty="0" err="1">
                <a:sym typeface="Symbol"/>
              </a:rPr>
              <a:t>pq</a:t>
            </a:r>
            <a:r>
              <a:rPr lang="en-US" dirty="0">
                <a:sym typeface="Symbol"/>
              </a:rPr>
              <a:t>  </a:t>
            </a:r>
            <a:r>
              <a:rPr lang="en-US" dirty="0" err="1">
                <a:sym typeface="Symbol"/>
              </a:rPr>
              <a:t>pq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conjunction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 = 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Q</a:t>
            </a:r>
            <a:r>
              <a:rPr lang="en-US" baseline="-25000" dirty="0"/>
              <a:t>A0</a:t>
            </a:r>
            <a:r>
              <a:rPr lang="en-US" dirty="0">
                <a:sym typeface="Symbol"/>
              </a:rPr>
              <a:t>  </a:t>
            </a:r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  …</a:t>
            </a:r>
          </a:p>
          <a:p>
            <a:r>
              <a:rPr lang="en-US" dirty="0"/>
              <a:t>If the TM successfully completes the computation, then B will be true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prove problem X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it is in NP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r>
              <a:rPr lang="en-US" dirty="0"/>
              <a:t>Show it is in NP-hard</a:t>
            </a:r>
          </a:p>
          <a:p>
            <a:pPr lvl="1"/>
            <a:r>
              <a:rPr lang="en-US" dirty="0"/>
              <a:t>You can convert any NP problem into L in polynomial time</a:t>
            </a:r>
          </a:p>
          <a:p>
            <a:pPr lvl="1"/>
            <a:r>
              <a:rPr lang="en-US" dirty="0"/>
              <a:t>Done via a reduction: SAT ≤</a:t>
            </a:r>
            <a:r>
              <a:rPr lang="en-US" baseline="-25000" dirty="0"/>
              <a:t>p</a:t>
            </a:r>
            <a:r>
              <a:rPr lang="en-US" dirty="0"/>
              <a:t> 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Circuit-SAT versus 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Circuit-SAT is a translation of a Boolean circuit</a:t>
            </a:r>
          </a:p>
          <a:p>
            <a:pPr lvl="1"/>
            <a:r>
              <a:rPr lang="en-US" dirty="0"/>
              <a:t>Only and, or, and not</a:t>
            </a:r>
          </a:p>
          <a:p>
            <a:pPr lvl="1"/>
            <a:r>
              <a:rPr lang="en-US" dirty="0"/>
              <a:t>Each operator only operates on 2 literals (or their negations)</a:t>
            </a:r>
          </a:p>
          <a:p>
            <a:r>
              <a:rPr lang="en-US" dirty="0"/>
              <a:t>SAT can be any Boolean expression</a:t>
            </a:r>
          </a:p>
          <a:p>
            <a:pPr lvl="1"/>
            <a:r>
              <a:rPr lang="en-US" dirty="0"/>
              <a:t>Including conditionals and bi-conditionals</a:t>
            </a:r>
          </a:p>
          <a:p>
            <a:pPr lvl="1"/>
            <a:r>
              <a:rPr lang="en-US" dirty="0"/>
              <a:t>Sometimes called Formula SAT to differentiate it</a:t>
            </a:r>
          </a:p>
          <a:p>
            <a:r>
              <a:rPr lang="en-US" dirty="0"/>
              <a:t>They were known to be equivalent in expressive power long before NP-completeness came around</a:t>
            </a:r>
          </a:p>
          <a:p>
            <a:pPr lvl="1"/>
            <a:r>
              <a:rPr lang="en-US" dirty="0"/>
              <a:t>And are thus used rather interchangeably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Satisfiability</a:t>
            </a:r>
            <a:r>
              <a:rPr lang="en-US" dirty="0"/>
              <a:t> (SAT) takes pretty much any Boolean expression</a:t>
            </a:r>
          </a:p>
          <a:p>
            <a:pPr lvl="1"/>
            <a:r>
              <a:rPr lang="en-US" dirty="0"/>
              <a:t>And, or, conditional, bi-conditional, etc.</a:t>
            </a:r>
          </a:p>
          <a:p>
            <a:r>
              <a:rPr lang="en-US" dirty="0"/>
              <a:t>In 3-SAT, we claim that the Boolean expression must be a conjunction of disjunctions</a:t>
            </a:r>
          </a:p>
          <a:p>
            <a:pPr lvl="1"/>
            <a:r>
              <a:rPr lang="en-US" dirty="0"/>
              <a:t>Each clause is a disjunction (</a:t>
            </a:r>
            <a:r>
              <a:rPr lang="en-US" dirty="0" err="1"/>
              <a:t>OR’ing</a:t>
            </a:r>
            <a:r>
              <a:rPr lang="en-US" dirty="0"/>
              <a:t>) of literals (or their negations)</a:t>
            </a:r>
          </a:p>
          <a:p>
            <a:pPr lvl="1"/>
            <a:r>
              <a:rPr lang="en-US" dirty="0"/>
              <a:t>The overall expression is a conjunction (</a:t>
            </a:r>
            <a:r>
              <a:rPr lang="en-US" dirty="0" err="1"/>
              <a:t>AND’ing</a:t>
            </a:r>
            <a:r>
              <a:rPr lang="en-US" dirty="0"/>
              <a:t>) of the clauses</a:t>
            </a:r>
          </a:p>
          <a:p>
            <a:pPr lvl="1"/>
            <a:r>
              <a:rPr lang="en-US" dirty="0"/>
              <a:t>Each clause can have </a:t>
            </a:r>
            <a:r>
              <a:rPr lang="en-US" i="1" dirty="0"/>
              <a:t>exactly</a:t>
            </a:r>
            <a:r>
              <a:rPr lang="en-US" dirty="0"/>
              <a:t> 3 literals</a:t>
            </a:r>
          </a:p>
          <a:p>
            <a:r>
              <a:rPr lang="en-US" dirty="0"/>
              <a:t>It’s called 3-CNF-SAT because it must be in conjunctive normal form (a conjunction of disjunctions)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Complexity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9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You did this in 2150 lab 5 with arithmetic operators; same principle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4041648" cy="49377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981200" y="1600200"/>
            <a:ext cx="2438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 rot="16200000" flipH="1">
            <a:off x="4849694" y="1268295"/>
            <a:ext cx="840117" cy="241449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our complexity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r>
              <a:rPr lang="en-US" dirty="0"/>
              <a:t>NP</a:t>
            </a:r>
          </a:p>
          <a:p>
            <a:r>
              <a:rPr lang="en-US" dirty="0"/>
              <a:t>NP-Hard</a:t>
            </a:r>
          </a:p>
          <a:p>
            <a:r>
              <a:rPr lang="en-US" dirty="0"/>
              <a:t>NP-Complete</a:t>
            </a:r>
          </a:p>
          <a:p>
            <a:endParaRPr lang="en-US" dirty="0"/>
          </a:p>
          <a:p>
            <a:r>
              <a:rPr lang="en-US" dirty="0"/>
              <a:t>What does this all mean!!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our complexity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 problem A, how can we show it is NP-Complete:</a:t>
                </a:r>
              </a:p>
              <a:p>
                <a:endParaRPr lang="en-US" dirty="0"/>
              </a:p>
              <a:p>
                <a:r>
                  <a:rPr lang="en-US" dirty="0"/>
                  <a:t>Show A is in NP</a:t>
                </a:r>
              </a:p>
              <a:p>
                <a:pPr lvl="1"/>
                <a:r>
                  <a:rPr lang="en-US" dirty="0"/>
                  <a:t>Provide an algorithm that verifies potential solutions in polynomial time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Show A is in NP-Hard</a:t>
                </a:r>
              </a:p>
              <a:p>
                <a:pPr lvl="1"/>
                <a:r>
                  <a:rPr lang="en-US" dirty="0"/>
                  <a:t>Take a KNOWN NP-Complete problem B and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Thus, must be in intersection of NP and NP-Hard which equals NP-Complete by definition!!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205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03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something is NP-complete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done by a reduction with only </a:t>
            </a:r>
            <a:r>
              <a:rPr lang="en-US" i="1" dirty="0"/>
              <a:t>one </a:t>
            </a:r>
            <a:r>
              <a:rPr lang="en-US" dirty="0"/>
              <a:t>of the thousands of existing NP-complete problems</a:t>
            </a:r>
          </a:p>
          <a:p>
            <a:endParaRPr lang="en-US" dirty="0"/>
          </a:p>
          <a:p>
            <a:r>
              <a:rPr lang="en-US" dirty="0"/>
              <a:t>But how did we figure out the first NP-complete problem?</a:t>
            </a:r>
          </a:p>
          <a:p>
            <a:endParaRPr lang="en-US" dirty="0"/>
          </a:p>
          <a:p>
            <a:r>
              <a:rPr lang="en-US" dirty="0"/>
              <a:t>And what was that problem?</a:t>
            </a:r>
          </a:p>
        </p:txBody>
      </p:sp>
    </p:spTree>
    <p:extLst>
      <p:ext uri="{BB962C8B-B14F-4D97-AF65-F5344CB8AC3E}">
        <p14:creationId xmlns:p14="http://schemas.microsoft.com/office/powerpoint/2010/main" val="314612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Boolean expression that uses only and, or, &amp; not</a:t>
            </a:r>
          </a:p>
          <a:p>
            <a:r>
              <a:rPr lang="en-US" dirty="0"/>
              <a:t>Label the variables x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Can we find truth assignments to x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such that the overall result is true?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Originally, the formula had to be in conjunctive normal form</a:t>
            </a:r>
          </a:p>
          <a:p>
            <a:pPr lvl="1"/>
            <a:r>
              <a:rPr lang="en-US" dirty="0"/>
              <a:t>A long and-</a:t>
            </a:r>
            <a:r>
              <a:rPr lang="en-US" dirty="0" err="1"/>
              <a:t>ing</a:t>
            </a:r>
            <a:r>
              <a:rPr lang="en-US" dirty="0"/>
              <a:t> of clauses</a:t>
            </a:r>
          </a:p>
          <a:p>
            <a:pPr lvl="1"/>
            <a:r>
              <a:rPr lang="en-US" dirty="0"/>
              <a:t>Each clause was an or-</a:t>
            </a:r>
            <a:r>
              <a:rPr lang="en-US" dirty="0" err="1"/>
              <a:t>ing</a:t>
            </a:r>
            <a:r>
              <a:rPr lang="en-US" dirty="0"/>
              <a:t> of literals (or negated literals)</a:t>
            </a:r>
          </a:p>
          <a:p>
            <a:pPr lvl="1"/>
            <a:r>
              <a:rPr lang="en-US" dirty="0"/>
              <a:t>In other words, a conjunction of disjunctions</a:t>
            </a:r>
          </a:p>
          <a:p>
            <a:pPr lvl="1"/>
            <a:r>
              <a:rPr lang="en-US" dirty="0"/>
              <a:t>This was called </a:t>
            </a:r>
            <a:r>
              <a:rPr lang="en-US" i="1" dirty="0"/>
              <a:t>circuit satisfiability</a:t>
            </a:r>
            <a:endParaRPr lang="en-US" dirty="0"/>
          </a:p>
          <a:p>
            <a:r>
              <a:rPr lang="en-US" dirty="0"/>
              <a:t>Now, any Boolean expression is valid</a:t>
            </a:r>
          </a:p>
          <a:p>
            <a:pPr lvl="1"/>
            <a:r>
              <a:rPr lang="en-US" dirty="0"/>
              <a:t>And it is usually just called satisfiability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3064</TotalTime>
  <Words>2718</Words>
  <Application>Microsoft Macintosh PowerPoint</Application>
  <PresentationFormat>On-screen Show (4:3)</PresentationFormat>
  <Paragraphs>492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Bookman Old Style</vt:lpstr>
      <vt:lpstr>Calibri</vt:lpstr>
      <vt:lpstr>Cambria Math</vt:lpstr>
      <vt:lpstr>Gill Sans MT</vt:lpstr>
      <vt:lpstr>Symbol</vt:lpstr>
      <vt:lpstr>Wingdings</vt:lpstr>
      <vt:lpstr>Wingdings 3</vt:lpstr>
      <vt:lpstr>Origin</vt:lpstr>
      <vt:lpstr>NP</vt:lpstr>
      <vt:lpstr>Topics</vt:lpstr>
      <vt:lpstr>Quick Review: Complexity Classes</vt:lpstr>
      <vt:lpstr>Remember our complexity classes</vt:lpstr>
      <vt:lpstr>Remember our complexity classes</vt:lpstr>
      <vt:lpstr>Proving something is NP-complete</vt:lpstr>
      <vt:lpstr>Satisfiability</vt:lpstr>
      <vt:lpstr>Satisfiability</vt:lpstr>
      <vt:lpstr>Satisfiability variants</vt:lpstr>
      <vt:lpstr>Satisfiability</vt:lpstr>
      <vt:lpstr>The Cook-Levin Theorem</vt:lpstr>
      <vt:lpstr>The Cook-Levin Theorem</vt:lpstr>
      <vt:lpstr>Cook-Levin Theorem Proof</vt:lpstr>
      <vt:lpstr>SAT  NP</vt:lpstr>
      <vt:lpstr>XNP X≤pSAT</vt:lpstr>
      <vt:lpstr>Variables</vt:lpstr>
      <vt:lpstr>Create a conjunction ‘B’ of…</vt:lpstr>
      <vt:lpstr>Final part of the proof</vt:lpstr>
      <vt:lpstr>Cook-Levin proof example</vt:lpstr>
      <vt:lpstr>Cook-Levin proof example</vt:lpstr>
      <vt:lpstr>The state of the TM, part 1</vt:lpstr>
      <vt:lpstr>The state of the TM, part 2</vt:lpstr>
      <vt:lpstr>Create a conjunction ‘B’ of…</vt:lpstr>
      <vt:lpstr>End conjunction</vt:lpstr>
      <vt:lpstr>How to prove problem X is NP-complete</vt:lpstr>
      <vt:lpstr>3-SAT</vt:lpstr>
      <vt:lpstr>Circuit-SAT versus SAT</vt:lpstr>
      <vt:lpstr>3-SAT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212</cp:revision>
  <dcterms:created xsi:type="dcterms:W3CDTF">2010-10-31T22:39:05Z</dcterms:created>
  <dcterms:modified xsi:type="dcterms:W3CDTF">2021-04-30T18:14:15Z</dcterms:modified>
</cp:coreProperties>
</file>